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2"/>
  </p:notesMasterIdLst>
  <p:sldIdLst>
    <p:sldId id="260"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18" r:id="rId60"/>
    <p:sldId id="319"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CD6F62-D333-47D1-9855-2CCB985F50F8}" type="datetimeFigureOut">
              <a:rPr lang="en-US" smtClean="0"/>
              <a:t>5/31/2022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ABF3E6-090A-448D-A380-2C62450231D5}" type="slidenum">
              <a:rPr lang="en-US" smtClean="0"/>
              <a:t>‹#›</a:t>
            </a:fld>
            <a:endParaRPr lang="en-US"/>
          </a:p>
        </p:txBody>
      </p:sp>
    </p:spTree>
    <p:extLst>
      <p:ext uri="{BB962C8B-B14F-4D97-AF65-F5344CB8AC3E}">
        <p14:creationId xmlns:p14="http://schemas.microsoft.com/office/powerpoint/2010/main" val="1059471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22c02badc2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122c02badc2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279480cad4_1_1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1" name="Google Shape;321;g1279480cad4_1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1279480cad4_1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8" name="Google Shape;328;g1279480cad4_1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1279480cad4_1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1" name="Google Shape;381;g1279480cad4_1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1279480cad4_1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7" name="Google Shape;387;g1279480cad4_1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279480cad4_1_20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5" name="Google Shape;395;g1279480cad4_1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1279480cad4_1_2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3" name="Google Shape;403;g1279480cad4_1_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1279480cad4_1_2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2" name="Google Shape;412;g1279480cad4_1_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1279480cad4_1_2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7" name="Google Shape;427;g1279480cad4_1_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1279480cad4_1_2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4" name="Google Shape;434;g1279480cad4_1_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1279480cad4_1_2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9" name="Google Shape;449;g1279480cad4_1_2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279480cad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1279480cad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1279480cad4_1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0" name="Google Shape;470;g1279480cad4_1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1279480cad4_1_2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0" name="Google Shape;480;g1279480cad4_1_27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
              <a:t>Excluded if no flow of 10 minutes, CPR &gt; 60 min, epi &gt; 1</a:t>
            </a:r>
            <a:endParaRPr/>
          </a:p>
          <a:p>
            <a:pPr marL="457200" marR="0" lvl="0" indent="-228600" algn="l" rtl="0">
              <a:lnSpc>
                <a:spcPct val="100000"/>
              </a:lnSpc>
              <a:spcBef>
                <a:spcPts val="0"/>
              </a:spcBef>
              <a:spcAft>
                <a:spcPts val="0"/>
              </a:spcAft>
              <a:buSzPts val="1400"/>
              <a:buNone/>
            </a:pPr>
            <a:r>
              <a:rPr lang="en"/>
              <a:t>Rewarmed 0.25 to 0.5 every hours to 36.5 to 37.5 with your own device</a:t>
            </a:r>
            <a:endParaRPr/>
          </a:p>
        </p:txBody>
      </p:sp>
      <p:sp>
        <p:nvSpPr>
          <p:cNvPr id="481" name="Google Shape;481;g1279480cad4_1_27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1279480cad4_1_28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0" name="Google Shape;490;g1279480cad4_1_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1279480cad4_1_2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7" name="Google Shape;497;g1279480cad4_1_2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1279480cad4_1_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8" name="Google Shape;508;g1279480cad4_1_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1279480cad4_1_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5" name="Google Shape;515;g1279480cad4_1_30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516" name="Google Shape;516;g1279480cad4_1_30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1279480cad4_1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5" name="Google Shape;525;g1279480cad4_1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1279480cad4_1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6" name="Google Shape;536;g1279480cad4_1_3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
              <a:t>EQ-VAS mean score 74% vs 75%</a:t>
            </a:r>
            <a:endParaRPr/>
          </a:p>
        </p:txBody>
      </p:sp>
      <p:sp>
        <p:nvSpPr>
          <p:cNvPr id="537" name="Google Shape;537;g1279480cad4_1_3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1279480cad4_1_3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3" name="Google Shape;543;g1279480cad4_1_3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
              <a:t>Looking at survival ratio as time to event, the hazard ratio for death in the hypothermia group was 1.08. We can see that the curves decline between the first 30 days, but after the initial decline mortality is fairly stable </a:t>
            </a:r>
            <a:endParaRPr/>
          </a:p>
        </p:txBody>
      </p:sp>
      <p:sp>
        <p:nvSpPr>
          <p:cNvPr id="544" name="Google Shape;544;g1279480cad4_1_3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1279480cad4_1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1" name="Google Shape;551;g1279480cad4_1_3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552" name="Google Shape;552;g1279480cad4_1_3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279480cad4_1_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4" name="Google Shape;194;g1279480cad4_1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1279480cad4_1_3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9" name="Google Shape;559;g1279480cad4_1_3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1279480cad4_1_3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7" name="Google Shape;567;g1279480cad4_1_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1279480cad4_1_3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6" name="Google Shape;576;g1279480cad4_1_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g1279480cad4_1_3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5" name="Google Shape;585;g1279480cad4_1_3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1279480cad4_1_397: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34</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25" name="Google Shape;625;g1279480cad4_1_397: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FFFFFF"/>
              </a:buClr>
              <a:buSzPts val="1200"/>
              <a:buFont typeface="Arial"/>
              <a:buNone/>
              <a:tabLst/>
              <a:defRPr/>
            </a:pPr>
            <a:fld id="{00000000-1234-1234-1234-123412341234}" type="slidenum">
              <a:rPr kumimoji="0" lang="en" sz="1200" b="0" i="0" u="none" strike="noStrike" kern="0" cap="none" spc="0" normalizeH="0" baseline="0" noProof="0">
                <a:ln>
                  <a:noFill/>
                </a:ln>
                <a:solidFill>
                  <a:srgbClr val="FFFFFF"/>
                </a:solidFill>
                <a:effectLst/>
                <a:uLnTx/>
                <a:uFillTx/>
                <a:latin typeface="Gill Sans"/>
                <a:ea typeface="Gill Sans"/>
                <a:cs typeface="Gill Sans"/>
                <a:sym typeface="Gill Sans"/>
              </a:rPr>
              <a:pPr marL="0" marR="0" lvl="0" indent="0" algn="r" defTabSz="914400" rtl="0" eaLnBrk="1" fontAlgn="auto" latinLnBrk="0" hangingPunct="1">
                <a:lnSpc>
                  <a:spcPct val="100000"/>
                </a:lnSpc>
                <a:spcBef>
                  <a:spcPts val="0"/>
                </a:spcBef>
                <a:spcAft>
                  <a:spcPts val="0"/>
                </a:spcAft>
                <a:buClr>
                  <a:srgbClr val="FFFFFF"/>
                </a:buClr>
                <a:buSzPts val="1200"/>
                <a:buFont typeface="Arial"/>
                <a:buNone/>
                <a:tabLst/>
                <a:defRPr/>
              </a:pPr>
              <a:t>34</a:t>
            </a:fld>
            <a:endParaRPr kumimoji="0" sz="1200" b="0" i="0" u="none" strike="noStrike" kern="0" cap="none" spc="0" normalizeH="0" baseline="0" noProof="0">
              <a:ln>
                <a:noFill/>
              </a:ln>
              <a:solidFill>
                <a:srgbClr val="FFFFFF"/>
              </a:solidFill>
              <a:effectLst/>
              <a:uLnTx/>
              <a:uFillTx/>
              <a:latin typeface="Gill Sans"/>
              <a:ea typeface="Gill Sans"/>
              <a:cs typeface="Gill Sans"/>
              <a:sym typeface="Gill Sans"/>
            </a:endParaRPr>
          </a:p>
        </p:txBody>
      </p:sp>
      <p:sp>
        <p:nvSpPr>
          <p:cNvPr id="626" name="Google Shape;626;g1279480cad4_1_3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27" name="Google Shape;627;g1279480cad4_1_39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 b="1">
                <a:latin typeface="Arial"/>
                <a:ea typeface="Arial"/>
                <a:cs typeface="Arial"/>
                <a:sym typeface="Arial"/>
              </a:rPr>
              <a:t>IHCA</a:t>
            </a:r>
            <a:r>
              <a:rPr lang="en">
                <a:latin typeface="Arial"/>
                <a:ea typeface="Arial"/>
                <a:cs typeface="Arial"/>
                <a:sym typeface="Arial"/>
              </a:rPr>
              <a:t> enrollment on going</a:t>
            </a:r>
            <a:endParaRPr/>
          </a:p>
          <a:p>
            <a:pPr marL="914400" lvl="1" indent="-228600" algn="l" rtl="0">
              <a:lnSpc>
                <a:spcPct val="100000"/>
              </a:lnSpc>
              <a:spcBef>
                <a:spcPts val="0"/>
              </a:spcBef>
              <a:spcAft>
                <a:spcPts val="0"/>
              </a:spcAft>
              <a:buSzPts val="1400"/>
              <a:buNone/>
            </a:pPr>
            <a:r>
              <a:rPr lang="en">
                <a:latin typeface="Arial"/>
                <a:ea typeface="Arial"/>
                <a:cs typeface="Arial"/>
                <a:sym typeface="Arial"/>
              </a:rPr>
              <a:t>Target enrollment 450-600</a:t>
            </a:r>
            <a:endParaRPr/>
          </a:p>
          <a:p>
            <a:pPr marL="914400" lvl="1" indent="-228600" algn="l" rtl="0">
              <a:lnSpc>
                <a:spcPct val="100000"/>
              </a:lnSpc>
              <a:spcBef>
                <a:spcPts val="0"/>
              </a:spcBef>
              <a:spcAft>
                <a:spcPts val="0"/>
              </a:spcAft>
              <a:buSzPts val="1400"/>
              <a:buNone/>
            </a:pPr>
            <a:r>
              <a:rPr lang="en">
                <a:latin typeface="Arial"/>
                <a:ea typeface="Arial"/>
                <a:cs typeface="Arial"/>
                <a:sym typeface="Arial"/>
              </a:rPr>
              <a:t>Current enrollment approximately 240</a:t>
            </a:r>
            <a:endParaRPr/>
          </a:p>
          <a:p>
            <a:pPr marL="457200" lvl="0" indent="-228600" algn="l" rtl="0">
              <a:lnSpc>
                <a:spcPct val="100000"/>
              </a:lnSpc>
              <a:spcBef>
                <a:spcPts val="0"/>
              </a:spcBef>
              <a:spcAft>
                <a:spcPts val="0"/>
              </a:spcAft>
              <a:buSzPts val="1400"/>
              <a:buNone/>
            </a:pPr>
            <a:endParaRPr>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g1279480cad4_1_4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8" name="Google Shape;638;g1279480cad4_1_4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1279480cad4_1_4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8" name="Google Shape;648;g1279480cad4_1_4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g1279480cad4_1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8" name="Google Shape;658;g1279480cad4_1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g1279480cad4_1_4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6" name="Google Shape;666;g1279480cad4_1_4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g1279480cad4_1_4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4" name="Google Shape;674;g1279480cad4_1_4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279480cad4_1_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9" name="Google Shape;219;g1279480cad4_1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g1279480cad4_1_4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1" name="Google Shape;681;g1279480cad4_1_4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g1279480cad4_1_4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8" name="Google Shape;688;g1279480cad4_1_4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g1279480cad4_1_4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9" name="Google Shape;699;g1279480cad4_1_4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g1279480cad4_1_4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0" name="Google Shape;710;g1279480cad4_1_4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g1279480cad4_1_4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20" name="Google Shape;720;g1279480cad4_1_4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g1279480cad4_1_4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26" name="Google Shape;726;g1279480cad4_1_4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g1279480cad4_1_4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5" name="Google Shape;735;g1279480cad4_1_4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g1279480cad4_1_5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5" name="Google Shape;745;g1279480cad4_1_5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g1279480cad4_1_5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3" name="Google Shape;753;g1279480cad4_1_5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g1279480cad4_1_5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1" name="Google Shape;761;g1279480cad4_1_5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1279480cad4_1_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2" name="Google Shape;232;g1279480cad4_1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g1279480cad4_1_5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9" name="Google Shape;769;g1279480cad4_1_5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770" name="Google Shape;770;g1279480cad4_1_5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50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g1279480cad4_1_5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1" name="Google Shape;781;g1279480cad4_1_5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
              <a:t>Continuous measurement of core tempera-</a:t>
            </a:r>
            <a:endParaRPr/>
          </a:p>
          <a:p>
            <a:pPr marL="457200" marR="0" lvl="0" indent="-228600" algn="l" rtl="0">
              <a:lnSpc>
                <a:spcPct val="100000"/>
              </a:lnSpc>
              <a:spcBef>
                <a:spcPts val="0"/>
              </a:spcBef>
              <a:spcAft>
                <a:spcPts val="0"/>
              </a:spcAft>
              <a:buSzPts val="1400"/>
              <a:buNone/>
            </a:pPr>
            <a:r>
              <a:rPr lang="en"/>
              <a:t>ture during TTM is recommended (Class 1;</a:t>
            </a:r>
            <a:endParaRPr/>
          </a:p>
          <a:p>
            <a:pPr marL="457200" marR="0" lvl="0" indent="-228600" algn="l" rtl="0">
              <a:lnSpc>
                <a:spcPct val="100000"/>
              </a:lnSpc>
              <a:spcBef>
                <a:spcPts val="0"/>
              </a:spcBef>
              <a:spcAft>
                <a:spcPts val="0"/>
              </a:spcAft>
              <a:buSzPts val="1400"/>
              <a:buNone/>
            </a:pPr>
            <a:endParaRPr/>
          </a:p>
        </p:txBody>
      </p:sp>
      <p:sp>
        <p:nvSpPr>
          <p:cNvPr id="782" name="Google Shape;782;g1279480cad4_1_5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51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g1279480cad4_1_5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1" name="Google Shape;791;g1279480cad4_1_5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
              <a:t>Continuous measurement of core tempera-</a:t>
            </a:r>
            <a:endParaRPr/>
          </a:p>
          <a:p>
            <a:pPr marL="457200" marR="0" lvl="0" indent="-228600" algn="l" rtl="0">
              <a:lnSpc>
                <a:spcPct val="100000"/>
              </a:lnSpc>
              <a:spcBef>
                <a:spcPts val="0"/>
              </a:spcBef>
              <a:spcAft>
                <a:spcPts val="0"/>
              </a:spcAft>
              <a:buSzPts val="1400"/>
              <a:buNone/>
            </a:pPr>
            <a:r>
              <a:rPr lang="en"/>
              <a:t>ture during TTM is recommended (Class 1;</a:t>
            </a:r>
            <a:endParaRPr/>
          </a:p>
          <a:p>
            <a:pPr marL="457200" marR="0" lvl="0" indent="-228600" algn="l" rtl="0">
              <a:lnSpc>
                <a:spcPct val="100000"/>
              </a:lnSpc>
              <a:spcBef>
                <a:spcPts val="0"/>
              </a:spcBef>
              <a:spcAft>
                <a:spcPts val="0"/>
              </a:spcAft>
              <a:buSzPts val="1400"/>
              <a:buNone/>
            </a:pPr>
            <a:endParaRPr/>
          </a:p>
        </p:txBody>
      </p:sp>
      <p:sp>
        <p:nvSpPr>
          <p:cNvPr id="792" name="Google Shape;792;g1279480cad4_1_5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52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Google Shape;800;g1279480cad4_1_5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1" name="Google Shape;801;g1279480cad4_1_5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214313" lvl="0" indent="-214313" algn="l" rtl="0">
              <a:lnSpc>
                <a:spcPct val="100000"/>
              </a:lnSpc>
              <a:spcBef>
                <a:spcPts val="0"/>
              </a:spcBef>
              <a:spcAft>
                <a:spcPts val="0"/>
              </a:spcAft>
              <a:buSzPts val="1400"/>
              <a:buFont typeface="Arial"/>
              <a:buChar char="•"/>
            </a:pPr>
            <a:r>
              <a:rPr lang="en" sz="2100">
                <a:solidFill>
                  <a:srgbClr val="000000"/>
                </a:solidFill>
                <a:latin typeface="Arial"/>
                <a:ea typeface="Arial"/>
                <a:cs typeface="Arial"/>
                <a:sym typeface="Arial"/>
              </a:rPr>
              <a:t>IHCA or OHCA, GCS 8</a:t>
            </a:r>
            <a:endParaRPr/>
          </a:p>
          <a:p>
            <a:pPr marL="557213" lvl="1" indent="-214312" algn="l" rtl="0">
              <a:lnSpc>
                <a:spcPct val="100000"/>
              </a:lnSpc>
              <a:spcBef>
                <a:spcPts val="0"/>
              </a:spcBef>
              <a:spcAft>
                <a:spcPts val="0"/>
              </a:spcAft>
              <a:buSzPts val="1400"/>
              <a:buFont typeface="Arial"/>
              <a:buChar char="•"/>
            </a:pPr>
            <a:r>
              <a:rPr lang="en" sz="2100">
                <a:solidFill>
                  <a:srgbClr val="000000"/>
                </a:solidFill>
                <a:latin typeface="Arial"/>
                <a:ea typeface="Arial"/>
                <a:cs typeface="Arial"/>
                <a:sym typeface="Arial"/>
              </a:rPr>
              <a:t>Excluded no flow &gt; 10 min, CPR &gt; 60 min</a:t>
            </a:r>
            <a:endParaRPr/>
          </a:p>
          <a:p>
            <a:pPr marL="214313" lvl="0" indent="-214313" algn="l" rtl="0">
              <a:lnSpc>
                <a:spcPct val="100000"/>
              </a:lnSpc>
              <a:spcBef>
                <a:spcPts val="0"/>
              </a:spcBef>
              <a:spcAft>
                <a:spcPts val="0"/>
              </a:spcAft>
              <a:buSzPts val="1400"/>
              <a:buFont typeface="Arial"/>
              <a:buChar char="•"/>
            </a:pPr>
            <a:r>
              <a:rPr lang="en" sz="2100">
                <a:solidFill>
                  <a:srgbClr val="000000"/>
                </a:solidFill>
                <a:latin typeface="Arial"/>
                <a:ea typeface="Arial"/>
                <a:cs typeface="Arial"/>
                <a:sym typeface="Arial"/>
              </a:rPr>
              <a:t>CPC at 90 days</a:t>
            </a:r>
            <a:endParaRPr/>
          </a:p>
          <a:p>
            <a:pPr marL="214313" lvl="0" indent="-214313" algn="l" rtl="0">
              <a:lnSpc>
                <a:spcPct val="100000"/>
              </a:lnSpc>
              <a:spcBef>
                <a:spcPts val="0"/>
              </a:spcBef>
              <a:spcAft>
                <a:spcPts val="0"/>
              </a:spcAft>
              <a:buSzPts val="1400"/>
              <a:buFont typeface="Arial"/>
              <a:buChar char="•"/>
            </a:pPr>
            <a:r>
              <a:rPr lang="en" sz="2100">
                <a:solidFill>
                  <a:srgbClr val="000000"/>
                </a:solidFill>
                <a:latin typeface="Arial"/>
                <a:ea typeface="Arial"/>
                <a:cs typeface="Arial"/>
                <a:sym typeface="Arial"/>
              </a:rPr>
              <a:t>Approximately 284 in each treatment arm</a:t>
            </a:r>
            <a:endParaRPr/>
          </a:p>
          <a:p>
            <a:pPr marL="457200" marR="0" lvl="0" indent="-228600" algn="l" rtl="0">
              <a:lnSpc>
                <a:spcPct val="100000"/>
              </a:lnSpc>
              <a:spcBef>
                <a:spcPts val="0"/>
              </a:spcBef>
              <a:spcAft>
                <a:spcPts val="0"/>
              </a:spcAft>
              <a:buSzPts val="1400"/>
              <a:buNone/>
            </a:pPr>
            <a:r>
              <a:rPr lang="en"/>
              <a:t>- GCS &lt; 8</a:t>
            </a:r>
            <a:endParaRPr/>
          </a:p>
        </p:txBody>
      </p:sp>
      <p:sp>
        <p:nvSpPr>
          <p:cNvPr id="802" name="Google Shape;802;g1279480cad4_1_5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53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Google Shape;813;g1279480cad4_1_5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4" name="Google Shape;814;g1279480cad4_1_5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
              <a:t>Hyperion</a:t>
            </a:r>
            <a:endParaRPr/>
          </a:p>
          <a:p>
            <a:pPr marL="457200" marR="0" lvl="0" indent="-228600" algn="l" rtl="0">
              <a:lnSpc>
                <a:spcPct val="100000"/>
              </a:lnSpc>
              <a:spcBef>
                <a:spcPts val="0"/>
              </a:spcBef>
              <a:spcAft>
                <a:spcPts val="0"/>
              </a:spcAft>
              <a:buSzPts val="1400"/>
              <a:buNone/>
            </a:pPr>
            <a:r>
              <a:rPr lang="en"/>
              <a:t>Gcs&lt; 8</a:t>
            </a:r>
            <a:endParaRPr/>
          </a:p>
          <a:p>
            <a:pPr marL="457200" marR="0" lvl="0" indent="-228600" algn="l" rtl="0">
              <a:lnSpc>
                <a:spcPct val="100000"/>
              </a:lnSpc>
              <a:spcBef>
                <a:spcPts val="0"/>
              </a:spcBef>
              <a:spcAft>
                <a:spcPts val="0"/>
              </a:spcAft>
              <a:buSzPts val="1400"/>
              <a:buNone/>
            </a:pPr>
            <a:r>
              <a:rPr lang="en"/>
              <a:t>no flow &lt; 10 min</a:t>
            </a:r>
            <a:endParaRPr/>
          </a:p>
          <a:p>
            <a:pPr marL="457200" marR="0" lvl="0" indent="-228600" algn="l" rtl="0">
              <a:lnSpc>
                <a:spcPct val="100000"/>
              </a:lnSpc>
              <a:spcBef>
                <a:spcPts val="0"/>
              </a:spcBef>
              <a:spcAft>
                <a:spcPts val="0"/>
              </a:spcAft>
              <a:buSzPts val="1400"/>
              <a:buNone/>
            </a:pPr>
            <a:r>
              <a:rPr lang="en"/>
              <a:t>Enollred within 5 hours</a:t>
            </a:r>
            <a:endParaRPr/>
          </a:p>
          <a:p>
            <a:pPr marL="457200" marR="0" lvl="0" indent="-228600" algn="l" rtl="0">
              <a:lnSpc>
                <a:spcPct val="100000"/>
              </a:lnSpc>
              <a:spcBef>
                <a:spcPts val="0"/>
              </a:spcBef>
              <a:spcAft>
                <a:spcPts val="0"/>
              </a:spcAft>
              <a:buSzPts val="1400"/>
              <a:buNone/>
            </a:pPr>
            <a:r>
              <a:rPr lang="en"/>
              <a:t>CPR &gt; 60 min</a:t>
            </a:r>
            <a:endParaRPr/>
          </a:p>
          <a:p>
            <a:pPr marL="457200" marR="0" lvl="0" indent="-228600" algn="l" rtl="0">
              <a:lnSpc>
                <a:spcPct val="100000"/>
              </a:lnSpc>
              <a:spcBef>
                <a:spcPts val="0"/>
              </a:spcBef>
              <a:spcAft>
                <a:spcPts val="0"/>
              </a:spcAft>
              <a:buSzPts val="1400"/>
              <a:buNone/>
            </a:pPr>
            <a:r>
              <a:rPr lang="en"/>
              <a:t>IHCA or OHCA</a:t>
            </a:r>
            <a:endParaRPr/>
          </a:p>
          <a:p>
            <a:pPr marL="457200" marR="0" lvl="0" indent="-228600" algn="l" rtl="0">
              <a:lnSpc>
                <a:spcPct val="100000"/>
              </a:lnSpc>
              <a:spcBef>
                <a:spcPts val="0"/>
              </a:spcBef>
              <a:spcAft>
                <a:spcPts val="0"/>
              </a:spcAft>
              <a:buSzPts val="1400"/>
              <a:buNone/>
            </a:pPr>
            <a:r>
              <a:rPr lang="en"/>
              <a:t>90 days uputcome mrs</a:t>
            </a:r>
            <a:endParaRPr/>
          </a:p>
        </p:txBody>
      </p:sp>
      <p:sp>
        <p:nvSpPr>
          <p:cNvPr id="815" name="Google Shape;815;g1279480cad4_1_55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54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Google Shape;826;g1279480cad4_1_5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7" name="Google Shape;827;g1279480cad4_1_5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g1279480cad4_1_5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36" name="Google Shape;836;g1279480cad4_1_5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g1279480cad4_1_6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2" name="Google Shape;872;g1279480cad4_1_6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Google Shape;878;g1279480cad4_1_6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9" name="Google Shape;879;g1279480cad4_1_6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2"/>
        <p:cNvGrpSpPr/>
        <p:nvPr/>
      </p:nvGrpSpPr>
      <p:grpSpPr>
        <a:xfrm>
          <a:off x="0" y="0"/>
          <a:ext cx="0" cy="0"/>
          <a:chOff x="0" y="0"/>
          <a:chExt cx="0" cy="0"/>
        </a:xfrm>
      </p:grpSpPr>
      <p:sp>
        <p:nvSpPr>
          <p:cNvPr id="933" name="Google Shape;933;g1279480cad4_1_6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4" name="Google Shape;934;g1279480cad4_1_6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1279480cad4_1_6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7" name="Google Shape;247;g1279480cad4_1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8"/>
        <p:cNvGrpSpPr/>
        <p:nvPr/>
      </p:nvGrpSpPr>
      <p:grpSpPr>
        <a:xfrm>
          <a:off x="0" y="0"/>
          <a:ext cx="0" cy="0"/>
          <a:chOff x="0" y="0"/>
          <a:chExt cx="0" cy="0"/>
        </a:xfrm>
      </p:grpSpPr>
      <p:sp>
        <p:nvSpPr>
          <p:cNvPr id="939" name="Google Shape;939;g1279480cad4_1_67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40" name="Google Shape;940;g1279480cad4_1_6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1279480cad4_1_7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5" name="Google Shape;265;g1279480cad4_1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1279480cad4_1_9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6" name="Google Shape;286;g1279480cad4_1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279480cad4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9" name="Google Shape;309;g1279480cad4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2"/>
        <p:cNvGrpSpPr/>
        <p:nvPr/>
      </p:nvGrpSpPr>
      <p:grpSpPr>
        <a:xfrm>
          <a:off x="0" y="0"/>
          <a:ext cx="0" cy="0"/>
          <a:chOff x="0" y="0"/>
          <a:chExt cx="0" cy="0"/>
        </a:xfrm>
      </p:grpSpPr>
      <p:sp>
        <p:nvSpPr>
          <p:cNvPr id="13" name="Google Shape;13;p2"/>
          <p:cNvSpPr/>
          <p:nvPr/>
        </p:nvSpPr>
        <p:spPr>
          <a:xfrm>
            <a:off x="0" y="3642400"/>
            <a:ext cx="12192000" cy="3215600"/>
          </a:xfrm>
          <a:prstGeom prst="rect">
            <a:avLst/>
          </a:prstGeom>
          <a:solidFill>
            <a:srgbClr val="4B72B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txBox="1">
            <a:spLocks noGrp="1"/>
          </p:cNvSpPr>
          <p:nvPr>
            <p:ph type="ctrTitle"/>
          </p:nvPr>
        </p:nvSpPr>
        <p:spPr>
          <a:xfrm>
            <a:off x="647833" y="352633"/>
            <a:ext cx="10911600" cy="1964800"/>
          </a:xfrm>
          <a:prstGeom prst="rect">
            <a:avLst/>
          </a:prstGeom>
        </p:spPr>
        <p:txBody>
          <a:bodyPr spcFirstLastPara="1" wrap="square" lIns="91425" tIns="91425" rIns="91425" bIns="91425" anchor="b" anchorCtr="0">
            <a:normAutofit/>
          </a:bodyPr>
          <a:lstStyle>
            <a:lvl1pPr lvl="0">
              <a:spcBef>
                <a:spcPts val="0"/>
              </a:spcBef>
              <a:spcAft>
                <a:spcPts val="0"/>
              </a:spcAft>
              <a:buSzPts val="4200"/>
              <a:buFont typeface="Comfortaa"/>
              <a:buNone/>
              <a:defRPr sz="5600">
                <a:latin typeface="Comfortaa"/>
                <a:ea typeface="Comfortaa"/>
                <a:cs typeface="Comfortaa"/>
                <a:sym typeface="Comfortaa"/>
              </a:defRPr>
            </a:lvl1pPr>
            <a:lvl2pPr lvl="1">
              <a:spcBef>
                <a:spcPts val="0"/>
              </a:spcBef>
              <a:spcAft>
                <a:spcPts val="0"/>
              </a:spcAft>
              <a:buSzPts val="4200"/>
              <a:buNone/>
              <a:defRPr sz="5600"/>
            </a:lvl2pPr>
            <a:lvl3pPr lvl="2">
              <a:spcBef>
                <a:spcPts val="0"/>
              </a:spcBef>
              <a:spcAft>
                <a:spcPts val="0"/>
              </a:spcAft>
              <a:buSzPts val="4200"/>
              <a:buNone/>
              <a:defRPr sz="5600"/>
            </a:lvl3pPr>
            <a:lvl4pPr lvl="3">
              <a:spcBef>
                <a:spcPts val="0"/>
              </a:spcBef>
              <a:spcAft>
                <a:spcPts val="0"/>
              </a:spcAft>
              <a:buSzPts val="4200"/>
              <a:buNone/>
              <a:defRPr sz="5600"/>
            </a:lvl4pPr>
            <a:lvl5pPr lvl="4">
              <a:spcBef>
                <a:spcPts val="0"/>
              </a:spcBef>
              <a:spcAft>
                <a:spcPts val="0"/>
              </a:spcAft>
              <a:buSzPts val="4200"/>
              <a:buNone/>
              <a:defRPr sz="5600"/>
            </a:lvl5pPr>
            <a:lvl6pPr lvl="5">
              <a:spcBef>
                <a:spcPts val="0"/>
              </a:spcBef>
              <a:spcAft>
                <a:spcPts val="0"/>
              </a:spcAft>
              <a:buSzPts val="4200"/>
              <a:buNone/>
              <a:defRPr sz="5600"/>
            </a:lvl6pPr>
            <a:lvl7pPr lvl="6">
              <a:spcBef>
                <a:spcPts val="0"/>
              </a:spcBef>
              <a:spcAft>
                <a:spcPts val="0"/>
              </a:spcAft>
              <a:buSzPts val="4200"/>
              <a:buNone/>
              <a:defRPr sz="5600"/>
            </a:lvl7pPr>
            <a:lvl8pPr lvl="7">
              <a:spcBef>
                <a:spcPts val="0"/>
              </a:spcBef>
              <a:spcAft>
                <a:spcPts val="0"/>
              </a:spcAft>
              <a:buSzPts val="4200"/>
              <a:buNone/>
              <a:defRPr sz="5600"/>
            </a:lvl8pPr>
            <a:lvl9pPr lvl="8">
              <a:spcBef>
                <a:spcPts val="0"/>
              </a:spcBef>
              <a:spcAft>
                <a:spcPts val="0"/>
              </a:spcAft>
              <a:buSzPts val="4200"/>
              <a:buNone/>
              <a:defRPr sz="5600"/>
            </a:lvl9pPr>
          </a:lstStyle>
          <a:p>
            <a:endParaRPr/>
          </a:p>
        </p:txBody>
      </p:sp>
      <p:sp>
        <p:nvSpPr>
          <p:cNvPr id="15" name="Google Shape;15;p2"/>
          <p:cNvSpPr txBox="1">
            <a:spLocks noGrp="1"/>
          </p:cNvSpPr>
          <p:nvPr>
            <p:ph type="subTitle" idx="1"/>
          </p:nvPr>
        </p:nvSpPr>
        <p:spPr>
          <a:xfrm>
            <a:off x="647833" y="2317433"/>
            <a:ext cx="10911600" cy="1148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400"/>
              <a:buNone/>
              <a:defRPr sz="3200"/>
            </a:lvl1pPr>
            <a:lvl2pPr lvl="1">
              <a:lnSpc>
                <a:spcPct val="100000"/>
              </a:lnSpc>
              <a:spcBef>
                <a:spcPts val="0"/>
              </a:spcBef>
              <a:spcAft>
                <a:spcPts val="0"/>
              </a:spcAft>
              <a:buSzPts val="2400"/>
              <a:buNone/>
              <a:defRPr sz="3200"/>
            </a:lvl2pPr>
            <a:lvl3pPr lvl="2">
              <a:lnSpc>
                <a:spcPct val="100000"/>
              </a:lnSpc>
              <a:spcBef>
                <a:spcPts val="0"/>
              </a:spcBef>
              <a:spcAft>
                <a:spcPts val="0"/>
              </a:spcAft>
              <a:buSzPts val="2400"/>
              <a:buNone/>
              <a:defRPr sz="3200"/>
            </a:lvl3pPr>
            <a:lvl4pPr lvl="3">
              <a:lnSpc>
                <a:spcPct val="100000"/>
              </a:lnSpc>
              <a:spcBef>
                <a:spcPts val="0"/>
              </a:spcBef>
              <a:spcAft>
                <a:spcPts val="0"/>
              </a:spcAft>
              <a:buSzPts val="2400"/>
              <a:buNone/>
              <a:defRPr sz="3200"/>
            </a:lvl4pPr>
            <a:lvl5pPr lvl="4">
              <a:lnSpc>
                <a:spcPct val="100000"/>
              </a:lnSpc>
              <a:spcBef>
                <a:spcPts val="0"/>
              </a:spcBef>
              <a:spcAft>
                <a:spcPts val="0"/>
              </a:spcAft>
              <a:buSzPts val="2400"/>
              <a:buNone/>
              <a:defRPr sz="3200"/>
            </a:lvl5pPr>
            <a:lvl6pPr lvl="5">
              <a:lnSpc>
                <a:spcPct val="100000"/>
              </a:lnSpc>
              <a:spcBef>
                <a:spcPts val="0"/>
              </a:spcBef>
              <a:spcAft>
                <a:spcPts val="0"/>
              </a:spcAft>
              <a:buSzPts val="2400"/>
              <a:buNone/>
              <a:defRPr sz="3200"/>
            </a:lvl6pPr>
            <a:lvl7pPr lvl="6">
              <a:lnSpc>
                <a:spcPct val="100000"/>
              </a:lnSpc>
              <a:spcBef>
                <a:spcPts val="0"/>
              </a:spcBef>
              <a:spcAft>
                <a:spcPts val="0"/>
              </a:spcAft>
              <a:buSzPts val="2400"/>
              <a:buNone/>
              <a:defRPr sz="3200"/>
            </a:lvl7pPr>
            <a:lvl8pPr lvl="7">
              <a:lnSpc>
                <a:spcPct val="100000"/>
              </a:lnSpc>
              <a:spcBef>
                <a:spcPts val="0"/>
              </a:spcBef>
              <a:spcAft>
                <a:spcPts val="0"/>
              </a:spcAft>
              <a:buSzPts val="2400"/>
              <a:buNone/>
              <a:defRPr sz="3200"/>
            </a:lvl8pPr>
            <a:lvl9pPr lvl="8">
              <a:lnSpc>
                <a:spcPct val="100000"/>
              </a:lnSpc>
              <a:spcBef>
                <a:spcPts val="0"/>
              </a:spcBef>
              <a:spcAft>
                <a:spcPts val="0"/>
              </a:spcAft>
              <a:buSzPts val="2400"/>
              <a:buNone/>
              <a:defRPr sz="3200"/>
            </a:lvl9pPr>
          </a:lstStyle>
          <a:p>
            <a:endParaRPr/>
          </a:p>
        </p:txBody>
      </p:sp>
      <p:sp>
        <p:nvSpPr>
          <p:cNvPr id="16" name="Google Shape;16;p2"/>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pic>
        <p:nvPicPr>
          <p:cNvPr id="17" name="Google Shape;17;p2"/>
          <p:cNvPicPr preferRelativeResize="0"/>
          <p:nvPr/>
        </p:nvPicPr>
        <p:blipFill>
          <a:blip r:embed="rId2">
            <a:alphaModFix/>
          </a:blip>
          <a:stretch>
            <a:fillRect/>
          </a:stretch>
        </p:blipFill>
        <p:spPr>
          <a:xfrm>
            <a:off x="135818" y="3757116"/>
            <a:ext cx="2384092" cy="2986165"/>
          </a:xfrm>
          <a:prstGeom prst="rect">
            <a:avLst/>
          </a:prstGeom>
          <a:noFill/>
          <a:ln>
            <a:noFill/>
          </a:ln>
        </p:spPr>
      </p:pic>
      <p:pic>
        <p:nvPicPr>
          <p:cNvPr id="18" name="Google Shape;18;p2"/>
          <p:cNvPicPr preferRelativeResize="0"/>
          <p:nvPr/>
        </p:nvPicPr>
        <p:blipFill>
          <a:blip r:embed="rId3">
            <a:alphaModFix/>
          </a:blip>
          <a:stretch>
            <a:fillRect/>
          </a:stretch>
        </p:blipFill>
        <p:spPr>
          <a:xfrm>
            <a:off x="7337875" y="4123717"/>
            <a:ext cx="4724400" cy="2032000"/>
          </a:xfrm>
          <a:prstGeom prst="rect">
            <a:avLst/>
          </a:prstGeom>
          <a:noFill/>
          <a:ln>
            <a:noFill/>
          </a:ln>
        </p:spPr>
      </p:pic>
    </p:spTree>
    <p:extLst>
      <p:ext uri="{BB962C8B-B14F-4D97-AF65-F5344CB8AC3E}">
        <p14:creationId xmlns:p14="http://schemas.microsoft.com/office/powerpoint/2010/main" val="2489227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5"/>
        <p:cNvGrpSpPr/>
        <p:nvPr/>
      </p:nvGrpSpPr>
      <p:grpSpPr>
        <a:xfrm>
          <a:off x="0" y="0"/>
          <a:ext cx="0" cy="0"/>
          <a:chOff x="0" y="0"/>
          <a:chExt cx="0" cy="0"/>
        </a:xfrm>
      </p:grpSpPr>
      <p:sp>
        <p:nvSpPr>
          <p:cNvPr id="56" name="Google Shape;56;p11"/>
          <p:cNvSpPr/>
          <p:nvPr/>
        </p:nvSpPr>
        <p:spPr>
          <a:xfrm>
            <a:off x="107600" y="3534800"/>
            <a:ext cx="11976800" cy="3215600"/>
          </a:xfrm>
          <a:prstGeom prst="rect">
            <a:avLst/>
          </a:prstGeom>
          <a:solidFill>
            <a:srgbClr val="4B72B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11"/>
          <p:cNvSpPr txBox="1">
            <a:spLocks noGrp="1"/>
          </p:cNvSpPr>
          <p:nvPr>
            <p:ph type="title" hasCustomPrompt="1"/>
          </p:nvPr>
        </p:nvSpPr>
        <p:spPr>
          <a:xfrm>
            <a:off x="415600" y="990668"/>
            <a:ext cx="11360800" cy="26752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Font typeface="Source Sans Pro"/>
              <a:buNone/>
              <a:defRPr sz="16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6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6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6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6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6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6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6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6000">
                <a:latin typeface="Source Sans Pro"/>
                <a:ea typeface="Source Sans Pro"/>
                <a:cs typeface="Source Sans Pro"/>
                <a:sym typeface="Source Sans Pro"/>
              </a:defRPr>
            </a:lvl9pPr>
          </a:lstStyle>
          <a:p>
            <a:r>
              <a:t>xx%</a:t>
            </a:r>
          </a:p>
        </p:txBody>
      </p:sp>
      <p:sp>
        <p:nvSpPr>
          <p:cNvPr id="58" name="Google Shape;58;p11"/>
          <p:cNvSpPr txBox="1">
            <a:spLocks noGrp="1"/>
          </p:cNvSpPr>
          <p:nvPr>
            <p:ph type="body" idx="1"/>
          </p:nvPr>
        </p:nvSpPr>
        <p:spPr>
          <a:xfrm>
            <a:off x="415600" y="3793576"/>
            <a:ext cx="11360800" cy="17344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Clr>
                <a:schemeClr val="lt1"/>
              </a:buClr>
              <a:buSzPts val="1800"/>
              <a:buChar char="●"/>
              <a:defRPr>
                <a:solidFill>
                  <a:schemeClr val="lt1"/>
                </a:solidFill>
              </a:defRPr>
            </a:lvl1pPr>
            <a:lvl2pPr marL="1219170" lvl="1" indent="-423323" algn="ctr">
              <a:spcBef>
                <a:spcPts val="0"/>
              </a:spcBef>
              <a:spcAft>
                <a:spcPts val="0"/>
              </a:spcAft>
              <a:buClr>
                <a:schemeClr val="lt1"/>
              </a:buClr>
              <a:buSzPts val="1400"/>
              <a:buChar char="○"/>
              <a:defRPr>
                <a:solidFill>
                  <a:schemeClr val="lt1"/>
                </a:solidFill>
              </a:defRPr>
            </a:lvl2pPr>
            <a:lvl3pPr marL="1828754" lvl="2" indent="-423323" algn="ctr">
              <a:spcBef>
                <a:spcPts val="0"/>
              </a:spcBef>
              <a:spcAft>
                <a:spcPts val="0"/>
              </a:spcAft>
              <a:buClr>
                <a:schemeClr val="lt1"/>
              </a:buClr>
              <a:buSzPts val="1400"/>
              <a:buChar char="■"/>
              <a:defRPr>
                <a:solidFill>
                  <a:schemeClr val="lt1"/>
                </a:solidFill>
              </a:defRPr>
            </a:lvl3pPr>
            <a:lvl4pPr marL="2438339" lvl="3" indent="-423323" algn="ctr">
              <a:spcBef>
                <a:spcPts val="0"/>
              </a:spcBef>
              <a:spcAft>
                <a:spcPts val="0"/>
              </a:spcAft>
              <a:buClr>
                <a:schemeClr val="lt1"/>
              </a:buClr>
              <a:buSzPts val="1400"/>
              <a:buChar char="●"/>
              <a:defRPr>
                <a:solidFill>
                  <a:schemeClr val="lt1"/>
                </a:solidFill>
              </a:defRPr>
            </a:lvl4pPr>
            <a:lvl5pPr marL="3047924" lvl="4" indent="-423323" algn="ctr">
              <a:spcBef>
                <a:spcPts val="0"/>
              </a:spcBef>
              <a:spcAft>
                <a:spcPts val="0"/>
              </a:spcAft>
              <a:buClr>
                <a:schemeClr val="lt1"/>
              </a:buClr>
              <a:buSzPts val="1400"/>
              <a:buChar char="○"/>
              <a:defRPr>
                <a:solidFill>
                  <a:schemeClr val="lt1"/>
                </a:solidFill>
              </a:defRPr>
            </a:lvl5pPr>
            <a:lvl6pPr marL="3657509" lvl="5" indent="-423323" algn="ctr">
              <a:spcBef>
                <a:spcPts val="0"/>
              </a:spcBef>
              <a:spcAft>
                <a:spcPts val="0"/>
              </a:spcAft>
              <a:buClr>
                <a:schemeClr val="lt1"/>
              </a:buClr>
              <a:buSzPts val="1400"/>
              <a:buChar char="■"/>
              <a:defRPr>
                <a:solidFill>
                  <a:schemeClr val="lt1"/>
                </a:solidFill>
              </a:defRPr>
            </a:lvl6pPr>
            <a:lvl7pPr marL="4267093" lvl="6" indent="-423323" algn="ctr">
              <a:spcBef>
                <a:spcPts val="0"/>
              </a:spcBef>
              <a:spcAft>
                <a:spcPts val="0"/>
              </a:spcAft>
              <a:buClr>
                <a:schemeClr val="lt1"/>
              </a:buClr>
              <a:buSzPts val="1400"/>
              <a:buChar char="●"/>
              <a:defRPr>
                <a:solidFill>
                  <a:schemeClr val="lt1"/>
                </a:solidFill>
              </a:defRPr>
            </a:lvl7pPr>
            <a:lvl8pPr marL="4876678" lvl="7" indent="-423323" algn="ctr">
              <a:spcBef>
                <a:spcPts val="0"/>
              </a:spcBef>
              <a:spcAft>
                <a:spcPts val="0"/>
              </a:spcAft>
              <a:buClr>
                <a:schemeClr val="lt1"/>
              </a:buClr>
              <a:buSzPts val="1400"/>
              <a:buChar char="○"/>
              <a:defRPr>
                <a:solidFill>
                  <a:schemeClr val="lt1"/>
                </a:solidFill>
              </a:defRPr>
            </a:lvl8pPr>
            <a:lvl9pPr marL="5486263" lvl="8" indent="-423323" algn="ctr">
              <a:spcBef>
                <a:spcPts val="0"/>
              </a:spcBef>
              <a:spcAft>
                <a:spcPts val="0"/>
              </a:spcAft>
              <a:buClr>
                <a:schemeClr val="lt1"/>
              </a:buClr>
              <a:buSzPts val="1400"/>
              <a:buChar char="■"/>
              <a:defRPr>
                <a:solidFill>
                  <a:schemeClr val="lt1"/>
                </a:solidFill>
              </a:defRPr>
            </a:lvl9pPr>
          </a:lstStyle>
          <a:p>
            <a:endParaRPr/>
          </a:p>
        </p:txBody>
      </p:sp>
      <p:sp>
        <p:nvSpPr>
          <p:cNvPr id="59" name="Google Shape;59;p11"/>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68681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94976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 no graphics">
  <p:cSld name="Blank - no graphics">
    <p:spTree>
      <p:nvGrpSpPr>
        <p:cNvPr id="1" name="Shape 62"/>
        <p:cNvGrpSpPr/>
        <p:nvPr/>
      </p:nvGrpSpPr>
      <p:grpSpPr>
        <a:xfrm>
          <a:off x="0" y="0"/>
          <a:ext cx="0" cy="0"/>
          <a:chOff x="0" y="0"/>
          <a:chExt cx="0" cy="0"/>
        </a:xfrm>
      </p:grpSpPr>
      <p:sp>
        <p:nvSpPr>
          <p:cNvPr id="63" name="Google Shape;63;p13"/>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64" name="Google Shape;64;p13"/>
          <p:cNvSpPr/>
          <p:nvPr/>
        </p:nvSpPr>
        <p:spPr>
          <a:xfrm>
            <a:off x="10633" y="4883167"/>
            <a:ext cx="11693600" cy="1974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13"/>
          <p:cNvSpPr/>
          <p:nvPr/>
        </p:nvSpPr>
        <p:spPr>
          <a:xfrm>
            <a:off x="10534767" y="4955200"/>
            <a:ext cx="1657200" cy="1506400"/>
          </a:xfrm>
          <a:prstGeom prst="roundRect">
            <a:avLst>
              <a:gd name="adj" fmla="val 16667"/>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585886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a:off x="1097280" y="286603"/>
            <a:ext cx="10058400" cy="1450800"/>
          </a:xfrm>
          <a:prstGeom prst="rect">
            <a:avLst/>
          </a:prstGeom>
          <a:noFill/>
          <a:ln>
            <a:noFill/>
          </a:ln>
        </p:spPr>
        <p:txBody>
          <a:bodyPr spcFirstLastPara="1" wrap="square" lIns="68575" tIns="34275" rIns="68575" bIns="34275" anchor="b" anchorCtr="0">
            <a:normAutofit/>
          </a:bodyPr>
          <a:lstStyle>
            <a:lvl1pPr lvl="0" algn="l">
              <a:lnSpc>
                <a:spcPct val="85000"/>
              </a:lnSpc>
              <a:spcBef>
                <a:spcPts val="0"/>
              </a:spcBef>
              <a:spcAft>
                <a:spcPts val="0"/>
              </a:spcAft>
              <a:buClr>
                <a:srgbClr val="3F3F3F"/>
              </a:buClr>
              <a:buSzPts val="3600"/>
              <a:buFont typeface="Comfortaa SemiBold"/>
              <a:buNone/>
              <a:defRPr sz="1467">
                <a:latin typeface="Comfortaa SemiBold"/>
                <a:ea typeface="Comfortaa SemiBold"/>
                <a:cs typeface="Comfortaa SemiBold"/>
                <a:sym typeface="Comfortaa SemiBold"/>
              </a:defRPr>
            </a:lvl1pPr>
            <a:lvl2pPr lvl="1">
              <a:spcBef>
                <a:spcPts val="0"/>
              </a:spcBef>
              <a:spcAft>
                <a:spcPts val="0"/>
              </a:spcAft>
              <a:buSzPts val="1100"/>
              <a:buNone/>
              <a:defRPr sz="1467"/>
            </a:lvl2pPr>
            <a:lvl3pPr lvl="2">
              <a:spcBef>
                <a:spcPts val="0"/>
              </a:spcBef>
              <a:spcAft>
                <a:spcPts val="0"/>
              </a:spcAft>
              <a:buSzPts val="1100"/>
              <a:buNone/>
              <a:defRPr sz="1467"/>
            </a:lvl3pPr>
            <a:lvl4pPr lvl="3">
              <a:spcBef>
                <a:spcPts val="0"/>
              </a:spcBef>
              <a:spcAft>
                <a:spcPts val="0"/>
              </a:spcAft>
              <a:buSzPts val="1100"/>
              <a:buNone/>
              <a:defRPr sz="1467"/>
            </a:lvl4pPr>
            <a:lvl5pPr lvl="4">
              <a:spcBef>
                <a:spcPts val="0"/>
              </a:spcBef>
              <a:spcAft>
                <a:spcPts val="0"/>
              </a:spcAft>
              <a:buSzPts val="1100"/>
              <a:buNone/>
              <a:defRPr sz="1467"/>
            </a:lvl5pPr>
            <a:lvl6pPr lvl="5">
              <a:spcBef>
                <a:spcPts val="0"/>
              </a:spcBef>
              <a:spcAft>
                <a:spcPts val="0"/>
              </a:spcAft>
              <a:buSzPts val="1100"/>
              <a:buNone/>
              <a:defRPr sz="1467"/>
            </a:lvl6pPr>
            <a:lvl7pPr lvl="6">
              <a:spcBef>
                <a:spcPts val="0"/>
              </a:spcBef>
              <a:spcAft>
                <a:spcPts val="0"/>
              </a:spcAft>
              <a:buSzPts val="1100"/>
              <a:buNone/>
              <a:defRPr sz="1467"/>
            </a:lvl7pPr>
            <a:lvl8pPr lvl="7">
              <a:spcBef>
                <a:spcPts val="0"/>
              </a:spcBef>
              <a:spcAft>
                <a:spcPts val="0"/>
              </a:spcAft>
              <a:buSzPts val="1100"/>
              <a:buNone/>
              <a:defRPr sz="1467"/>
            </a:lvl8pPr>
            <a:lvl9pPr lvl="8">
              <a:spcBef>
                <a:spcPts val="0"/>
              </a:spcBef>
              <a:spcAft>
                <a:spcPts val="0"/>
              </a:spcAft>
              <a:buSzPts val="1100"/>
              <a:buNone/>
              <a:defRPr sz="1467"/>
            </a:lvl9pPr>
          </a:lstStyle>
          <a:p>
            <a:endParaRPr/>
          </a:p>
        </p:txBody>
      </p:sp>
      <p:sp>
        <p:nvSpPr>
          <p:cNvPr id="68" name="Google Shape;68;p14"/>
          <p:cNvSpPr txBox="1">
            <a:spLocks noGrp="1"/>
          </p:cNvSpPr>
          <p:nvPr>
            <p:ph type="body" idx="1"/>
          </p:nvPr>
        </p:nvSpPr>
        <p:spPr>
          <a:xfrm>
            <a:off x="1097280" y="1845733"/>
            <a:ext cx="10058400" cy="4023200"/>
          </a:xfrm>
          <a:prstGeom prst="rect">
            <a:avLst/>
          </a:prstGeom>
          <a:noFill/>
          <a:ln>
            <a:noFill/>
          </a:ln>
        </p:spPr>
        <p:txBody>
          <a:bodyPr spcFirstLastPara="1" wrap="square" lIns="0" tIns="34275" rIns="0" bIns="34275" anchor="t" anchorCtr="0">
            <a:normAutofit/>
          </a:bodyPr>
          <a:lstStyle>
            <a:lvl1pPr marL="609585" lvl="0" indent="-423323" algn="l">
              <a:lnSpc>
                <a:spcPct val="90000"/>
              </a:lnSpc>
              <a:spcBef>
                <a:spcPts val="1200"/>
              </a:spcBef>
              <a:spcAft>
                <a:spcPts val="0"/>
              </a:spcAft>
              <a:buSzPts val="1400"/>
              <a:buChar char="●"/>
              <a:defRPr sz="1467"/>
            </a:lvl1pPr>
            <a:lvl2pPr marL="1219170" lvl="1" indent="-423323" algn="l">
              <a:lnSpc>
                <a:spcPct val="90000"/>
              </a:lnSpc>
              <a:spcBef>
                <a:spcPts val="267"/>
              </a:spcBef>
              <a:spcAft>
                <a:spcPts val="0"/>
              </a:spcAft>
              <a:buSzPts val="1400"/>
              <a:buChar char="○"/>
              <a:defRPr sz="1467"/>
            </a:lvl2pPr>
            <a:lvl3pPr marL="1828754" lvl="2" indent="-423323" algn="l">
              <a:lnSpc>
                <a:spcPct val="90000"/>
              </a:lnSpc>
              <a:spcBef>
                <a:spcPts val="400"/>
              </a:spcBef>
              <a:spcAft>
                <a:spcPts val="0"/>
              </a:spcAft>
              <a:buSzPts val="1400"/>
              <a:buChar char="■"/>
              <a:defRPr sz="1467"/>
            </a:lvl3pPr>
            <a:lvl4pPr marL="2438339" lvl="3" indent="-423323" algn="l">
              <a:lnSpc>
                <a:spcPct val="90000"/>
              </a:lnSpc>
              <a:spcBef>
                <a:spcPts val="400"/>
              </a:spcBef>
              <a:spcAft>
                <a:spcPts val="0"/>
              </a:spcAft>
              <a:buSzPts val="1400"/>
              <a:buChar char="●"/>
              <a:defRPr sz="1467"/>
            </a:lvl4pPr>
            <a:lvl5pPr marL="3047924" lvl="4" indent="-423323" algn="l">
              <a:lnSpc>
                <a:spcPct val="90000"/>
              </a:lnSpc>
              <a:spcBef>
                <a:spcPts val="400"/>
              </a:spcBef>
              <a:spcAft>
                <a:spcPts val="0"/>
              </a:spcAft>
              <a:buSzPts val="1400"/>
              <a:buChar char="○"/>
              <a:defRPr sz="1467"/>
            </a:lvl5pPr>
            <a:lvl6pPr marL="3657509" lvl="5" indent="-423323" algn="l">
              <a:lnSpc>
                <a:spcPct val="90000"/>
              </a:lnSpc>
              <a:spcBef>
                <a:spcPts val="400"/>
              </a:spcBef>
              <a:spcAft>
                <a:spcPts val="0"/>
              </a:spcAft>
              <a:buSzPts val="1400"/>
              <a:buChar char="■"/>
              <a:defRPr sz="1467"/>
            </a:lvl6pPr>
            <a:lvl7pPr marL="4267093" lvl="6" indent="-423323" algn="l">
              <a:lnSpc>
                <a:spcPct val="90000"/>
              </a:lnSpc>
              <a:spcBef>
                <a:spcPts val="400"/>
              </a:spcBef>
              <a:spcAft>
                <a:spcPts val="0"/>
              </a:spcAft>
              <a:buSzPts val="1400"/>
              <a:buChar char="●"/>
              <a:defRPr sz="1467"/>
            </a:lvl7pPr>
            <a:lvl8pPr marL="4876678" lvl="7" indent="-423323" algn="l">
              <a:lnSpc>
                <a:spcPct val="90000"/>
              </a:lnSpc>
              <a:spcBef>
                <a:spcPts val="400"/>
              </a:spcBef>
              <a:spcAft>
                <a:spcPts val="0"/>
              </a:spcAft>
              <a:buSzPts val="1400"/>
              <a:buChar char="○"/>
              <a:defRPr sz="1467"/>
            </a:lvl8pPr>
            <a:lvl9pPr marL="5486263" lvl="8" indent="-423323" algn="l">
              <a:lnSpc>
                <a:spcPct val="90000"/>
              </a:lnSpc>
              <a:spcBef>
                <a:spcPts val="400"/>
              </a:spcBef>
              <a:spcAft>
                <a:spcPts val="400"/>
              </a:spcAft>
              <a:buSzPts val="1400"/>
              <a:buChar char="■"/>
              <a:defRPr sz="1467"/>
            </a:lvl9pPr>
          </a:lstStyle>
          <a:p>
            <a:endParaRPr/>
          </a:p>
        </p:txBody>
      </p:sp>
      <p:sp>
        <p:nvSpPr>
          <p:cNvPr id="69" name="Google Shape;69;p14"/>
          <p:cNvSpPr txBox="1">
            <a:spLocks noGrp="1"/>
          </p:cNvSpPr>
          <p:nvPr>
            <p:ph type="sldNum" idx="12"/>
          </p:nvPr>
        </p:nvSpPr>
        <p:spPr>
          <a:xfrm>
            <a:off x="9900459" y="6459785"/>
            <a:ext cx="1312000" cy="365200"/>
          </a:xfrm>
          <a:prstGeom prst="rect">
            <a:avLst/>
          </a:prstGeom>
          <a:noFill/>
          <a:ln>
            <a:noFill/>
          </a:ln>
        </p:spPr>
        <p:txBody>
          <a:bodyPr spcFirstLastPara="1" wrap="square" lIns="68575" tIns="34275" rIns="68575" bIns="34275" anchor="ctr" anchorCtr="0">
            <a:normAutofit/>
          </a:bodyPr>
          <a:lstStyle>
            <a:lvl1pPr marL="0" lvl="0" indent="0" algn="r">
              <a:spcBef>
                <a:spcPts val="0"/>
              </a:spcBef>
              <a:buNone/>
              <a:defRPr sz="1467"/>
            </a:lvl1pPr>
            <a:lvl2pPr marL="0" lvl="1" indent="0" algn="r">
              <a:spcBef>
                <a:spcPts val="0"/>
              </a:spcBef>
              <a:buNone/>
              <a:defRPr sz="1467"/>
            </a:lvl2pPr>
            <a:lvl3pPr marL="0" lvl="2" indent="0" algn="r">
              <a:spcBef>
                <a:spcPts val="0"/>
              </a:spcBef>
              <a:buNone/>
              <a:defRPr sz="1467"/>
            </a:lvl3pPr>
            <a:lvl4pPr marL="0" lvl="3" indent="0" algn="r">
              <a:spcBef>
                <a:spcPts val="0"/>
              </a:spcBef>
              <a:buNone/>
              <a:defRPr sz="1467"/>
            </a:lvl4pPr>
            <a:lvl5pPr marL="0" lvl="4" indent="0" algn="r">
              <a:spcBef>
                <a:spcPts val="0"/>
              </a:spcBef>
              <a:buNone/>
              <a:defRPr sz="1467"/>
            </a:lvl5pPr>
            <a:lvl6pPr marL="0" lvl="5" indent="0" algn="r">
              <a:spcBef>
                <a:spcPts val="0"/>
              </a:spcBef>
              <a:buNone/>
              <a:defRPr sz="1467"/>
            </a:lvl6pPr>
            <a:lvl7pPr marL="0" lvl="6" indent="0" algn="r">
              <a:spcBef>
                <a:spcPts val="0"/>
              </a:spcBef>
              <a:buNone/>
              <a:defRPr sz="1467"/>
            </a:lvl7pPr>
            <a:lvl8pPr marL="0" lvl="7" indent="0" algn="r">
              <a:spcBef>
                <a:spcPts val="0"/>
              </a:spcBef>
              <a:buNone/>
              <a:defRPr sz="1467"/>
            </a:lvl8pPr>
            <a:lvl9pPr marL="0" lvl="8" indent="0" algn="r">
              <a:spcBef>
                <a:spcPts val="0"/>
              </a:spcBef>
              <a:buNone/>
              <a:defRPr sz="1467"/>
            </a:lvl9pPr>
          </a:lstStyle>
          <a:p>
            <a:fld id="{00000000-1234-1234-1234-123412341234}" type="slidenum">
              <a:rPr lang="en" smtClean="0"/>
              <a:pPr/>
              <a:t>‹#›</a:t>
            </a:fld>
            <a:endParaRPr lang="en"/>
          </a:p>
        </p:txBody>
      </p:sp>
    </p:spTree>
    <p:extLst>
      <p:ext uri="{BB962C8B-B14F-4D97-AF65-F5344CB8AC3E}">
        <p14:creationId xmlns:p14="http://schemas.microsoft.com/office/powerpoint/2010/main" val="23539696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609600" y="274637"/>
            <a:ext cx="10972800" cy="1143200"/>
          </a:xfrm>
          <a:prstGeom prst="rect">
            <a:avLst/>
          </a:prstGeom>
          <a:noFill/>
          <a:ln>
            <a:noFill/>
          </a:ln>
        </p:spPr>
        <p:txBody>
          <a:bodyPr spcFirstLastPara="1" wrap="square" lIns="68575" tIns="34275" rIns="68575" bIns="34275" anchor="ctr" anchorCtr="0">
            <a:normAutofit/>
          </a:bodyPr>
          <a:lstStyle>
            <a:lvl1pPr lvl="0" algn="l" rtl="0">
              <a:spcBef>
                <a:spcPts val="0"/>
              </a:spcBef>
              <a:spcAft>
                <a:spcPts val="0"/>
              </a:spcAft>
              <a:buClr>
                <a:schemeClr val="dk1"/>
              </a:buClr>
              <a:buSzPts val="1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2" name="Google Shape;72;p15"/>
          <p:cNvSpPr txBox="1">
            <a:spLocks noGrp="1"/>
          </p:cNvSpPr>
          <p:nvPr>
            <p:ph type="body" idx="1"/>
          </p:nvPr>
        </p:nvSpPr>
        <p:spPr>
          <a:xfrm>
            <a:off x="609600" y="1600201"/>
            <a:ext cx="5384800" cy="4526000"/>
          </a:xfrm>
          <a:prstGeom prst="rect">
            <a:avLst/>
          </a:prstGeom>
          <a:noFill/>
          <a:ln>
            <a:noFill/>
          </a:ln>
        </p:spPr>
        <p:txBody>
          <a:bodyPr spcFirstLastPara="1" wrap="square" lIns="68575" tIns="34275" rIns="68575" bIns="34275" anchor="t" anchorCtr="0">
            <a:normAutofit/>
          </a:bodyPr>
          <a:lstStyle>
            <a:lvl1pPr marL="609585" lvl="0" indent="-482588" algn="l" rtl="0">
              <a:spcBef>
                <a:spcPts val="533"/>
              </a:spcBef>
              <a:spcAft>
                <a:spcPts val="0"/>
              </a:spcAft>
              <a:buClr>
                <a:schemeClr val="dk1"/>
              </a:buClr>
              <a:buSzPts val="2100"/>
              <a:buChar char="●"/>
              <a:defRPr sz="2800"/>
            </a:lvl1pPr>
            <a:lvl2pPr marL="1219170" lvl="1" indent="-457189" algn="l" rtl="0">
              <a:spcBef>
                <a:spcPts val="1600"/>
              </a:spcBef>
              <a:spcAft>
                <a:spcPts val="0"/>
              </a:spcAft>
              <a:buClr>
                <a:schemeClr val="dk1"/>
              </a:buClr>
              <a:buSzPts val="1800"/>
              <a:buChar char="○"/>
              <a:defRPr sz="2400"/>
            </a:lvl2pPr>
            <a:lvl3pPr marL="1828754" lvl="2" indent="-431789" algn="l" rtl="0">
              <a:spcBef>
                <a:spcPts val="1600"/>
              </a:spcBef>
              <a:spcAft>
                <a:spcPts val="0"/>
              </a:spcAft>
              <a:buClr>
                <a:schemeClr val="dk1"/>
              </a:buClr>
              <a:buSzPts val="1500"/>
              <a:buChar char="■"/>
              <a:defRPr sz="2000"/>
            </a:lvl3pPr>
            <a:lvl4pPr marL="2438339" lvl="3" indent="-423323" algn="l" rtl="0">
              <a:spcBef>
                <a:spcPts val="1600"/>
              </a:spcBef>
              <a:spcAft>
                <a:spcPts val="0"/>
              </a:spcAft>
              <a:buClr>
                <a:schemeClr val="dk1"/>
              </a:buClr>
              <a:buSzPts val="1400"/>
              <a:buChar char="●"/>
              <a:defRPr sz="1867"/>
            </a:lvl4pPr>
            <a:lvl5pPr marL="3047924" lvl="4" indent="-423323" algn="l" rtl="0">
              <a:spcBef>
                <a:spcPts val="1600"/>
              </a:spcBef>
              <a:spcAft>
                <a:spcPts val="0"/>
              </a:spcAft>
              <a:buClr>
                <a:schemeClr val="dk1"/>
              </a:buClr>
              <a:buSzPts val="1400"/>
              <a:buChar char="○"/>
              <a:defRPr sz="1867"/>
            </a:lvl5pPr>
            <a:lvl6pPr marL="3657509" lvl="5" indent="-423323" algn="l" rtl="0">
              <a:spcBef>
                <a:spcPts val="1600"/>
              </a:spcBef>
              <a:spcAft>
                <a:spcPts val="0"/>
              </a:spcAft>
              <a:buClr>
                <a:schemeClr val="dk1"/>
              </a:buClr>
              <a:buSzPts val="1400"/>
              <a:buChar char="■"/>
              <a:defRPr sz="1867"/>
            </a:lvl6pPr>
            <a:lvl7pPr marL="4267093" lvl="6" indent="-423323" algn="l" rtl="0">
              <a:spcBef>
                <a:spcPts val="1600"/>
              </a:spcBef>
              <a:spcAft>
                <a:spcPts val="0"/>
              </a:spcAft>
              <a:buClr>
                <a:schemeClr val="dk1"/>
              </a:buClr>
              <a:buSzPts val="1400"/>
              <a:buChar char="●"/>
              <a:defRPr sz="1867"/>
            </a:lvl7pPr>
            <a:lvl8pPr marL="4876678" lvl="7" indent="-423323" algn="l" rtl="0">
              <a:spcBef>
                <a:spcPts val="1600"/>
              </a:spcBef>
              <a:spcAft>
                <a:spcPts val="0"/>
              </a:spcAft>
              <a:buClr>
                <a:schemeClr val="dk1"/>
              </a:buClr>
              <a:buSzPts val="1400"/>
              <a:buChar char="○"/>
              <a:defRPr sz="1867"/>
            </a:lvl8pPr>
            <a:lvl9pPr marL="5486263" lvl="8" indent="-423323" algn="l" rtl="0">
              <a:spcBef>
                <a:spcPts val="1600"/>
              </a:spcBef>
              <a:spcAft>
                <a:spcPts val="1600"/>
              </a:spcAft>
              <a:buClr>
                <a:schemeClr val="dk1"/>
              </a:buClr>
              <a:buSzPts val="1400"/>
              <a:buChar char="■"/>
              <a:defRPr sz="1867"/>
            </a:lvl9pPr>
          </a:lstStyle>
          <a:p>
            <a:endParaRPr/>
          </a:p>
        </p:txBody>
      </p:sp>
      <p:sp>
        <p:nvSpPr>
          <p:cNvPr id="73" name="Google Shape;73;p15"/>
          <p:cNvSpPr txBox="1">
            <a:spLocks noGrp="1"/>
          </p:cNvSpPr>
          <p:nvPr>
            <p:ph type="body" idx="2"/>
          </p:nvPr>
        </p:nvSpPr>
        <p:spPr>
          <a:xfrm>
            <a:off x="6197600" y="1600201"/>
            <a:ext cx="5384800" cy="4526000"/>
          </a:xfrm>
          <a:prstGeom prst="rect">
            <a:avLst/>
          </a:prstGeom>
          <a:noFill/>
          <a:ln>
            <a:noFill/>
          </a:ln>
        </p:spPr>
        <p:txBody>
          <a:bodyPr spcFirstLastPara="1" wrap="square" lIns="68575" tIns="34275" rIns="68575" bIns="34275" anchor="t" anchorCtr="0">
            <a:normAutofit/>
          </a:bodyPr>
          <a:lstStyle>
            <a:lvl1pPr marL="609585" lvl="0" indent="-482588" algn="l" rtl="0">
              <a:spcBef>
                <a:spcPts val="533"/>
              </a:spcBef>
              <a:spcAft>
                <a:spcPts val="0"/>
              </a:spcAft>
              <a:buClr>
                <a:schemeClr val="dk1"/>
              </a:buClr>
              <a:buSzPts val="2100"/>
              <a:buChar char="●"/>
              <a:defRPr sz="2800"/>
            </a:lvl1pPr>
            <a:lvl2pPr marL="1219170" lvl="1" indent="-457189" algn="l" rtl="0">
              <a:spcBef>
                <a:spcPts val="1600"/>
              </a:spcBef>
              <a:spcAft>
                <a:spcPts val="0"/>
              </a:spcAft>
              <a:buClr>
                <a:schemeClr val="dk1"/>
              </a:buClr>
              <a:buSzPts val="1800"/>
              <a:buChar char="○"/>
              <a:defRPr sz="2400"/>
            </a:lvl2pPr>
            <a:lvl3pPr marL="1828754" lvl="2" indent="-431789" algn="l" rtl="0">
              <a:spcBef>
                <a:spcPts val="1600"/>
              </a:spcBef>
              <a:spcAft>
                <a:spcPts val="0"/>
              </a:spcAft>
              <a:buClr>
                <a:schemeClr val="dk1"/>
              </a:buClr>
              <a:buSzPts val="1500"/>
              <a:buChar char="■"/>
              <a:defRPr sz="2000"/>
            </a:lvl3pPr>
            <a:lvl4pPr marL="2438339" lvl="3" indent="-423323" algn="l" rtl="0">
              <a:spcBef>
                <a:spcPts val="1600"/>
              </a:spcBef>
              <a:spcAft>
                <a:spcPts val="0"/>
              </a:spcAft>
              <a:buClr>
                <a:schemeClr val="dk1"/>
              </a:buClr>
              <a:buSzPts val="1400"/>
              <a:buChar char="●"/>
              <a:defRPr sz="1867"/>
            </a:lvl4pPr>
            <a:lvl5pPr marL="3047924" lvl="4" indent="-423323" algn="l" rtl="0">
              <a:spcBef>
                <a:spcPts val="1600"/>
              </a:spcBef>
              <a:spcAft>
                <a:spcPts val="0"/>
              </a:spcAft>
              <a:buClr>
                <a:schemeClr val="dk1"/>
              </a:buClr>
              <a:buSzPts val="1400"/>
              <a:buChar char="○"/>
              <a:defRPr sz="1867"/>
            </a:lvl5pPr>
            <a:lvl6pPr marL="3657509" lvl="5" indent="-423323" algn="l" rtl="0">
              <a:spcBef>
                <a:spcPts val="1600"/>
              </a:spcBef>
              <a:spcAft>
                <a:spcPts val="0"/>
              </a:spcAft>
              <a:buClr>
                <a:schemeClr val="dk1"/>
              </a:buClr>
              <a:buSzPts val="1400"/>
              <a:buChar char="■"/>
              <a:defRPr sz="1867"/>
            </a:lvl6pPr>
            <a:lvl7pPr marL="4267093" lvl="6" indent="-423323" algn="l" rtl="0">
              <a:spcBef>
                <a:spcPts val="1600"/>
              </a:spcBef>
              <a:spcAft>
                <a:spcPts val="0"/>
              </a:spcAft>
              <a:buClr>
                <a:schemeClr val="dk1"/>
              </a:buClr>
              <a:buSzPts val="1400"/>
              <a:buChar char="●"/>
              <a:defRPr sz="1867"/>
            </a:lvl7pPr>
            <a:lvl8pPr marL="4876678" lvl="7" indent="-423323" algn="l" rtl="0">
              <a:spcBef>
                <a:spcPts val="1600"/>
              </a:spcBef>
              <a:spcAft>
                <a:spcPts val="0"/>
              </a:spcAft>
              <a:buClr>
                <a:schemeClr val="dk1"/>
              </a:buClr>
              <a:buSzPts val="1400"/>
              <a:buChar char="○"/>
              <a:defRPr sz="1867"/>
            </a:lvl8pPr>
            <a:lvl9pPr marL="5486263" lvl="8" indent="-423323" algn="l" rtl="0">
              <a:spcBef>
                <a:spcPts val="1600"/>
              </a:spcBef>
              <a:spcAft>
                <a:spcPts val="1600"/>
              </a:spcAft>
              <a:buClr>
                <a:schemeClr val="dk1"/>
              </a:buClr>
              <a:buSzPts val="1400"/>
              <a:buChar char="■"/>
              <a:defRPr sz="1867"/>
            </a:lvl9pPr>
          </a:lstStyle>
          <a:p>
            <a:endParaRPr/>
          </a:p>
        </p:txBody>
      </p:sp>
      <p:sp>
        <p:nvSpPr>
          <p:cNvPr id="74" name="Google Shape;74;p15"/>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t" anchorCtr="0">
            <a:normAutofit/>
          </a:bodyPr>
          <a:lstStyle>
            <a:lvl1pPr lvl="0">
              <a:buNone/>
              <a:defRPr sz="1733">
                <a:solidFill>
                  <a:schemeClr val="dk2"/>
                </a:solidFill>
              </a:defRPr>
            </a:lvl1pPr>
            <a:lvl2pPr lvl="1">
              <a:buNone/>
              <a:defRPr sz="1733">
                <a:solidFill>
                  <a:schemeClr val="dk2"/>
                </a:solidFill>
              </a:defRPr>
            </a:lvl2pPr>
            <a:lvl3pPr lvl="2">
              <a:buNone/>
              <a:defRPr sz="1733">
                <a:solidFill>
                  <a:schemeClr val="dk2"/>
                </a:solidFill>
              </a:defRPr>
            </a:lvl3pPr>
            <a:lvl4pPr lvl="3">
              <a:buNone/>
              <a:defRPr sz="1733">
                <a:solidFill>
                  <a:schemeClr val="dk2"/>
                </a:solidFill>
              </a:defRPr>
            </a:lvl4pPr>
            <a:lvl5pPr lvl="4">
              <a:buNone/>
              <a:defRPr sz="1733">
                <a:solidFill>
                  <a:schemeClr val="dk2"/>
                </a:solidFill>
              </a:defRPr>
            </a:lvl5pPr>
            <a:lvl6pPr lvl="5">
              <a:buNone/>
              <a:defRPr sz="1733">
                <a:solidFill>
                  <a:schemeClr val="dk2"/>
                </a:solidFill>
              </a:defRPr>
            </a:lvl6pPr>
            <a:lvl7pPr lvl="6">
              <a:buNone/>
              <a:defRPr sz="1733">
                <a:solidFill>
                  <a:schemeClr val="dk2"/>
                </a:solidFill>
              </a:defRPr>
            </a:lvl7pPr>
            <a:lvl8pPr lvl="7">
              <a:buNone/>
              <a:defRPr sz="1733">
                <a:solidFill>
                  <a:schemeClr val="dk2"/>
                </a:solidFill>
              </a:defRPr>
            </a:lvl8pPr>
            <a:lvl9pPr lvl="8">
              <a:buNone/>
              <a:defRPr sz="17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751333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1">
  <p:cSld name="Title and Content 1">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415600" y="593367"/>
            <a:ext cx="11360800" cy="8312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3000"/>
              <a:buNone/>
              <a:defRPr/>
            </a:lvl1pPr>
            <a:lvl2pPr lvl="1" algn="l" rtl="0">
              <a:lnSpc>
                <a:spcPct val="100000"/>
              </a:lnSpc>
              <a:spcBef>
                <a:spcPts val="0"/>
              </a:spcBef>
              <a:spcAft>
                <a:spcPts val="0"/>
              </a:spcAft>
              <a:buSzPts val="3000"/>
              <a:buNone/>
              <a:defRPr/>
            </a:lvl2pPr>
            <a:lvl3pPr lvl="2" algn="l" rtl="0">
              <a:lnSpc>
                <a:spcPct val="100000"/>
              </a:lnSpc>
              <a:spcBef>
                <a:spcPts val="0"/>
              </a:spcBef>
              <a:spcAft>
                <a:spcPts val="0"/>
              </a:spcAft>
              <a:buSzPts val="3000"/>
              <a:buNone/>
              <a:defRPr/>
            </a:lvl3pPr>
            <a:lvl4pPr lvl="3" algn="l" rtl="0">
              <a:lnSpc>
                <a:spcPct val="100000"/>
              </a:lnSpc>
              <a:spcBef>
                <a:spcPts val="0"/>
              </a:spcBef>
              <a:spcAft>
                <a:spcPts val="0"/>
              </a:spcAft>
              <a:buSzPts val="3000"/>
              <a:buNone/>
              <a:defRPr/>
            </a:lvl4pPr>
            <a:lvl5pPr lvl="4" algn="l" rtl="0">
              <a:lnSpc>
                <a:spcPct val="100000"/>
              </a:lnSpc>
              <a:spcBef>
                <a:spcPts val="0"/>
              </a:spcBef>
              <a:spcAft>
                <a:spcPts val="0"/>
              </a:spcAft>
              <a:buSzPts val="3000"/>
              <a:buNone/>
              <a:defRPr/>
            </a:lvl5pPr>
            <a:lvl6pPr lvl="5" algn="l" rtl="0">
              <a:lnSpc>
                <a:spcPct val="100000"/>
              </a:lnSpc>
              <a:spcBef>
                <a:spcPts val="0"/>
              </a:spcBef>
              <a:spcAft>
                <a:spcPts val="0"/>
              </a:spcAft>
              <a:buSzPts val="3000"/>
              <a:buNone/>
              <a:defRPr/>
            </a:lvl6pPr>
            <a:lvl7pPr lvl="6" algn="l" rtl="0">
              <a:lnSpc>
                <a:spcPct val="100000"/>
              </a:lnSpc>
              <a:spcBef>
                <a:spcPts val="0"/>
              </a:spcBef>
              <a:spcAft>
                <a:spcPts val="0"/>
              </a:spcAft>
              <a:buSzPts val="3000"/>
              <a:buNone/>
              <a:defRPr/>
            </a:lvl7pPr>
            <a:lvl8pPr lvl="7" algn="l" rtl="0">
              <a:lnSpc>
                <a:spcPct val="100000"/>
              </a:lnSpc>
              <a:spcBef>
                <a:spcPts val="0"/>
              </a:spcBef>
              <a:spcAft>
                <a:spcPts val="0"/>
              </a:spcAft>
              <a:buSzPts val="3000"/>
              <a:buNone/>
              <a:defRPr/>
            </a:lvl8pPr>
            <a:lvl9pPr lvl="8" algn="l" rtl="0">
              <a:lnSpc>
                <a:spcPct val="100000"/>
              </a:lnSpc>
              <a:spcBef>
                <a:spcPts val="0"/>
              </a:spcBef>
              <a:spcAft>
                <a:spcPts val="0"/>
              </a:spcAft>
              <a:buSzPts val="3000"/>
              <a:buNone/>
              <a:defRPr/>
            </a:lvl9pPr>
          </a:lstStyle>
          <a:p>
            <a:endParaRPr/>
          </a:p>
        </p:txBody>
      </p:sp>
      <p:sp>
        <p:nvSpPr>
          <p:cNvPr id="77" name="Google Shape;77;p16"/>
          <p:cNvSpPr txBox="1">
            <a:spLocks noGrp="1"/>
          </p:cNvSpPr>
          <p:nvPr>
            <p:ph type="sldNum" idx="12"/>
          </p:nvPr>
        </p:nvSpPr>
        <p:spPr>
          <a:xfrm>
            <a:off x="11330665" y="6251679"/>
            <a:ext cx="731600" cy="524800"/>
          </a:xfrm>
          <a:prstGeom prst="rect">
            <a:avLst/>
          </a:prstGeom>
          <a:noFill/>
          <a:ln>
            <a:noFill/>
          </a:ln>
        </p:spPr>
        <p:txBody>
          <a:bodyPr spcFirstLastPara="1" wrap="square" lIns="91425" tIns="91425" rIns="91425" bIns="91425" anchor="ctr" anchorCtr="0">
            <a:normAutofit/>
          </a:bodyPr>
          <a:lstStyle>
            <a:lvl1pPr marL="0" lvl="0" indent="0" algn="r" rtl="0">
              <a:lnSpc>
                <a:spcPct val="100000"/>
              </a:lnSpc>
              <a:spcBef>
                <a:spcPts val="0"/>
              </a:spcBef>
              <a:spcAft>
                <a:spcPts val="0"/>
              </a:spcAft>
              <a:buSzPts val="700"/>
              <a:buNone/>
              <a:defRPr/>
            </a:lvl1pPr>
            <a:lvl2pPr marL="0" lvl="1" indent="0" algn="r" rtl="0">
              <a:lnSpc>
                <a:spcPct val="100000"/>
              </a:lnSpc>
              <a:spcBef>
                <a:spcPts val="0"/>
              </a:spcBef>
              <a:spcAft>
                <a:spcPts val="0"/>
              </a:spcAft>
              <a:buSzPts val="700"/>
              <a:buNone/>
              <a:defRPr/>
            </a:lvl2pPr>
            <a:lvl3pPr marL="0" lvl="2" indent="0" algn="r" rtl="0">
              <a:lnSpc>
                <a:spcPct val="100000"/>
              </a:lnSpc>
              <a:spcBef>
                <a:spcPts val="0"/>
              </a:spcBef>
              <a:spcAft>
                <a:spcPts val="0"/>
              </a:spcAft>
              <a:buSzPts val="700"/>
              <a:buNone/>
              <a:defRPr/>
            </a:lvl3pPr>
            <a:lvl4pPr marL="0" lvl="3" indent="0" algn="r" rtl="0">
              <a:lnSpc>
                <a:spcPct val="100000"/>
              </a:lnSpc>
              <a:spcBef>
                <a:spcPts val="0"/>
              </a:spcBef>
              <a:spcAft>
                <a:spcPts val="0"/>
              </a:spcAft>
              <a:buSzPts val="700"/>
              <a:buNone/>
              <a:defRPr/>
            </a:lvl4pPr>
            <a:lvl5pPr marL="0" lvl="4" indent="0" algn="r" rtl="0">
              <a:lnSpc>
                <a:spcPct val="100000"/>
              </a:lnSpc>
              <a:spcBef>
                <a:spcPts val="0"/>
              </a:spcBef>
              <a:spcAft>
                <a:spcPts val="0"/>
              </a:spcAft>
              <a:buSzPts val="700"/>
              <a:buNone/>
              <a:defRPr/>
            </a:lvl5pPr>
            <a:lvl6pPr marL="0" lvl="5" indent="0" algn="r" rtl="0">
              <a:lnSpc>
                <a:spcPct val="100000"/>
              </a:lnSpc>
              <a:spcBef>
                <a:spcPts val="0"/>
              </a:spcBef>
              <a:spcAft>
                <a:spcPts val="0"/>
              </a:spcAft>
              <a:buSzPts val="700"/>
              <a:buNone/>
              <a:defRPr/>
            </a:lvl6pPr>
            <a:lvl7pPr marL="0" lvl="6" indent="0" algn="r" rtl="0">
              <a:lnSpc>
                <a:spcPct val="100000"/>
              </a:lnSpc>
              <a:spcBef>
                <a:spcPts val="0"/>
              </a:spcBef>
              <a:spcAft>
                <a:spcPts val="0"/>
              </a:spcAft>
              <a:buSzPts val="700"/>
              <a:buNone/>
              <a:defRPr/>
            </a:lvl7pPr>
            <a:lvl8pPr marL="0" lvl="7" indent="0" algn="r" rtl="0">
              <a:lnSpc>
                <a:spcPct val="100000"/>
              </a:lnSpc>
              <a:spcBef>
                <a:spcPts val="0"/>
              </a:spcBef>
              <a:spcAft>
                <a:spcPts val="0"/>
              </a:spcAft>
              <a:buSzPts val="700"/>
              <a:buNone/>
              <a:defRPr/>
            </a:lvl8pPr>
            <a:lvl9pPr marL="0" lvl="8" indent="0" algn="r" rtl="0">
              <a:lnSpc>
                <a:spcPct val="100000"/>
              </a:lnSpc>
              <a:spcBef>
                <a:spcPts val="0"/>
              </a:spcBef>
              <a:spcAft>
                <a:spcPts val="0"/>
              </a:spcAft>
              <a:buSzPts val="700"/>
              <a:buNone/>
              <a:defRPr/>
            </a:lvl9pPr>
          </a:lstStyle>
          <a:p>
            <a:fld id="{00000000-1234-1234-1234-123412341234}" type="slidenum">
              <a:rPr lang="en" smtClean="0"/>
              <a:pPr/>
              <a:t>‹#›</a:t>
            </a:fld>
            <a:endParaRPr lang="en"/>
          </a:p>
        </p:txBody>
      </p:sp>
      <p:sp>
        <p:nvSpPr>
          <p:cNvPr id="78" name="Google Shape;78;p16"/>
          <p:cNvSpPr txBox="1">
            <a:spLocks noGrp="1"/>
          </p:cNvSpPr>
          <p:nvPr>
            <p:ph type="body" idx="1"/>
          </p:nvPr>
        </p:nvSpPr>
        <p:spPr>
          <a:xfrm>
            <a:off x="415604" y="1536633"/>
            <a:ext cx="11360800" cy="4555200"/>
          </a:xfrm>
          <a:prstGeom prst="rect">
            <a:avLst/>
          </a:prstGeom>
          <a:noFill/>
          <a:ln>
            <a:noFill/>
          </a:ln>
        </p:spPr>
        <p:txBody>
          <a:bodyPr spcFirstLastPara="1" wrap="square" lIns="91425" tIns="91425" rIns="91425" bIns="91425" anchor="t" anchorCtr="0">
            <a:normAutofit/>
          </a:bodyPr>
          <a:lstStyle>
            <a:lvl1pPr marL="609585" lvl="0" indent="-423323" algn="l" rtl="0">
              <a:lnSpc>
                <a:spcPct val="115000"/>
              </a:lnSpc>
              <a:spcBef>
                <a:spcPts val="0"/>
              </a:spcBef>
              <a:spcAft>
                <a:spcPts val="0"/>
              </a:spcAft>
              <a:buSzPts val="1400"/>
              <a:buChar char="●"/>
              <a:defRPr sz="1467">
                <a:latin typeface="Calibri"/>
                <a:ea typeface="Calibri"/>
                <a:cs typeface="Calibri"/>
                <a:sym typeface="Calibri"/>
              </a:defRPr>
            </a:lvl1pPr>
            <a:lvl2pPr marL="1219170" lvl="1" indent="-406390" algn="l" rtl="0">
              <a:lnSpc>
                <a:spcPct val="115000"/>
              </a:lnSpc>
              <a:spcBef>
                <a:spcPts val="0"/>
              </a:spcBef>
              <a:spcAft>
                <a:spcPts val="0"/>
              </a:spcAft>
              <a:buSzPts val="1200"/>
              <a:buChar char="○"/>
              <a:defRPr sz="1200"/>
            </a:lvl2pPr>
            <a:lvl3pPr marL="1828754" lvl="2" indent="-406390" algn="l" rtl="0">
              <a:lnSpc>
                <a:spcPct val="115000"/>
              </a:lnSpc>
              <a:spcBef>
                <a:spcPts val="0"/>
              </a:spcBef>
              <a:spcAft>
                <a:spcPts val="0"/>
              </a:spcAft>
              <a:buSzPts val="1200"/>
              <a:buChar char="■"/>
              <a:defRPr sz="1200"/>
            </a:lvl3pPr>
            <a:lvl4pPr marL="2438339" lvl="3" indent="-406390" algn="l" rtl="0">
              <a:lnSpc>
                <a:spcPct val="115000"/>
              </a:lnSpc>
              <a:spcBef>
                <a:spcPts val="0"/>
              </a:spcBef>
              <a:spcAft>
                <a:spcPts val="0"/>
              </a:spcAft>
              <a:buSzPts val="1200"/>
              <a:buChar char="●"/>
              <a:defRPr sz="1200"/>
            </a:lvl4pPr>
            <a:lvl5pPr marL="3047924" lvl="4" indent="-406390" algn="l" rtl="0">
              <a:lnSpc>
                <a:spcPct val="115000"/>
              </a:lnSpc>
              <a:spcBef>
                <a:spcPts val="0"/>
              </a:spcBef>
              <a:spcAft>
                <a:spcPts val="0"/>
              </a:spcAft>
              <a:buSzPts val="1200"/>
              <a:buChar char="○"/>
              <a:defRPr sz="1200"/>
            </a:lvl5pPr>
            <a:lvl6pPr marL="3657509" lvl="5" indent="-406390" algn="l" rtl="0">
              <a:lnSpc>
                <a:spcPct val="115000"/>
              </a:lnSpc>
              <a:spcBef>
                <a:spcPts val="0"/>
              </a:spcBef>
              <a:spcAft>
                <a:spcPts val="0"/>
              </a:spcAft>
              <a:buSzPts val="1200"/>
              <a:buChar char="■"/>
              <a:defRPr sz="1200"/>
            </a:lvl6pPr>
            <a:lvl7pPr marL="4267093" lvl="6" indent="-406390" algn="l" rtl="0">
              <a:lnSpc>
                <a:spcPct val="115000"/>
              </a:lnSpc>
              <a:spcBef>
                <a:spcPts val="0"/>
              </a:spcBef>
              <a:spcAft>
                <a:spcPts val="0"/>
              </a:spcAft>
              <a:buSzPts val="1200"/>
              <a:buChar char="●"/>
              <a:defRPr sz="1200"/>
            </a:lvl7pPr>
            <a:lvl8pPr marL="4876678" lvl="7" indent="-406390" algn="l" rtl="0">
              <a:lnSpc>
                <a:spcPct val="115000"/>
              </a:lnSpc>
              <a:spcBef>
                <a:spcPts val="0"/>
              </a:spcBef>
              <a:spcAft>
                <a:spcPts val="0"/>
              </a:spcAft>
              <a:buSzPts val="1200"/>
              <a:buChar char="○"/>
              <a:defRPr sz="1200"/>
            </a:lvl8pPr>
            <a:lvl9pPr marL="5486263" lvl="8" indent="-406390" algn="l" rtl="0">
              <a:lnSpc>
                <a:spcPct val="115000"/>
              </a:lnSpc>
              <a:spcBef>
                <a:spcPts val="0"/>
              </a:spcBef>
              <a:spcAft>
                <a:spcPts val="0"/>
              </a:spcAft>
              <a:buSzPts val="1200"/>
              <a:buChar char="■"/>
              <a:defRPr sz="1200"/>
            </a:lvl9pPr>
          </a:lstStyle>
          <a:p>
            <a:endParaRPr/>
          </a:p>
        </p:txBody>
      </p:sp>
    </p:spTree>
    <p:extLst>
      <p:ext uri="{BB962C8B-B14F-4D97-AF65-F5344CB8AC3E}">
        <p14:creationId xmlns:p14="http://schemas.microsoft.com/office/powerpoint/2010/main" val="1031611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9"/>
        <p:cNvGrpSpPr/>
        <p:nvPr/>
      </p:nvGrpSpPr>
      <p:grpSpPr>
        <a:xfrm>
          <a:off x="0" y="0"/>
          <a:ext cx="0" cy="0"/>
          <a:chOff x="0" y="0"/>
          <a:chExt cx="0" cy="0"/>
        </a:xfrm>
      </p:grpSpPr>
      <p:sp>
        <p:nvSpPr>
          <p:cNvPr id="20" name="Google Shape;20;p3"/>
          <p:cNvSpPr/>
          <p:nvPr/>
        </p:nvSpPr>
        <p:spPr>
          <a:xfrm>
            <a:off x="0" y="3642400"/>
            <a:ext cx="12192000" cy="3215600"/>
          </a:xfrm>
          <a:prstGeom prst="rect">
            <a:avLst/>
          </a:prstGeom>
          <a:solidFill>
            <a:srgbClr val="4B72B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3"/>
          <p:cNvSpPr txBox="1">
            <a:spLocks noGrp="1"/>
          </p:cNvSpPr>
          <p:nvPr>
            <p:ph type="title"/>
          </p:nvPr>
        </p:nvSpPr>
        <p:spPr>
          <a:xfrm>
            <a:off x="647833" y="2286000"/>
            <a:ext cx="10911600" cy="1047600"/>
          </a:xfrm>
          <a:prstGeom prst="rect">
            <a:avLst/>
          </a:prstGeom>
        </p:spPr>
        <p:txBody>
          <a:bodyPr spcFirstLastPara="1" wrap="square" lIns="91425" tIns="91425" rIns="91425" bIns="91425" anchor="b" anchorCtr="0">
            <a:normAutofit/>
          </a:bodyPr>
          <a:lstStyle>
            <a:lvl1pPr lvl="0">
              <a:spcBef>
                <a:spcPts val="0"/>
              </a:spcBef>
              <a:spcAft>
                <a:spcPts val="0"/>
              </a:spcAft>
              <a:buSzPts val="3600"/>
              <a:buFont typeface="Comfortaa"/>
              <a:buNone/>
              <a:defRPr sz="4800">
                <a:latin typeface="Comfortaa"/>
                <a:ea typeface="Comfortaa"/>
                <a:cs typeface="Comfortaa"/>
                <a:sym typeface="Comfortaa"/>
              </a:defRPr>
            </a:lvl1pPr>
            <a:lvl2pPr lvl="1">
              <a:spcBef>
                <a:spcPts val="0"/>
              </a:spcBef>
              <a:spcAft>
                <a:spcPts val="0"/>
              </a:spcAft>
              <a:buSzPts val="3600"/>
              <a:buNone/>
              <a:defRPr sz="4800"/>
            </a:lvl2pPr>
            <a:lvl3pPr lvl="2">
              <a:spcBef>
                <a:spcPts val="0"/>
              </a:spcBef>
              <a:spcAft>
                <a:spcPts val="0"/>
              </a:spcAft>
              <a:buSzPts val="3600"/>
              <a:buNone/>
              <a:defRPr sz="4800"/>
            </a:lvl3pPr>
            <a:lvl4pPr lvl="3">
              <a:spcBef>
                <a:spcPts val="0"/>
              </a:spcBef>
              <a:spcAft>
                <a:spcPts val="0"/>
              </a:spcAft>
              <a:buSzPts val="3600"/>
              <a:buNone/>
              <a:defRPr sz="4800"/>
            </a:lvl4pPr>
            <a:lvl5pPr lvl="4">
              <a:spcBef>
                <a:spcPts val="0"/>
              </a:spcBef>
              <a:spcAft>
                <a:spcPts val="0"/>
              </a:spcAft>
              <a:buSzPts val="3600"/>
              <a:buNone/>
              <a:defRPr sz="4800"/>
            </a:lvl5pPr>
            <a:lvl6pPr lvl="5">
              <a:spcBef>
                <a:spcPts val="0"/>
              </a:spcBef>
              <a:spcAft>
                <a:spcPts val="0"/>
              </a:spcAft>
              <a:buSzPts val="3600"/>
              <a:buNone/>
              <a:defRPr sz="4800"/>
            </a:lvl6pPr>
            <a:lvl7pPr lvl="6">
              <a:spcBef>
                <a:spcPts val="0"/>
              </a:spcBef>
              <a:spcAft>
                <a:spcPts val="0"/>
              </a:spcAft>
              <a:buSzPts val="3600"/>
              <a:buNone/>
              <a:defRPr sz="4800"/>
            </a:lvl7pPr>
            <a:lvl8pPr lvl="7">
              <a:spcBef>
                <a:spcPts val="0"/>
              </a:spcBef>
              <a:spcAft>
                <a:spcPts val="0"/>
              </a:spcAft>
              <a:buSzPts val="3600"/>
              <a:buNone/>
              <a:defRPr sz="4800"/>
            </a:lvl8pPr>
            <a:lvl9pPr lvl="8">
              <a:spcBef>
                <a:spcPts val="0"/>
              </a:spcBef>
              <a:spcAft>
                <a:spcPts val="0"/>
              </a:spcAft>
              <a:buSzPts val="3600"/>
              <a:buNone/>
              <a:defRPr sz="4800"/>
            </a:lvl9pPr>
          </a:lstStyle>
          <a:p>
            <a:endParaRPr/>
          </a:p>
        </p:txBody>
      </p:sp>
      <p:sp>
        <p:nvSpPr>
          <p:cNvPr id="22" name="Google Shape;22;p3"/>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93066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415600" y="593367"/>
            <a:ext cx="11360800" cy="831200"/>
          </a:xfrm>
          <a:prstGeom prst="rect">
            <a:avLst/>
          </a:prstGeom>
        </p:spPr>
        <p:txBody>
          <a:bodyPr spcFirstLastPara="1" wrap="square" lIns="91425" tIns="91425" rIns="91425" bIns="91425" anchor="t" anchorCtr="0">
            <a:normAutofit/>
          </a:bodyPr>
          <a:lstStyle>
            <a:lvl1pPr lvl="0">
              <a:spcBef>
                <a:spcPts val="0"/>
              </a:spcBef>
              <a:spcAft>
                <a:spcPts val="0"/>
              </a:spcAft>
              <a:buSzPts val="3000"/>
              <a:buFont typeface="Comfortaa"/>
              <a:buNone/>
              <a:defRPr>
                <a:latin typeface="Comfortaa"/>
                <a:ea typeface="Comfortaa"/>
                <a:cs typeface="Comfortaa"/>
                <a:sym typeface="Comfortaa"/>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5" name="Google Shape;25;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26" name="Google Shape;26;p4"/>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2618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no graphics">
  <p:cSld name="Title and body no graphics">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415600" y="593367"/>
            <a:ext cx="11360800" cy="8312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Font typeface="Comfortaa"/>
              <a:buNone/>
              <a:defRPr>
                <a:latin typeface="Comfortaa"/>
                <a:ea typeface="Comfortaa"/>
                <a:cs typeface="Comfortaa"/>
                <a:sym typeface="Comfortaa"/>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9" name="Google Shape;29;p5"/>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rtl="0">
              <a:spcBef>
                <a:spcPts val="0"/>
              </a:spcBef>
              <a:spcAft>
                <a:spcPts val="0"/>
              </a:spcAft>
              <a:buSzPts val="1800"/>
              <a:buChar char="●"/>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sp>
        <p:nvSpPr>
          <p:cNvPr id="30" name="Google Shape;30;p5"/>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31" name="Google Shape;31;p5"/>
          <p:cNvSpPr/>
          <p:nvPr/>
        </p:nvSpPr>
        <p:spPr>
          <a:xfrm>
            <a:off x="10633" y="4883167"/>
            <a:ext cx="11693600" cy="1974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5"/>
          <p:cNvSpPr/>
          <p:nvPr/>
        </p:nvSpPr>
        <p:spPr>
          <a:xfrm>
            <a:off x="10534767" y="4955200"/>
            <a:ext cx="1657200" cy="1506400"/>
          </a:xfrm>
          <a:prstGeom prst="roundRect">
            <a:avLst>
              <a:gd name="adj" fmla="val 16667"/>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890754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15600" y="593367"/>
            <a:ext cx="11360800" cy="8312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5" name="Google Shape;35;p6"/>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6" name="Google Shape;36;p6"/>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7" name="Google Shape;37;p6"/>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7079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415600" y="593367"/>
            <a:ext cx="11360800" cy="8312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7"/>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15968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43" name="Google Shape;43;p8"/>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44" name="Google Shape;44;p8"/>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7346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rgbClr val="4B72B8"/>
        </a:solidFill>
        <a:effectLst/>
      </p:bgPr>
    </p:bg>
    <p:spTree>
      <p:nvGrpSpPr>
        <p:cNvPr id="1" name="Shape 45"/>
        <p:cNvGrpSpPr/>
        <p:nvPr/>
      </p:nvGrpSpPr>
      <p:grpSpPr>
        <a:xfrm>
          <a:off x="0" y="0"/>
          <a:ext cx="0" cy="0"/>
          <a:chOff x="0" y="0"/>
          <a:chExt cx="0" cy="0"/>
        </a:xfrm>
      </p:grpSpPr>
      <p:sp>
        <p:nvSpPr>
          <p:cNvPr id="46" name="Google Shape;46;p9"/>
          <p:cNvSpPr txBox="1">
            <a:spLocks noGrp="1"/>
          </p:cNvSpPr>
          <p:nvPr>
            <p:ph type="title"/>
          </p:nvPr>
        </p:nvSpPr>
        <p:spPr>
          <a:xfrm>
            <a:off x="653667" y="701800"/>
            <a:ext cx="7472000" cy="54544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6400">
                <a:solidFill>
                  <a:schemeClr val="lt1"/>
                </a:solidFill>
              </a:defRPr>
            </a:lvl1pPr>
            <a:lvl2pPr lvl="1">
              <a:spcBef>
                <a:spcPts val="0"/>
              </a:spcBef>
              <a:spcAft>
                <a:spcPts val="0"/>
              </a:spcAft>
              <a:buClr>
                <a:schemeClr val="lt1"/>
              </a:buClr>
              <a:buSzPts val="4800"/>
              <a:buNone/>
              <a:defRPr sz="6400">
                <a:solidFill>
                  <a:schemeClr val="lt1"/>
                </a:solidFill>
              </a:defRPr>
            </a:lvl2pPr>
            <a:lvl3pPr lvl="2">
              <a:spcBef>
                <a:spcPts val="0"/>
              </a:spcBef>
              <a:spcAft>
                <a:spcPts val="0"/>
              </a:spcAft>
              <a:buClr>
                <a:schemeClr val="lt1"/>
              </a:buClr>
              <a:buSzPts val="4800"/>
              <a:buNone/>
              <a:defRPr sz="6400">
                <a:solidFill>
                  <a:schemeClr val="lt1"/>
                </a:solidFill>
              </a:defRPr>
            </a:lvl3pPr>
            <a:lvl4pPr lvl="3">
              <a:spcBef>
                <a:spcPts val="0"/>
              </a:spcBef>
              <a:spcAft>
                <a:spcPts val="0"/>
              </a:spcAft>
              <a:buClr>
                <a:schemeClr val="lt1"/>
              </a:buClr>
              <a:buSzPts val="4800"/>
              <a:buNone/>
              <a:defRPr sz="6400">
                <a:solidFill>
                  <a:schemeClr val="lt1"/>
                </a:solidFill>
              </a:defRPr>
            </a:lvl4pPr>
            <a:lvl5pPr lvl="4">
              <a:spcBef>
                <a:spcPts val="0"/>
              </a:spcBef>
              <a:spcAft>
                <a:spcPts val="0"/>
              </a:spcAft>
              <a:buClr>
                <a:schemeClr val="lt1"/>
              </a:buClr>
              <a:buSzPts val="4800"/>
              <a:buNone/>
              <a:defRPr sz="6400">
                <a:solidFill>
                  <a:schemeClr val="lt1"/>
                </a:solidFill>
              </a:defRPr>
            </a:lvl5pPr>
            <a:lvl6pPr lvl="5">
              <a:spcBef>
                <a:spcPts val="0"/>
              </a:spcBef>
              <a:spcAft>
                <a:spcPts val="0"/>
              </a:spcAft>
              <a:buClr>
                <a:schemeClr val="lt1"/>
              </a:buClr>
              <a:buSzPts val="4800"/>
              <a:buNone/>
              <a:defRPr sz="6400">
                <a:solidFill>
                  <a:schemeClr val="lt1"/>
                </a:solidFill>
              </a:defRPr>
            </a:lvl6pPr>
            <a:lvl7pPr lvl="6">
              <a:spcBef>
                <a:spcPts val="0"/>
              </a:spcBef>
              <a:spcAft>
                <a:spcPts val="0"/>
              </a:spcAft>
              <a:buClr>
                <a:schemeClr val="lt1"/>
              </a:buClr>
              <a:buSzPts val="4800"/>
              <a:buNone/>
              <a:defRPr sz="6400">
                <a:solidFill>
                  <a:schemeClr val="lt1"/>
                </a:solidFill>
              </a:defRPr>
            </a:lvl7pPr>
            <a:lvl8pPr lvl="7">
              <a:spcBef>
                <a:spcPts val="0"/>
              </a:spcBef>
              <a:spcAft>
                <a:spcPts val="0"/>
              </a:spcAft>
              <a:buClr>
                <a:schemeClr val="lt1"/>
              </a:buClr>
              <a:buSzPts val="4800"/>
              <a:buNone/>
              <a:defRPr sz="6400">
                <a:solidFill>
                  <a:schemeClr val="lt1"/>
                </a:solidFill>
              </a:defRPr>
            </a:lvl8pPr>
            <a:lvl9pPr lvl="8">
              <a:spcBef>
                <a:spcPts val="0"/>
              </a:spcBef>
              <a:spcAft>
                <a:spcPts val="0"/>
              </a:spcAft>
              <a:buClr>
                <a:schemeClr val="lt1"/>
              </a:buClr>
              <a:buSzPts val="4800"/>
              <a:buNone/>
              <a:defRPr sz="6400">
                <a:solidFill>
                  <a:schemeClr val="lt1"/>
                </a:solidFill>
              </a:defRPr>
            </a:lvl9pPr>
          </a:lstStyle>
          <a:p>
            <a:endParaRPr/>
          </a:p>
        </p:txBody>
      </p:sp>
      <p:sp>
        <p:nvSpPr>
          <p:cNvPr id="47" name="Google Shape;47;p9"/>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12486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8"/>
        <p:cNvGrpSpPr/>
        <p:nvPr/>
      </p:nvGrpSpPr>
      <p:grpSpPr>
        <a:xfrm>
          <a:off x="0" y="0"/>
          <a:ext cx="0" cy="0"/>
          <a:chOff x="0" y="0"/>
          <a:chExt cx="0" cy="0"/>
        </a:xfrm>
      </p:grpSpPr>
      <p:sp>
        <p:nvSpPr>
          <p:cNvPr id="49" name="Google Shape;49;p10"/>
          <p:cNvSpPr/>
          <p:nvPr/>
        </p:nvSpPr>
        <p:spPr>
          <a:xfrm>
            <a:off x="6182400" y="107600"/>
            <a:ext cx="5902000" cy="6642800"/>
          </a:xfrm>
          <a:prstGeom prst="rect">
            <a:avLst/>
          </a:prstGeom>
          <a:solidFill>
            <a:srgbClr val="4B72B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cxnSp>
        <p:nvCxnSpPr>
          <p:cNvPr id="50" name="Google Shape;50;p10"/>
          <p:cNvCxnSpPr/>
          <p:nvPr/>
        </p:nvCxnSpPr>
        <p:spPr>
          <a:xfrm>
            <a:off x="6706233" y="5994000"/>
            <a:ext cx="624400" cy="0"/>
          </a:xfrm>
          <a:prstGeom prst="straightConnector1">
            <a:avLst/>
          </a:prstGeom>
          <a:noFill/>
          <a:ln w="19050" cap="flat" cmpd="sng">
            <a:solidFill>
              <a:schemeClr val="lt1"/>
            </a:solidFill>
            <a:prstDash val="solid"/>
            <a:round/>
            <a:headEnd type="none" w="sm" len="sm"/>
            <a:tailEnd type="none" w="sm" len="sm"/>
          </a:ln>
        </p:spPr>
      </p:cxnSp>
      <p:sp>
        <p:nvSpPr>
          <p:cNvPr id="51" name="Google Shape;51;p10"/>
          <p:cNvSpPr txBox="1">
            <a:spLocks noGrp="1"/>
          </p:cNvSpPr>
          <p:nvPr>
            <p:ph type="title"/>
          </p:nvPr>
        </p:nvSpPr>
        <p:spPr>
          <a:xfrm>
            <a:off x="354000" y="1575600"/>
            <a:ext cx="5393600" cy="2044800"/>
          </a:xfrm>
          <a:prstGeom prst="rect">
            <a:avLst/>
          </a:prstGeom>
        </p:spPr>
        <p:txBody>
          <a:bodyPr spcFirstLastPara="1" wrap="square" lIns="91425" tIns="91425" rIns="91425" bIns="91425" anchor="b" anchorCtr="0">
            <a:normAutofit/>
          </a:bodyPr>
          <a:lstStyle>
            <a:lvl1pPr lvl="0" algn="ctr">
              <a:spcBef>
                <a:spcPts val="0"/>
              </a:spcBef>
              <a:spcAft>
                <a:spcPts val="0"/>
              </a:spcAft>
              <a:buSzPts val="3800"/>
              <a:buNone/>
              <a:defRPr sz="5067"/>
            </a:lvl1pPr>
            <a:lvl2pPr lvl="1" algn="ctr">
              <a:spcBef>
                <a:spcPts val="0"/>
              </a:spcBef>
              <a:spcAft>
                <a:spcPts val="0"/>
              </a:spcAft>
              <a:buSzPts val="3800"/>
              <a:buNone/>
              <a:defRPr sz="5067"/>
            </a:lvl2pPr>
            <a:lvl3pPr lvl="2" algn="ctr">
              <a:spcBef>
                <a:spcPts val="0"/>
              </a:spcBef>
              <a:spcAft>
                <a:spcPts val="0"/>
              </a:spcAft>
              <a:buSzPts val="3800"/>
              <a:buNone/>
              <a:defRPr sz="5067"/>
            </a:lvl3pPr>
            <a:lvl4pPr lvl="3" algn="ctr">
              <a:spcBef>
                <a:spcPts val="0"/>
              </a:spcBef>
              <a:spcAft>
                <a:spcPts val="0"/>
              </a:spcAft>
              <a:buSzPts val="3800"/>
              <a:buNone/>
              <a:defRPr sz="5067"/>
            </a:lvl4pPr>
            <a:lvl5pPr lvl="4" algn="ctr">
              <a:spcBef>
                <a:spcPts val="0"/>
              </a:spcBef>
              <a:spcAft>
                <a:spcPts val="0"/>
              </a:spcAft>
              <a:buSzPts val="3800"/>
              <a:buNone/>
              <a:defRPr sz="5067"/>
            </a:lvl5pPr>
            <a:lvl6pPr lvl="5" algn="ctr">
              <a:spcBef>
                <a:spcPts val="0"/>
              </a:spcBef>
              <a:spcAft>
                <a:spcPts val="0"/>
              </a:spcAft>
              <a:buSzPts val="3800"/>
              <a:buNone/>
              <a:defRPr sz="5067"/>
            </a:lvl6pPr>
            <a:lvl7pPr lvl="6" algn="ctr">
              <a:spcBef>
                <a:spcPts val="0"/>
              </a:spcBef>
              <a:spcAft>
                <a:spcPts val="0"/>
              </a:spcAft>
              <a:buSzPts val="3800"/>
              <a:buNone/>
              <a:defRPr sz="5067"/>
            </a:lvl7pPr>
            <a:lvl8pPr lvl="7" algn="ctr">
              <a:spcBef>
                <a:spcPts val="0"/>
              </a:spcBef>
              <a:spcAft>
                <a:spcPts val="0"/>
              </a:spcAft>
              <a:buSzPts val="3800"/>
              <a:buNone/>
              <a:defRPr sz="5067"/>
            </a:lvl8pPr>
            <a:lvl9pPr lvl="8" algn="ctr">
              <a:spcBef>
                <a:spcPts val="0"/>
              </a:spcBef>
              <a:spcAft>
                <a:spcPts val="0"/>
              </a:spcAft>
              <a:buSzPts val="3800"/>
              <a:buNone/>
              <a:defRPr sz="5067"/>
            </a:lvl9pPr>
          </a:lstStyle>
          <a:p>
            <a:endParaRPr/>
          </a:p>
        </p:txBody>
      </p:sp>
      <p:sp>
        <p:nvSpPr>
          <p:cNvPr id="52" name="Google Shape;52;p10"/>
          <p:cNvSpPr txBox="1">
            <a:spLocks noGrp="1"/>
          </p:cNvSpPr>
          <p:nvPr>
            <p:ph type="subTitle" idx="1"/>
          </p:nvPr>
        </p:nvSpPr>
        <p:spPr>
          <a:xfrm>
            <a:off x="354000" y="3692001"/>
            <a:ext cx="5393600" cy="17940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53" name="Google Shape;53;p10"/>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Clr>
                <a:schemeClr val="lt1"/>
              </a:buClr>
              <a:buSzPts val="1800"/>
              <a:buChar char="●"/>
              <a:defRPr>
                <a:solidFill>
                  <a:schemeClr val="lt1"/>
                </a:solidFill>
              </a:defRPr>
            </a:lvl1pPr>
            <a:lvl2pPr marL="1219170" lvl="1" indent="-423323">
              <a:spcBef>
                <a:spcPts val="0"/>
              </a:spcBef>
              <a:spcAft>
                <a:spcPts val="0"/>
              </a:spcAft>
              <a:buClr>
                <a:schemeClr val="lt1"/>
              </a:buClr>
              <a:buSzPts val="1400"/>
              <a:buChar char="○"/>
              <a:defRPr>
                <a:solidFill>
                  <a:schemeClr val="lt1"/>
                </a:solidFill>
              </a:defRPr>
            </a:lvl2pPr>
            <a:lvl3pPr marL="1828754" lvl="2" indent="-423323">
              <a:spcBef>
                <a:spcPts val="0"/>
              </a:spcBef>
              <a:spcAft>
                <a:spcPts val="0"/>
              </a:spcAft>
              <a:buClr>
                <a:schemeClr val="lt1"/>
              </a:buClr>
              <a:buSzPts val="1400"/>
              <a:buChar char="■"/>
              <a:defRPr>
                <a:solidFill>
                  <a:schemeClr val="lt1"/>
                </a:solidFill>
              </a:defRPr>
            </a:lvl3pPr>
            <a:lvl4pPr marL="2438339" lvl="3" indent="-423323">
              <a:spcBef>
                <a:spcPts val="0"/>
              </a:spcBef>
              <a:spcAft>
                <a:spcPts val="0"/>
              </a:spcAft>
              <a:buClr>
                <a:schemeClr val="lt1"/>
              </a:buClr>
              <a:buSzPts val="1400"/>
              <a:buChar char="●"/>
              <a:defRPr>
                <a:solidFill>
                  <a:schemeClr val="lt1"/>
                </a:solidFill>
              </a:defRPr>
            </a:lvl4pPr>
            <a:lvl5pPr marL="3047924" lvl="4" indent="-423323">
              <a:spcBef>
                <a:spcPts val="0"/>
              </a:spcBef>
              <a:spcAft>
                <a:spcPts val="0"/>
              </a:spcAft>
              <a:buClr>
                <a:schemeClr val="lt1"/>
              </a:buClr>
              <a:buSzPts val="1400"/>
              <a:buChar char="○"/>
              <a:defRPr>
                <a:solidFill>
                  <a:schemeClr val="lt1"/>
                </a:solidFill>
              </a:defRPr>
            </a:lvl5pPr>
            <a:lvl6pPr marL="3657509" lvl="5" indent="-423323">
              <a:spcBef>
                <a:spcPts val="0"/>
              </a:spcBef>
              <a:spcAft>
                <a:spcPts val="0"/>
              </a:spcAft>
              <a:buClr>
                <a:schemeClr val="lt1"/>
              </a:buClr>
              <a:buSzPts val="1400"/>
              <a:buChar char="■"/>
              <a:defRPr>
                <a:solidFill>
                  <a:schemeClr val="lt1"/>
                </a:solidFill>
              </a:defRPr>
            </a:lvl6pPr>
            <a:lvl7pPr marL="4267093" lvl="6" indent="-423323">
              <a:spcBef>
                <a:spcPts val="0"/>
              </a:spcBef>
              <a:spcAft>
                <a:spcPts val="0"/>
              </a:spcAft>
              <a:buClr>
                <a:schemeClr val="lt1"/>
              </a:buClr>
              <a:buSzPts val="1400"/>
              <a:buChar char="●"/>
              <a:defRPr>
                <a:solidFill>
                  <a:schemeClr val="lt1"/>
                </a:solidFill>
              </a:defRPr>
            </a:lvl7pPr>
            <a:lvl8pPr marL="4876678" lvl="7" indent="-423323">
              <a:spcBef>
                <a:spcPts val="0"/>
              </a:spcBef>
              <a:spcAft>
                <a:spcPts val="0"/>
              </a:spcAft>
              <a:buClr>
                <a:schemeClr val="lt1"/>
              </a:buClr>
              <a:buSzPts val="1400"/>
              <a:buChar char="○"/>
              <a:defRPr>
                <a:solidFill>
                  <a:schemeClr val="lt1"/>
                </a:solidFill>
              </a:defRPr>
            </a:lvl8pPr>
            <a:lvl9pPr marL="5486263" lvl="8" indent="-423323">
              <a:spcBef>
                <a:spcPts val="0"/>
              </a:spcBef>
              <a:spcAft>
                <a:spcPts val="0"/>
              </a:spcAft>
              <a:buClr>
                <a:schemeClr val="lt1"/>
              </a:buClr>
              <a:buSzPts val="1400"/>
              <a:buChar char="■"/>
              <a:defRPr>
                <a:solidFill>
                  <a:schemeClr val="lt1"/>
                </a:solidFill>
              </a:defRPr>
            </a:lvl9pPr>
          </a:lstStyle>
          <a:p>
            <a:endParaRPr/>
          </a:p>
        </p:txBody>
      </p:sp>
      <p:sp>
        <p:nvSpPr>
          <p:cNvPr id="54" name="Google Shape;54;p10"/>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50039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a:blip r:embed="rId17">
            <a:alphaModFix/>
          </a:blip>
          <a:stretch>
            <a:fillRect/>
          </a:stretch>
        </p:blipFill>
        <p:spPr>
          <a:xfrm>
            <a:off x="10097733" y="5642583"/>
            <a:ext cx="2286267" cy="1301867"/>
          </a:xfrm>
          <a:prstGeom prst="rect">
            <a:avLst/>
          </a:prstGeom>
          <a:noFill/>
          <a:ln>
            <a:noFill/>
          </a:ln>
        </p:spPr>
      </p:pic>
      <p:sp>
        <p:nvSpPr>
          <p:cNvPr id="7" name="Google Shape;7;p1"/>
          <p:cNvSpPr txBox="1">
            <a:spLocks noGrp="1"/>
          </p:cNvSpPr>
          <p:nvPr>
            <p:ph type="title"/>
          </p:nvPr>
        </p:nvSpPr>
        <p:spPr>
          <a:xfrm>
            <a:off x="415600" y="593367"/>
            <a:ext cx="11360800" cy="8312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3000"/>
              <a:buFont typeface="Comfortaa"/>
              <a:buNone/>
              <a:defRPr sz="3000" b="1">
                <a:solidFill>
                  <a:schemeClr val="dk2"/>
                </a:solidFill>
                <a:latin typeface="Comfortaa"/>
                <a:ea typeface="Comfortaa"/>
                <a:cs typeface="Comfortaa"/>
                <a:sym typeface="Comfortaa"/>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8" name="Google Shape;8;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Source Sans Pro"/>
              <a:buChar char="●"/>
              <a:defRPr sz="1800">
                <a:solidFill>
                  <a:schemeClr val="dk2"/>
                </a:solidFill>
                <a:latin typeface="Source Sans Pro"/>
                <a:ea typeface="Source Sans Pro"/>
                <a:cs typeface="Source Sans Pro"/>
                <a:sym typeface="Source Sans Pro"/>
              </a:defRPr>
            </a:lvl1pPr>
            <a:lvl2pPr marL="914400" lvl="1" indent="-317500">
              <a:lnSpc>
                <a:spcPct val="115000"/>
              </a:lnSpc>
              <a:spcBef>
                <a:spcPts val="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2pPr>
            <a:lvl3pPr marL="1371600" lvl="2" indent="-317500">
              <a:lnSpc>
                <a:spcPct val="115000"/>
              </a:lnSpc>
              <a:spcBef>
                <a:spcPts val="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3pPr>
            <a:lvl4pPr marL="1828800" lvl="3" indent="-317500">
              <a:lnSpc>
                <a:spcPct val="115000"/>
              </a:lnSpc>
              <a:spcBef>
                <a:spcPts val="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4pPr>
            <a:lvl5pPr marL="2286000" lvl="4" indent="-317500">
              <a:lnSpc>
                <a:spcPct val="115000"/>
              </a:lnSpc>
              <a:spcBef>
                <a:spcPts val="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5pPr>
            <a:lvl6pPr marL="2743200" lvl="5" indent="-317500">
              <a:lnSpc>
                <a:spcPct val="115000"/>
              </a:lnSpc>
              <a:spcBef>
                <a:spcPts val="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6pPr>
            <a:lvl7pPr marL="3200400" lvl="6" indent="-317500">
              <a:lnSpc>
                <a:spcPct val="115000"/>
              </a:lnSpc>
              <a:spcBef>
                <a:spcPts val="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7pPr>
            <a:lvl8pPr marL="3657600" lvl="7" indent="-317500">
              <a:lnSpc>
                <a:spcPct val="115000"/>
              </a:lnSpc>
              <a:spcBef>
                <a:spcPts val="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8pPr>
            <a:lvl9pPr marL="4114800" lvl="8" indent="-317500">
              <a:lnSpc>
                <a:spcPct val="115000"/>
              </a:lnSpc>
              <a:spcBef>
                <a:spcPts val="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9pPr>
          </a:lstStyle>
          <a:p>
            <a:endParaRPr/>
          </a:p>
        </p:txBody>
      </p:sp>
      <p:sp>
        <p:nvSpPr>
          <p:cNvPr id="9" name="Google Shape;9;p1"/>
          <p:cNvSpPr txBox="1">
            <a:spLocks noGrp="1"/>
          </p:cNvSpPr>
          <p:nvPr>
            <p:ph type="sldNum" idx="12"/>
          </p:nvPr>
        </p:nvSpPr>
        <p:spPr>
          <a:xfrm>
            <a:off x="11330665" y="6251679"/>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lt2"/>
                </a:solidFill>
                <a:latin typeface="Source Sans Pro"/>
                <a:ea typeface="Source Sans Pro"/>
                <a:cs typeface="Source Sans Pro"/>
                <a:sym typeface="Source Sans Pro"/>
              </a:defRPr>
            </a:lvl1pPr>
            <a:lvl2pPr lvl="1" algn="r">
              <a:buNone/>
              <a:defRPr sz="1333">
                <a:solidFill>
                  <a:schemeClr val="lt2"/>
                </a:solidFill>
                <a:latin typeface="Source Sans Pro"/>
                <a:ea typeface="Source Sans Pro"/>
                <a:cs typeface="Source Sans Pro"/>
                <a:sym typeface="Source Sans Pro"/>
              </a:defRPr>
            </a:lvl2pPr>
            <a:lvl3pPr lvl="2" algn="r">
              <a:buNone/>
              <a:defRPr sz="1333">
                <a:solidFill>
                  <a:schemeClr val="lt2"/>
                </a:solidFill>
                <a:latin typeface="Source Sans Pro"/>
                <a:ea typeface="Source Sans Pro"/>
                <a:cs typeface="Source Sans Pro"/>
                <a:sym typeface="Source Sans Pro"/>
              </a:defRPr>
            </a:lvl3pPr>
            <a:lvl4pPr lvl="3" algn="r">
              <a:buNone/>
              <a:defRPr sz="1333">
                <a:solidFill>
                  <a:schemeClr val="lt2"/>
                </a:solidFill>
                <a:latin typeface="Source Sans Pro"/>
                <a:ea typeface="Source Sans Pro"/>
                <a:cs typeface="Source Sans Pro"/>
                <a:sym typeface="Source Sans Pro"/>
              </a:defRPr>
            </a:lvl4pPr>
            <a:lvl5pPr lvl="4" algn="r">
              <a:buNone/>
              <a:defRPr sz="1333">
                <a:solidFill>
                  <a:schemeClr val="lt2"/>
                </a:solidFill>
                <a:latin typeface="Source Sans Pro"/>
                <a:ea typeface="Source Sans Pro"/>
                <a:cs typeface="Source Sans Pro"/>
                <a:sym typeface="Source Sans Pro"/>
              </a:defRPr>
            </a:lvl5pPr>
            <a:lvl6pPr lvl="5" algn="r">
              <a:buNone/>
              <a:defRPr sz="1333">
                <a:solidFill>
                  <a:schemeClr val="lt2"/>
                </a:solidFill>
                <a:latin typeface="Source Sans Pro"/>
                <a:ea typeface="Source Sans Pro"/>
                <a:cs typeface="Source Sans Pro"/>
                <a:sym typeface="Source Sans Pro"/>
              </a:defRPr>
            </a:lvl6pPr>
            <a:lvl7pPr lvl="6" algn="r">
              <a:buNone/>
              <a:defRPr sz="1333">
                <a:solidFill>
                  <a:schemeClr val="lt2"/>
                </a:solidFill>
                <a:latin typeface="Source Sans Pro"/>
                <a:ea typeface="Source Sans Pro"/>
                <a:cs typeface="Source Sans Pro"/>
                <a:sym typeface="Source Sans Pro"/>
              </a:defRPr>
            </a:lvl7pPr>
            <a:lvl8pPr lvl="7" algn="r">
              <a:buNone/>
              <a:defRPr sz="1333">
                <a:solidFill>
                  <a:schemeClr val="lt2"/>
                </a:solidFill>
                <a:latin typeface="Source Sans Pro"/>
                <a:ea typeface="Source Sans Pro"/>
                <a:cs typeface="Source Sans Pro"/>
                <a:sym typeface="Source Sans Pro"/>
              </a:defRPr>
            </a:lvl8pPr>
            <a:lvl9pPr lvl="8" algn="r">
              <a:buNone/>
              <a:defRPr sz="1333">
                <a:solidFill>
                  <a:schemeClr val="lt2"/>
                </a:solidFill>
                <a:latin typeface="Source Sans Pro"/>
                <a:ea typeface="Source Sans Pro"/>
                <a:cs typeface="Source Sans Pro"/>
                <a:sym typeface="Source Sans Pro"/>
              </a:defRPr>
            </a:lvl9pPr>
          </a:lstStyle>
          <a:p>
            <a:fld id="{00000000-1234-1234-1234-123412341234}" type="slidenum">
              <a:rPr lang="en" smtClean="0"/>
              <a:pPr/>
              <a:t>‹#›</a:t>
            </a:fld>
            <a:endParaRPr lang="en"/>
          </a:p>
        </p:txBody>
      </p:sp>
      <p:sp>
        <p:nvSpPr>
          <p:cNvPr id="10" name="Google Shape;10;p1"/>
          <p:cNvSpPr txBox="1"/>
          <p:nvPr/>
        </p:nvSpPr>
        <p:spPr>
          <a:xfrm>
            <a:off x="2416000" y="6365599"/>
            <a:ext cx="7360000" cy="492402"/>
          </a:xfrm>
          <a:prstGeom prst="rect">
            <a:avLst/>
          </a:prstGeom>
          <a:noFill/>
          <a:ln>
            <a:noFill/>
          </a:ln>
        </p:spPr>
        <p:txBody>
          <a:bodyPr spcFirstLastPara="1" wrap="square" lIns="121900" tIns="121900" rIns="121900" bIns="121900" anchor="ctr" anchorCtr="0">
            <a:spAutoFit/>
          </a:bodyPr>
          <a:lstStyle/>
          <a:p>
            <a:pPr marL="0" lvl="0" indent="0" algn="ctr" rtl="0">
              <a:spcBef>
                <a:spcPts val="0"/>
              </a:spcBef>
              <a:spcAft>
                <a:spcPts val="0"/>
              </a:spcAft>
              <a:buNone/>
            </a:pPr>
            <a:r>
              <a:rPr lang="en" sz="1600">
                <a:solidFill>
                  <a:srgbClr val="888888"/>
                </a:solidFill>
                <a:latin typeface="Calibri"/>
                <a:ea typeface="Calibri"/>
                <a:cs typeface="Calibri"/>
                <a:sym typeface="Calibri"/>
              </a:rPr>
              <a:t>NHLBI UG3HL159134, U24HL159132   	NINDS U24NS100659, U24NS100655</a:t>
            </a:r>
            <a:endParaRPr sz="2400"/>
          </a:p>
        </p:txBody>
      </p:sp>
      <p:pic>
        <p:nvPicPr>
          <p:cNvPr id="11" name="Google Shape;11;p1"/>
          <p:cNvPicPr preferRelativeResize="0"/>
          <p:nvPr/>
        </p:nvPicPr>
        <p:blipFill>
          <a:blip r:embed="rId18">
            <a:alphaModFix/>
          </a:blip>
          <a:stretch>
            <a:fillRect/>
          </a:stretch>
        </p:blipFill>
        <p:spPr>
          <a:xfrm>
            <a:off x="93101" y="5436402"/>
            <a:ext cx="1113129" cy="1394233"/>
          </a:xfrm>
          <a:prstGeom prst="rect">
            <a:avLst/>
          </a:prstGeom>
          <a:noFill/>
          <a:ln>
            <a:noFill/>
          </a:ln>
        </p:spPr>
      </p:pic>
    </p:spTree>
    <p:extLst>
      <p:ext uri="{BB962C8B-B14F-4D97-AF65-F5344CB8AC3E}">
        <p14:creationId xmlns:p14="http://schemas.microsoft.com/office/powerpoint/2010/main" val="2642428886"/>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11.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11.xml"/><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40.jpg"/></Relationships>
</file>

<file path=ppt/slides/_rels/slide42.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jKvbT8rJLNAhVPAx4KHV82Ce8QjRwIBw&amp;url=http://www.clker.com/clipart-scales-of-justice-glossy-.html&amp;psig=AFQjCNEtoI1dLNEnrowVAlq7o9WW7mRqsA&amp;ust=1465266418031210" TargetMode="External"/><Relationship Id="rId2" Type="http://schemas.openxmlformats.org/officeDocument/2006/relationships/notesSlide" Target="../notesSlides/notesSlide42.xml"/><Relationship Id="rId1" Type="http://schemas.openxmlformats.org/officeDocument/2006/relationships/slideLayout" Target="../slideLayouts/slideLayout12.xml"/><Relationship Id="rId4" Type="http://schemas.openxmlformats.org/officeDocument/2006/relationships/image" Target="../media/image41.png"/></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0.xml"/><Relationship Id="rId1" Type="http://schemas.openxmlformats.org/officeDocument/2006/relationships/slideLayout" Target="../slideLayouts/slideLayout12.xml"/><Relationship Id="rId4" Type="http://schemas.openxmlformats.org/officeDocument/2006/relationships/image" Target="../media/image49.png"/></Relationships>
</file>

<file path=ppt/slides/_rels/slide51.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3.xml"/><Relationship Id="rId1" Type="http://schemas.openxmlformats.org/officeDocument/2006/relationships/slideLayout" Target="../slideLayouts/slideLayout12.xml"/><Relationship Id="rId4" Type="http://schemas.openxmlformats.org/officeDocument/2006/relationships/image" Target="../media/image52.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6.xml"/><Relationship Id="rId1" Type="http://schemas.openxmlformats.org/officeDocument/2006/relationships/slideLayout" Target="../slideLayouts/slideLayout12.xml"/><Relationship Id="rId5" Type="http://schemas.openxmlformats.org/officeDocument/2006/relationships/image" Target="../media/image55.png"/><Relationship Id="rId4" Type="http://schemas.openxmlformats.org/officeDocument/2006/relationships/image" Target="../media/image54.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8.xml"/><Relationship Id="rId1" Type="http://schemas.openxmlformats.org/officeDocument/2006/relationships/slideLayout" Target="../slideLayouts/slideLayout12.xml"/><Relationship Id="rId4" Type="http://schemas.openxmlformats.org/officeDocument/2006/relationships/image" Target="../media/image57.png"/></Relationships>
</file>

<file path=ppt/slides/_rels/slide59.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3"/>
          <p:cNvSpPr txBox="1">
            <a:spLocks noGrp="1"/>
          </p:cNvSpPr>
          <p:nvPr>
            <p:ph type="title"/>
          </p:nvPr>
        </p:nvSpPr>
        <p:spPr>
          <a:xfrm>
            <a:off x="647833" y="2286000"/>
            <a:ext cx="10911600" cy="1047600"/>
          </a:xfrm>
          <a:prstGeom prst="rect">
            <a:avLst/>
          </a:prstGeom>
        </p:spPr>
        <p:txBody>
          <a:bodyPr spcFirstLastPara="1" wrap="square" lIns="121900" tIns="121900" rIns="121900" bIns="121900" anchor="b" anchorCtr="0">
            <a:normAutofit fontScale="90000"/>
          </a:bodyPr>
          <a:lstStyle/>
          <a:p>
            <a:r>
              <a:rPr lang="en"/>
              <a:t>State of the Science</a:t>
            </a:r>
            <a:endParaRPr/>
          </a:p>
          <a:p>
            <a:r>
              <a:rPr lang="en" sz="2333"/>
              <a:t>Dr. Alexis Topjian</a:t>
            </a:r>
            <a:endParaRPr sz="2333"/>
          </a:p>
        </p:txBody>
      </p:sp>
      <p:sp>
        <p:nvSpPr>
          <p:cNvPr id="184" name="Google Shape;184;p33"/>
          <p:cNvSpPr txBox="1">
            <a:spLocks noGrp="1"/>
          </p:cNvSpPr>
          <p:nvPr>
            <p:ph type="sldNum" idx="12"/>
          </p:nvPr>
        </p:nvSpPr>
        <p:spPr>
          <a:xfrm>
            <a:off x="11330665" y="6251679"/>
            <a:ext cx="731600" cy="524800"/>
          </a:xfrm>
          <a:prstGeom prst="rect">
            <a:avLst/>
          </a:prstGeom>
        </p:spPr>
        <p:txBody>
          <a:bodyPr spcFirstLastPara="1" wrap="square" lIns="121900" tIns="121900" rIns="121900" bIns="121900" anchor="ctr" anchorCtr="0">
            <a:normAutofit/>
          </a:bodyPr>
          <a:lstStyle/>
          <a:p>
            <a:pPr defTabSz="1219170">
              <a:buClr>
                <a:srgbClr val="000000"/>
              </a:buClr>
            </a:pPr>
            <a:fld id="{00000000-1234-1234-1234-123412341234}" type="slidenum">
              <a:rPr lang="en" kern="0">
                <a:solidFill>
                  <a:srgbClr val="FFFFFF"/>
                </a:solidFill>
              </a:rPr>
              <a:pPr defTabSz="1219170">
                <a:buClr>
                  <a:srgbClr val="000000"/>
                </a:buClr>
              </a:pPr>
              <a:t>1</a:t>
            </a:fld>
            <a:endParaRPr kern="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2"/>
          <p:cNvSpPr txBox="1"/>
          <p:nvPr/>
        </p:nvSpPr>
        <p:spPr>
          <a:xfrm>
            <a:off x="2022528" y="2457474"/>
            <a:ext cx="8168400" cy="2513919"/>
          </a:xfrm>
          <a:prstGeom prst="rect">
            <a:avLst/>
          </a:prstGeom>
          <a:noFill/>
          <a:ln>
            <a:noFill/>
          </a:ln>
        </p:spPr>
        <p:txBody>
          <a:bodyPr spcFirstLastPara="1" wrap="square" lIns="121900" tIns="60933" rIns="121900" bIns="60933" anchor="t" anchorCtr="0">
            <a:noAutofit/>
          </a:bodyPr>
          <a:lstStyle/>
          <a:p>
            <a:pPr algn="ctr" defTabSz="1219170">
              <a:buClr>
                <a:srgbClr val="000000"/>
              </a:buClr>
              <a:buSzPts val="3300"/>
            </a:pPr>
            <a:r>
              <a:rPr lang="en" sz="4400" b="1" kern="0">
                <a:solidFill>
                  <a:srgbClr val="00B0F0"/>
                </a:solidFill>
                <a:latin typeface="Source Sans Pro"/>
                <a:ea typeface="Source Sans Pro"/>
                <a:cs typeface="Source Sans Pro"/>
                <a:sym typeface="Source Sans Pro"/>
              </a:rPr>
              <a:t>Which Ones?</a:t>
            </a:r>
            <a:endParaRPr sz="1467" kern="0">
              <a:solidFill>
                <a:srgbClr val="000000"/>
              </a:solidFill>
              <a:latin typeface="Source Sans Pro"/>
              <a:ea typeface="Source Sans Pro"/>
              <a:cs typeface="Source Sans Pro"/>
              <a:sym typeface="Source Sans Pro"/>
            </a:endParaRPr>
          </a:p>
          <a:p>
            <a:pPr algn="ctr" defTabSz="1219170">
              <a:buClr>
                <a:srgbClr val="000000"/>
              </a:buClr>
              <a:buSzPts val="3300"/>
            </a:pPr>
            <a:r>
              <a:rPr lang="en" sz="4400" b="1" kern="0">
                <a:solidFill>
                  <a:srgbClr val="00B0F0"/>
                </a:solidFill>
                <a:latin typeface="Source Sans Pro"/>
                <a:ea typeface="Source Sans Pro"/>
                <a:cs typeface="Source Sans Pro"/>
                <a:sym typeface="Source Sans Pro"/>
              </a:rPr>
              <a:t>Neonates</a:t>
            </a:r>
            <a:endParaRPr sz="1467" kern="0">
              <a:solidFill>
                <a:srgbClr val="000000"/>
              </a:solidFill>
              <a:latin typeface="Source Sans Pro"/>
              <a:ea typeface="Source Sans Pro"/>
              <a:cs typeface="Source Sans Pro"/>
              <a:sym typeface="Source Sans Pro"/>
            </a:endParaRPr>
          </a:p>
          <a:p>
            <a:pPr algn="ctr" defTabSz="1219170">
              <a:buClr>
                <a:srgbClr val="000000"/>
              </a:buClr>
              <a:buSzPts val="3300"/>
            </a:pPr>
            <a:r>
              <a:rPr lang="en" sz="4400" b="1" kern="0">
                <a:solidFill>
                  <a:srgbClr val="00B0F0"/>
                </a:solidFill>
                <a:latin typeface="Source Sans Pro"/>
                <a:ea typeface="Source Sans Pro"/>
                <a:cs typeface="Source Sans Pro"/>
                <a:sym typeface="Source Sans Pro"/>
              </a:rPr>
              <a:t>Children</a:t>
            </a:r>
            <a:endParaRPr sz="1467" kern="0">
              <a:solidFill>
                <a:srgbClr val="000000"/>
              </a:solidFill>
              <a:latin typeface="Source Sans Pro"/>
              <a:ea typeface="Source Sans Pro"/>
              <a:cs typeface="Source Sans Pro"/>
              <a:sym typeface="Source Sans Pro"/>
            </a:endParaRPr>
          </a:p>
          <a:p>
            <a:pPr algn="ctr" defTabSz="1219170">
              <a:buClr>
                <a:srgbClr val="000000"/>
              </a:buClr>
              <a:buSzPts val="3300"/>
            </a:pPr>
            <a:r>
              <a:rPr lang="en" sz="4400" b="1" kern="0">
                <a:solidFill>
                  <a:srgbClr val="00B0F0"/>
                </a:solidFill>
                <a:latin typeface="Source Sans Pro"/>
                <a:ea typeface="Source Sans Pro"/>
                <a:cs typeface="Source Sans Pro"/>
                <a:sym typeface="Source Sans Pro"/>
              </a:rPr>
              <a:t>Adults</a:t>
            </a:r>
            <a:endParaRPr sz="2400" b="1" kern="0">
              <a:solidFill>
                <a:srgbClr val="00B0F0"/>
              </a:solidFill>
              <a:latin typeface="Source Sans Pro"/>
              <a:ea typeface="Source Sans Pro"/>
              <a:cs typeface="Source Sans Pro"/>
              <a:sym typeface="Source Sans Pro"/>
            </a:endParaRPr>
          </a:p>
        </p:txBody>
      </p:sp>
      <p:sp>
        <p:nvSpPr>
          <p:cNvPr id="324" name="Google Shape;324;p42"/>
          <p:cNvSpPr txBox="1">
            <a:spLocks noGrp="1"/>
          </p:cNvSpPr>
          <p:nvPr>
            <p:ph type="title"/>
          </p:nvPr>
        </p:nvSpPr>
        <p:spPr>
          <a:xfrm>
            <a:off x="415600" y="593367"/>
            <a:ext cx="11360800" cy="831200"/>
          </a:xfrm>
          <a:prstGeom prst="rect">
            <a:avLst/>
          </a:prstGeom>
        </p:spPr>
        <p:txBody>
          <a:bodyPr spcFirstLastPara="1" wrap="square" lIns="121900" tIns="121900" rIns="121900" bIns="121900" anchor="t" anchorCtr="0">
            <a:normAutofit/>
          </a:bodyPr>
          <a:lstStyle/>
          <a:p>
            <a:r>
              <a:rPr lang="en" sz="3600"/>
              <a:t>Does Hypothermia Work in Humans?</a:t>
            </a:r>
            <a:r>
              <a:rPr lang="en"/>
              <a:t> </a:t>
            </a:r>
            <a:endParaRPr/>
          </a:p>
        </p:txBody>
      </p:sp>
      <p:sp>
        <p:nvSpPr>
          <p:cNvPr id="325" name="Google Shape;325;p42"/>
          <p:cNvSpPr txBox="1">
            <a:spLocks noGrp="1"/>
          </p:cNvSpPr>
          <p:nvPr>
            <p:ph type="sldNum" idx="12"/>
          </p:nvPr>
        </p:nvSpPr>
        <p:spPr>
          <a:xfrm>
            <a:off x="11330665" y="6251679"/>
            <a:ext cx="731600" cy="524800"/>
          </a:xfrm>
          <a:prstGeom prst="rect">
            <a:avLst/>
          </a:prstGeom>
        </p:spPr>
        <p:txBody>
          <a:bodyPr spcFirstLastPara="1" wrap="square" lIns="121900" tIns="121900" rIns="121900" bIns="121900" anchor="ctr" anchorCtr="0">
            <a:normAutofit/>
          </a:bodyPr>
          <a:lstStyle/>
          <a:p>
            <a:pPr defTabSz="1219170">
              <a:buClr>
                <a:srgbClr val="000000"/>
              </a:buClr>
            </a:pPr>
            <a:fld id="{00000000-1234-1234-1234-123412341234}" type="slidenum">
              <a:rPr lang="en" kern="0">
                <a:solidFill>
                  <a:srgbClr val="7F7F7F"/>
                </a:solidFill>
              </a:rPr>
              <a:pPr defTabSz="1219170">
                <a:buClr>
                  <a:srgbClr val="000000"/>
                </a:buClr>
              </a:pPr>
              <a:t>10</a:t>
            </a:fld>
            <a:endParaRPr kern="0">
              <a:solidFill>
                <a:srgbClr val="7F7F7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43"/>
          <p:cNvSpPr/>
          <p:nvPr/>
        </p:nvSpPr>
        <p:spPr>
          <a:xfrm>
            <a:off x="1477224" y="1961863"/>
            <a:ext cx="8732083" cy="4637899"/>
          </a:xfrm>
          <a:custGeom>
            <a:avLst/>
            <a:gdLst/>
            <a:ahLst/>
            <a:cxnLst/>
            <a:rect l="l" t="t" r="r" b="b"/>
            <a:pathLst>
              <a:path w="8732083" h="4637898" extrusionOk="0">
                <a:moveTo>
                  <a:pt x="8415751" y="0"/>
                </a:moveTo>
                <a:lnTo>
                  <a:pt x="8415751" y="16105"/>
                </a:lnTo>
                <a:lnTo>
                  <a:pt x="8415751" y="48363"/>
                </a:lnTo>
                <a:cubicBezTo>
                  <a:pt x="8408417" y="56511"/>
                  <a:pt x="7876290" y="138089"/>
                  <a:pt x="7829078" y="145806"/>
                </a:cubicBezTo>
                <a:lnTo>
                  <a:pt x="7240248" y="247515"/>
                </a:lnTo>
                <a:cubicBezTo>
                  <a:pt x="6914798" y="306901"/>
                  <a:pt x="6587479" y="372135"/>
                  <a:pt x="6283118" y="501788"/>
                </a:cubicBezTo>
                <a:cubicBezTo>
                  <a:pt x="6237824" y="521056"/>
                  <a:pt x="6190134" y="544494"/>
                  <a:pt x="6166743" y="587823"/>
                </a:cubicBezTo>
                <a:cubicBezTo>
                  <a:pt x="6090245" y="729603"/>
                  <a:pt x="6377590" y="784244"/>
                  <a:pt x="6458210" y="806724"/>
                </a:cubicBezTo>
                <a:cubicBezTo>
                  <a:pt x="6573004" y="838741"/>
                  <a:pt x="6688517" y="868027"/>
                  <a:pt x="6804461" y="895635"/>
                </a:cubicBezTo>
                <a:lnTo>
                  <a:pt x="7494473" y="1047048"/>
                </a:lnTo>
                <a:cubicBezTo>
                  <a:pt x="7774772" y="1106674"/>
                  <a:pt x="8266159" y="1247016"/>
                  <a:pt x="8416182" y="1293413"/>
                </a:cubicBezTo>
                <a:cubicBezTo>
                  <a:pt x="8961792" y="1496407"/>
                  <a:pt x="8691976" y="1950334"/>
                  <a:pt x="8415751" y="2051726"/>
                </a:cubicBezTo>
                <a:cubicBezTo>
                  <a:pt x="8245596" y="2119596"/>
                  <a:pt x="8065088" y="2166904"/>
                  <a:pt x="7890382" y="2221880"/>
                </a:cubicBezTo>
                <a:lnTo>
                  <a:pt x="7338314" y="2393568"/>
                </a:lnTo>
                <a:lnTo>
                  <a:pt x="5655272" y="2894780"/>
                </a:lnTo>
                <a:lnTo>
                  <a:pt x="4793957" y="3148814"/>
                </a:lnTo>
                <a:lnTo>
                  <a:pt x="4363298" y="3275830"/>
                </a:lnTo>
                <a:cubicBezTo>
                  <a:pt x="4248744" y="3309622"/>
                  <a:pt x="4109889" y="3337470"/>
                  <a:pt x="4023278" y="3426286"/>
                </a:cubicBezTo>
                <a:cubicBezTo>
                  <a:pt x="3992602" y="3457776"/>
                  <a:pt x="3986755" y="3498374"/>
                  <a:pt x="4008275" y="3537293"/>
                </a:cubicBezTo>
                <a:cubicBezTo>
                  <a:pt x="4068621" y="3646432"/>
                  <a:pt x="4214474" y="3698436"/>
                  <a:pt x="4322462" y="3743731"/>
                </a:cubicBezTo>
                <a:cubicBezTo>
                  <a:pt x="4442720" y="3794154"/>
                  <a:pt x="4567915" y="3831492"/>
                  <a:pt x="4692008" y="3871083"/>
                </a:cubicBezTo>
                <a:cubicBezTo>
                  <a:pt x="5237509" y="4045168"/>
                  <a:pt x="5797531" y="4168254"/>
                  <a:pt x="6357603" y="4284966"/>
                </a:cubicBezTo>
                <a:cubicBezTo>
                  <a:pt x="6611205" y="4336523"/>
                  <a:pt x="6475282" y="4295606"/>
                  <a:pt x="7118408" y="4439638"/>
                </a:cubicBezTo>
                <a:cubicBezTo>
                  <a:pt x="7279190" y="4475646"/>
                  <a:pt x="7478266" y="4517484"/>
                  <a:pt x="7705174" y="4565113"/>
                </a:cubicBezTo>
                <a:lnTo>
                  <a:pt x="8050861" y="4637898"/>
                </a:lnTo>
                <a:lnTo>
                  <a:pt x="4874860" y="4637898"/>
                </a:lnTo>
                <a:lnTo>
                  <a:pt x="4860925" y="4634079"/>
                </a:lnTo>
                <a:cubicBezTo>
                  <a:pt x="4281568" y="4474647"/>
                  <a:pt x="3357998" y="4213511"/>
                  <a:pt x="3311553" y="4197155"/>
                </a:cubicBezTo>
                <a:cubicBezTo>
                  <a:pt x="3241047" y="4172326"/>
                  <a:pt x="2744771" y="3992586"/>
                  <a:pt x="2683228" y="3966799"/>
                </a:cubicBezTo>
                <a:cubicBezTo>
                  <a:pt x="2606300" y="3934590"/>
                  <a:pt x="2530186" y="3900367"/>
                  <a:pt x="2455318" y="3863173"/>
                </a:cubicBezTo>
                <a:cubicBezTo>
                  <a:pt x="2360318" y="3815961"/>
                  <a:pt x="2267045" y="3766064"/>
                  <a:pt x="2180722" y="3704378"/>
                </a:cubicBezTo>
                <a:cubicBezTo>
                  <a:pt x="2100966" y="3647340"/>
                  <a:pt x="1974332" y="3551766"/>
                  <a:pt x="2015073" y="3438649"/>
                </a:cubicBezTo>
                <a:cubicBezTo>
                  <a:pt x="2028638" y="3401024"/>
                  <a:pt x="2056438" y="3369821"/>
                  <a:pt x="2088455" y="3345808"/>
                </a:cubicBezTo>
                <a:cubicBezTo>
                  <a:pt x="2126848" y="3317002"/>
                  <a:pt x="2173533" y="3292029"/>
                  <a:pt x="2217006" y="3272426"/>
                </a:cubicBezTo>
                <a:cubicBezTo>
                  <a:pt x="2259904" y="3253062"/>
                  <a:pt x="2304144" y="3237484"/>
                  <a:pt x="2348097" y="3220947"/>
                </a:cubicBezTo>
                <a:cubicBezTo>
                  <a:pt x="2436433" y="3187684"/>
                  <a:pt x="2534020" y="3170285"/>
                  <a:pt x="2625088" y="3146128"/>
                </a:cubicBezTo>
                <a:cubicBezTo>
                  <a:pt x="2805596" y="3098245"/>
                  <a:pt x="2986199" y="3050698"/>
                  <a:pt x="3166802" y="3003246"/>
                </a:cubicBezTo>
                <a:cubicBezTo>
                  <a:pt x="3362647" y="2951769"/>
                  <a:pt x="4334348" y="2701953"/>
                  <a:pt x="4624234" y="2627852"/>
                </a:cubicBezTo>
                <a:cubicBezTo>
                  <a:pt x="4910908" y="2554566"/>
                  <a:pt x="5575804" y="2385514"/>
                  <a:pt x="5608492" y="2376839"/>
                </a:cubicBezTo>
                <a:cubicBezTo>
                  <a:pt x="5892579" y="2301635"/>
                  <a:pt x="7037404" y="2004369"/>
                  <a:pt x="7324319" y="1926433"/>
                </a:cubicBezTo>
                <a:cubicBezTo>
                  <a:pt x="7532674" y="1869874"/>
                  <a:pt x="8043376" y="1723733"/>
                  <a:pt x="8090780" y="1708971"/>
                </a:cubicBezTo>
                <a:cubicBezTo>
                  <a:pt x="8132623" y="1695982"/>
                  <a:pt x="8174754" y="1683424"/>
                  <a:pt x="8211661" y="1658835"/>
                </a:cubicBezTo>
                <a:cubicBezTo>
                  <a:pt x="8354351" y="1563837"/>
                  <a:pt x="8021280" y="1434998"/>
                  <a:pt x="7961271" y="1412758"/>
                </a:cubicBezTo>
                <a:cubicBezTo>
                  <a:pt x="7694680" y="1313877"/>
                  <a:pt x="7421810" y="1233114"/>
                  <a:pt x="7148221" y="1156185"/>
                </a:cubicBezTo>
                <a:cubicBezTo>
                  <a:pt x="6873003" y="1078777"/>
                  <a:pt x="6596681" y="1005203"/>
                  <a:pt x="6323620" y="920461"/>
                </a:cubicBezTo>
                <a:cubicBezTo>
                  <a:pt x="6227088" y="890504"/>
                  <a:pt x="6130555" y="859925"/>
                  <a:pt x="6035891" y="824791"/>
                </a:cubicBezTo>
                <a:cubicBezTo>
                  <a:pt x="5970274" y="800442"/>
                  <a:pt x="5906143" y="774080"/>
                  <a:pt x="5846373" y="737557"/>
                </a:cubicBezTo>
                <a:cubicBezTo>
                  <a:pt x="5840046" y="730655"/>
                  <a:pt x="5833528" y="723945"/>
                  <a:pt x="5827440" y="716851"/>
                </a:cubicBezTo>
                <a:cubicBezTo>
                  <a:pt x="5815170" y="702519"/>
                  <a:pt x="5813971" y="684402"/>
                  <a:pt x="5820922" y="669495"/>
                </a:cubicBezTo>
                <a:cubicBezTo>
                  <a:pt x="5832904" y="643133"/>
                  <a:pt x="5854042" y="623386"/>
                  <a:pt x="5877816" y="606274"/>
                </a:cubicBezTo>
                <a:cubicBezTo>
                  <a:pt x="5922439" y="574114"/>
                  <a:pt x="5972335" y="552544"/>
                  <a:pt x="6022327" y="530736"/>
                </a:cubicBezTo>
                <a:cubicBezTo>
                  <a:pt x="6065465" y="511947"/>
                  <a:pt x="6109129" y="494165"/>
                  <a:pt x="6154089" y="480696"/>
                </a:cubicBezTo>
                <a:cubicBezTo>
                  <a:pt x="6200965" y="466605"/>
                  <a:pt x="6246979" y="450069"/>
                  <a:pt x="6294095" y="436600"/>
                </a:cubicBezTo>
                <a:cubicBezTo>
                  <a:pt x="6358514" y="418194"/>
                  <a:pt x="6420871" y="398447"/>
                  <a:pt x="6486537" y="382917"/>
                </a:cubicBezTo>
                <a:cubicBezTo>
                  <a:pt x="6557906" y="366045"/>
                  <a:pt x="6629370" y="349605"/>
                  <a:pt x="6700931" y="333596"/>
                </a:cubicBezTo>
                <a:cubicBezTo>
                  <a:pt x="6844052" y="301578"/>
                  <a:pt x="6987605" y="271334"/>
                  <a:pt x="7131493" y="242816"/>
                </a:cubicBezTo>
                <a:cubicBezTo>
                  <a:pt x="7419270" y="185778"/>
                  <a:pt x="7708388" y="135738"/>
                  <a:pt x="7998562" y="92697"/>
                </a:cubicBezTo>
                <a:cubicBezTo>
                  <a:pt x="8129125" y="73332"/>
                  <a:pt x="8259928" y="55406"/>
                  <a:pt x="8390922" y="38918"/>
                </a:cubicBezTo>
                <a:cubicBezTo>
                  <a:pt x="8403288" y="37384"/>
                  <a:pt x="8419776" y="29619"/>
                  <a:pt x="8415463" y="17972"/>
                </a:cubicBezTo>
                <a:cubicBezTo>
                  <a:pt x="7779518" y="109472"/>
                  <a:pt x="7142373" y="201163"/>
                  <a:pt x="6518075" y="352960"/>
                </a:cubicBezTo>
                <a:cubicBezTo>
                  <a:pt x="6358801" y="391689"/>
                  <a:pt x="6200150" y="434443"/>
                  <a:pt x="6047107" y="493062"/>
                </a:cubicBezTo>
                <a:cubicBezTo>
                  <a:pt x="5970131" y="522587"/>
                  <a:pt x="5893201" y="557002"/>
                  <a:pt x="5832233" y="612458"/>
                </a:cubicBezTo>
                <a:cubicBezTo>
                  <a:pt x="5815026" y="628131"/>
                  <a:pt x="5798634" y="646441"/>
                  <a:pt x="5793362" y="669112"/>
                </a:cubicBezTo>
                <a:cubicBezTo>
                  <a:pt x="5786028" y="700554"/>
                  <a:pt x="5802277" y="733723"/>
                  <a:pt x="5826242" y="755292"/>
                </a:cubicBezTo>
                <a:cubicBezTo>
                  <a:pt x="5861279" y="786830"/>
                  <a:pt x="5914291" y="806098"/>
                  <a:pt x="5957524" y="823593"/>
                </a:cubicBezTo>
                <a:cubicBezTo>
                  <a:pt x="6218603" y="929137"/>
                  <a:pt x="6494446" y="1003334"/>
                  <a:pt x="6764871" y="1080981"/>
                </a:cubicBezTo>
                <a:cubicBezTo>
                  <a:pt x="7039514" y="1159827"/>
                  <a:pt x="7315020" y="1235894"/>
                  <a:pt x="7587219" y="1322936"/>
                </a:cubicBezTo>
                <a:cubicBezTo>
                  <a:pt x="7749704" y="1374893"/>
                  <a:pt x="7916840" y="1424981"/>
                  <a:pt x="8069834" y="1500471"/>
                </a:cubicBezTo>
                <a:cubicBezTo>
                  <a:pt x="8114698" y="1522568"/>
                  <a:pt x="8160280" y="1543274"/>
                  <a:pt x="8194406" y="1581763"/>
                </a:cubicBezTo>
                <a:cubicBezTo>
                  <a:pt x="8209552" y="1598874"/>
                  <a:pt x="8209840" y="1606687"/>
                  <a:pt x="8193400" y="1622360"/>
                </a:cubicBezTo>
                <a:cubicBezTo>
                  <a:pt x="8186690" y="1628735"/>
                  <a:pt x="8179212" y="1635301"/>
                  <a:pt x="8170824" y="1638656"/>
                </a:cubicBezTo>
                <a:cubicBezTo>
                  <a:pt x="8111630" y="1662430"/>
                  <a:pt x="8050566" y="1680692"/>
                  <a:pt x="7989262" y="1698138"/>
                </a:cubicBezTo>
                <a:cubicBezTo>
                  <a:pt x="7706184" y="1778806"/>
                  <a:pt x="7421570" y="1855160"/>
                  <a:pt x="7136814" y="1930363"/>
                </a:cubicBezTo>
                <a:cubicBezTo>
                  <a:pt x="6848989" y="2006382"/>
                  <a:pt x="5843162" y="2265016"/>
                  <a:pt x="5628432" y="2317548"/>
                </a:cubicBezTo>
                <a:cubicBezTo>
                  <a:pt x="5340943" y="2387911"/>
                  <a:pt x="5053933" y="2460526"/>
                  <a:pt x="4766828" y="2532614"/>
                </a:cubicBezTo>
                <a:cubicBezTo>
                  <a:pt x="4476703" y="2605421"/>
                  <a:pt x="4186626" y="2678227"/>
                  <a:pt x="3896500" y="2750986"/>
                </a:cubicBezTo>
                <a:cubicBezTo>
                  <a:pt x="3609539" y="2822978"/>
                  <a:pt x="2758240" y="3039769"/>
                  <a:pt x="2619385" y="3075286"/>
                </a:cubicBezTo>
                <a:cubicBezTo>
                  <a:pt x="2434516" y="3122594"/>
                  <a:pt x="2231289" y="3160171"/>
                  <a:pt x="2072351" y="3272474"/>
                </a:cubicBezTo>
                <a:cubicBezTo>
                  <a:pt x="2017997" y="3310866"/>
                  <a:pt x="1965417" y="3350409"/>
                  <a:pt x="1943560" y="3418039"/>
                </a:cubicBezTo>
                <a:cubicBezTo>
                  <a:pt x="1927360" y="3468079"/>
                  <a:pt x="1929804" y="3516873"/>
                  <a:pt x="1950798" y="3564228"/>
                </a:cubicBezTo>
                <a:cubicBezTo>
                  <a:pt x="1969635" y="3606791"/>
                  <a:pt x="1999160" y="3642307"/>
                  <a:pt x="2031801" y="3675140"/>
                </a:cubicBezTo>
                <a:cubicBezTo>
                  <a:pt x="2089270" y="3732848"/>
                  <a:pt x="2155654" y="3778767"/>
                  <a:pt x="2224339" y="3821952"/>
                </a:cubicBezTo>
                <a:cubicBezTo>
                  <a:pt x="2461836" y="3971160"/>
                  <a:pt x="2732693" y="4075266"/>
                  <a:pt x="2994874" y="4172854"/>
                </a:cubicBezTo>
                <a:cubicBezTo>
                  <a:pt x="3089538" y="4208083"/>
                  <a:pt x="3774804" y="4430529"/>
                  <a:pt x="3810992" y="4441410"/>
                </a:cubicBezTo>
                <a:cubicBezTo>
                  <a:pt x="3950854" y="4483373"/>
                  <a:pt x="4091375" y="4523515"/>
                  <a:pt x="4232214" y="4562597"/>
                </a:cubicBezTo>
                <a:lnTo>
                  <a:pt x="4509698" y="4637898"/>
                </a:lnTo>
                <a:lnTo>
                  <a:pt x="1072353" y="4637898"/>
                </a:lnTo>
                <a:lnTo>
                  <a:pt x="931536" y="4591476"/>
                </a:lnTo>
                <a:cubicBezTo>
                  <a:pt x="893453" y="4578833"/>
                  <a:pt x="865519" y="4569441"/>
                  <a:pt x="851122" y="4564403"/>
                </a:cubicBezTo>
                <a:cubicBezTo>
                  <a:pt x="798637" y="4545997"/>
                  <a:pt x="679289" y="4499073"/>
                  <a:pt x="679386" y="4488719"/>
                </a:cubicBezTo>
                <a:cubicBezTo>
                  <a:pt x="-276600" y="4023842"/>
                  <a:pt x="-176152" y="3314797"/>
                  <a:pt x="683364" y="2984507"/>
                </a:cubicBezTo>
                <a:cubicBezTo>
                  <a:pt x="690793" y="2976502"/>
                  <a:pt x="984273" y="2894972"/>
                  <a:pt x="1120685" y="2859360"/>
                </a:cubicBezTo>
                <a:cubicBezTo>
                  <a:pt x="1682050" y="2712931"/>
                  <a:pt x="2248352" y="2595740"/>
                  <a:pt x="2818154" y="2488328"/>
                </a:cubicBezTo>
                <a:cubicBezTo>
                  <a:pt x="3191247" y="2418013"/>
                  <a:pt x="3563812" y="2343816"/>
                  <a:pt x="3937768" y="2279397"/>
                </a:cubicBezTo>
                <a:cubicBezTo>
                  <a:pt x="4522381" y="2178695"/>
                  <a:pt x="5109485" y="2083744"/>
                  <a:pt x="5691221" y="1967416"/>
                </a:cubicBezTo>
                <a:cubicBezTo>
                  <a:pt x="5955895" y="1918814"/>
                  <a:pt x="6220473" y="1869541"/>
                  <a:pt x="6483277" y="1811497"/>
                </a:cubicBezTo>
                <a:cubicBezTo>
                  <a:pt x="6614560" y="1782498"/>
                  <a:pt x="6745411" y="1751296"/>
                  <a:pt x="6875399" y="1716977"/>
                </a:cubicBezTo>
                <a:cubicBezTo>
                  <a:pt x="6987365" y="1687452"/>
                  <a:pt x="7097606" y="1662671"/>
                  <a:pt x="7190352" y="1589817"/>
                </a:cubicBezTo>
                <a:cubicBezTo>
                  <a:pt x="7217098" y="1568775"/>
                  <a:pt x="7224958" y="1518831"/>
                  <a:pt x="7197589" y="1490744"/>
                </a:cubicBezTo>
                <a:cubicBezTo>
                  <a:pt x="7101008" y="1391671"/>
                  <a:pt x="6932485" y="1349060"/>
                  <a:pt x="6803742" y="1309853"/>
                </a:cubicBezTo>
                <a:cubicBezTo>
                  <a:pt x="6562555" y="1236423"/>
                  <a:pt x="6330420" y="1183152"/>
                  <a:pt x="6073421" y="1114056"/>
                </a:cubicBezTo>
                <a:cubicBezTo>
                  <a:pt x="5845534" y="1052786"/>
                  <a:pt x="5507559" y="935525"/>
                  <a:pt x="5490346" y="780973"/>
                </a:cubicBezTo>
                <a:cubicBezTo>
                  <a:pt x="5468967" y="589007"/>
                  <a:pt x="5920719" y="466703"/>
                  <a:pt x="6111374" y="414854"/>
                </a:cubicBezTo>
                <a:cubicBezTo>
                  <a:pt x="6292927" y="365480"/>
                  <a:pt x="6218738" y="379303"/>
                  <a:pt x="6579666" y="313276"/>
                </a:cubicBezTo>
                <a:cubicBezTo>
                  <a:pt x="6940594" y="247249"/>
                  <a:pt x="7708772" y="99265"/>
                  <a:pt x="8276943" y="18693"/>
                </a:cubicBezTo>
                <a:close/>
              </a:path>
            </a:pathLst>
          </a:custGeom>
          <a:solidFill>
            <a:srgbClr val="595959"/>
          </a:solidFill>
          <a:ln>
            <a:noFill/>
          </a:ln>
        </p:spPr>
        <p:txBody>
          <a:bodyPr spcFirstLastPara="1" wrap="square" lIns="91433" tIns="45700" rIns="91433" bIns="45700" anchor="ctr" anchorCtr="0">
            <a:noAutofit/>
          </a:bodyPr>
          <a:lstStyle/>
          <a:p>
            <a:pPr defTabSz="1219170">
              <a:buClr>
                <a:srgbClr val="000000"/>
              </a:buClr>
            </a:pPr>
            <a:endParaRPr sz="1467" kern="0">
              <a:solidFill>
                <a:srgbClr val="000000"/>
              </a:solidFill>
              <a:latin typeface="Arial"/>
              <a:ea typeface="Arial"/>
              <a:cs typeface="Arial"/>
              <a:sym typeface="Arial"/>
            </a:endParaRPr>
          </a:p>
        </p:txBody>
      </p:sp>
      <p:grpSp>
        <p:nvGrpSpPr>
          <p:cNvPr id="331" name="Google Shape;331;p43"/>
          <p:cNvGrpSpPr/>
          <p:nvPr/>
        </p:nvGrpSpPr>
        <p:grpSpPr>
          <a:xfrm>
            <a:off x="10242549" y="2554216"/>
            <a:ext cx="1163775" cy="1090165"/>
            <a:chOff x="1248623" y="1442347"/>
            <a:chExt cx="1444137" cy="1352793"/>
          </a:xfrm>
        </p:grpSpPr>
        <p:sp>
          <p:nvSpPr>
            <p:cNvPr id="332" name="Google Shape;332;p43"/>
            <p:cNvSpPr/>
            <p:nvPr/>
          </p:nvSpPr>
          <p:spPr>
            <a:xfrm>
              <a:off x="1331269" y="1442347"/>
              <a:ext cx="1361491" cy="734663"/>
            </a:xfrm>
            <a:prstGeom prst="flowChartPunchedTape">
              <a:avLst/>
            </a:prstGeom>
            <a:solidFill>
              <a:schemeClr val="accent6"/>
            </a:solidFill>
            <a:ln>
              <a:noFill/>
            </a:ln>
          </p:spPr>
          <p:txBody>
            <a:bodyPr spcFirstLastPara="1" wrap="square" lIns="91433" tIns="45700" rIns="91433" bIns="45700" anchor="ctr" anchorCtr="0">
              <a:noAutofit/>
            </a:bodyPr>
            <a:lstStyle/>
            <a:p>
              <a:pPr algn="ctr" defTabSz="1219170">
                <a:buClr>
                  <a:srgbClr val="000000"/>
                </a:buClr>
              </a:pPr>
              <a:endParaRPr sz="1467" kern="0">
                <a:solidFill>
                  <a:srgbClr val="FFFFFF"/>
                </a:solidFill>
                <a:latin typeface="Arial"/>
                <a:ea typeface="Arial"/>
                <a:cs typeface="Arial"/>
                <a:sym typeface="Arial"/>
              </a:endParaRPr>
            </a:p>
          </p:txBody>
        </p:sp>
        <p:sp>
          <p:nvSpPr>
            <p:cNvPr id="333" name="Google Shape;333;p43"/>
            <p:cNvSpPr/>
            <p:nvPr/>
          </p:nvSpPr>
          <p:spPr>
            <a:xfrm>
              <a:off x="1248623" y="1524100"/>
              <a:ext cx="91440" cy="1271040"/>
            </a:xfrm>
            <a:prstGeom prst="rect">
              <a:avLst/>
            </a:prstGeom>
            <a:solidFill>
              <a:schemeClr val="accent6"/>
            </a:solidFill>
            <a:ln>
              <a:noFill/>
            </a:ln>
          </p:spPr>
          <p:txBody>
            <a:bodyPr spcFirstLastPara="1" wrap="square" lIns="91433" tIns="45700" rIns="91433" bIns="45700" anchor="ctr" anchorCtr="0">
              <a:noAutofit/>
            </a:bodyPr>
            <a:lstStyle/>
            <a:p>
              <a:pPr algn="ctr" defTabSz="1219170">
                <a:buClr>
                  <a:srgbClr val="000000"/>
                </a:buClr>
              </a:pPr>
              <a:endParaRPr sz="1467" kern="0">
                <a:solidFill>
                  <a:srgbClr val="FFFFFF"/>
                </a:solidFill>
                <a:latin typeface="Arial"/>
                <a:ea typeface="Arial"/>
                <a:cs typeface="Arial"/>
                <a:sym typeface="Arial"/>
              </a:endParaRPr>
            </a:p>
          </p:txBody>
        </p:sp>
      </p:grpSp>
      <p:grpSp>
        <p:nvGrpSpPr>
          <p:cNvPr id="334" name="Google Shape;334;p43"/>
          <p:cNvGrpSpPr/>
          <p:nvPr/>
        </p:nvGrpSpPr>
        <p:grpSpPr>
          <a:xfrm>
            <a:off x="1309680" y="4873579"/>
            <a:ext cx="1164411" cy="1090165"/>
            <a:chOff x="1248623" y="1442347"/>
            <a:chExt cx="1444925" cy="1352793"/>
          </a:xfrm>
        </p:grpSpPr>
        <p:sp>
          <p:nvSpPr>
            <p:cNvPr id="335" name="Google Shape;335;p43"/>
            <p:cNvSpPr/>
            <p:nvPr/>
          </p:nvSpPr>
          <p:spPr>
            <a:xfrm>
              <a:off x="1332057" y="1442347"/>
              <a:ext cx="1361491" cy="734663"/>
            </a:xfrm>
            <a:prstGeom prst="flowChartPunchedTape">
              <a:avLst/>
            </a:prstGeom>
            <a:solidFill>
              <a:schemeClr val="accent6"/>
            </a:solidFill>
            <a:ln>
              <a:noFill/>
            </a:ln>
          </p:spPr>
          <p:txBody>
            <a:bodyPr spcFirstLastPara="1" wrap="square" lIns="91433" tIns="45700" rIns="91433" bIns="45700" anchor="ctr" anchorCtr="0">
              <a:noAutofit/>
            </a:bodyPr>
            <a:lstStyle/>
            <a:p>
              <a:pPr algn="ctr" defTabSz="1219170">
                <a:buClr>
                  <a:srgbClr val="000000"/>
                </a:buClr>
              </a:pPr>
              <a:endParaRPr sz="1467" kern="0">
                <a:solidFill>
                  <a:srgbClr val="FFFFFF"/>
                </a:solidFill>
                <a:latin typeface="Arial"/>
                <a:ea typeface="Arial"/>
                <a:cs typeface="Arial"/>
                <a:sym typeface="Arial"/>
              </a:endParaRPr>
            </a:p>
          </p:txBody>
        </p:sp>
        <p:sp>
          <p:nvSpPr>
            <p:cNvPr id="336" name="Google Shape;336;p43"/>
            <p:cNvSpPr/>
            <p:nvPr/>
          </p:nvSpPr>
          <p:spPr>
            <a:xfrm>
              <a:off x="1248623" y="1524100"/>
              <a:ext cx="91440" cy="1271040"/>
            </a:xfrm>
            <a:prstGeom prst="rect">
              <a:avLst/>
            </a:prstGeom>
            <a:solidFill>
              <a:schemeClr val="accent6"/>
            </a:solidFill>
            <a:ln>
              <a:noFill/>
            </a:ln>
          </p:spPr>
          <p:txBody>
            <a:bodyPr spcFirstLastPara="1" wrap="square" lIns="91433" tIns="45700" rIns="91433" bIns="45700" anchor="ctr" anchorCtr="0">
              <a:noAutofit/>
            </a:bodyPr>
            <a:lstStyle/>
            <a:p>
              <a:pPr algn="ctr" defTabSz="1219170">
                <a:buClr>
                  <a:srgbClr val="000000"/>
                </a:buClr>
              </a:pPr>
              <a:endParaRPr sz="1467" kern="0">
                <a:solidFill>
                  <a:srgbClr val="FFFFFF"/>
                </a:solidFill>
                <a:latin typeface="Arial"/>
                <a:ea typeface="Arial"/>
                <a:cs typeface="Arial"/>
                <a:sym typeface="Arial"/>
              </a:endParaRPr>
            </a:p>
          </p:txBody>
        </p:sp>
      </p:grpSp>
      <p:grpSp>
        <p:nvGrpSpPr>
          <p:cNvPr id="337" name="Google Shape;337;p43"/>
          <p:cNvGrpSpPr/>
          <p:nvPr/>
        </p:nvGrpSpPr>
        <p:grpSpPr>
          <a:xfrm>
            <a:off x="9041322" y="5443662"/>
            <a:ext cx="1163775" cy="1090165"/>
            <a:chOff x="1248623" y="1442347"/>
            <a:chExt cx="1444137" cy="1352793"/>
          </a:xfrm>
        </p:grpSpPr>
        <p:sp>
          <p:nvSpPr>
            <p:cNvPr id="338" name="Google Shape;338;p43"/>
            <p:cNvSpPr/>
            <p:nvPr/>
          </p:nvSpPr>
          <p:spPr>
            <a:xfrm>
              <a:off x="1331269" y="1442347"/>
              <a:ext cx="1361491" cy="734663"/>
            </a:xfrm>
            <a:prstGeom prst="flowChartPunchedTape">
              <a:avLst/>
            </a:prstGeom>
            <a:solidFill>
              <a:schemeClr val="accent6"/>
            </a:solidFill>
            <a:ln>
              <a:noFill/>
            </a:ln>
          </p:spPr>
          <p:txBody>
            <a:bodyPr spcFirstLastPara="1" wrap="square" lIns="91433" tIns="45700" rIns="91433" bIns="45700" anchor="ctr" anchorCtr="0">
              <a:noAutofit/>
            </a:bodyPr>
            <a:lstStyle/>
            <a:p>
              <a:pPr algn="ctr" defTabSz="1219170">
                <a:buClr>
                  <a:srgbClr val="000000"/>
                </a:buClr>
              </a:pPr>
              <a:endParaRPr sz="1467" kern="0">
                <a:solidFill>
                  <a:srgbClr val="FFFFFF"/>
                </a:solidFill>
                <a:latin typeface="Arial"/>
                <a:ea typeface="Arial"/>
                <a:cs typeface="Arial"/>
                <a:sym typeface="Arial"/>
              </a:endParaRPr>
            </a:p>
          </p:txBody>
        </p:sp>
        <p:sp>
          <p:nvSpPr>
            <p:cNvPr id="339" name="Google Shape;339;p43"/>
            <p:cNvSpPr/>
            <p:nvPr/>
          </p:nvSpPr>
          <p:spPr>
            <a:xfrm>
              <a:off x="1248623" y="1524100"/>
              <a:ext cx="91440" cy="1271040"/>
            </a:xfrm>
            <a:prstGeom prst="rect">
              <a:avLst/>
            </a:prstGeom>
            <a:solidFill>
              <a:schemeClr val="accent6"/>
            </a:solidFill>
            <a:ln>
              <a:noFill/>
            </a:ln>
          </p:spPr>
          <p:txBody>
            <a:bodyPr spcFirstLastPara="1" wrap="square" lIns="91433" tIns="45700" rIns="91433" bIns="45700" anchor="ctr" anchorCtr="0">
              <a:noAutofit/>
            </a:bodyPr>
            <a:lstStyle/>
            <a:p>
              <a:pPr algn="ctr" defTabSz="1219170">
                <a:buClr>
                  <a:srgbClr val="000000"/>
                </a:buClr>
              </a:pPr>
              <a:endParaRPr sz="1467" kern="0">
                <a:solidFill>
                  <a:srgbClr val="FFFFFF"/>
                </a:solidFill>
                <a:latin typeface="Arial"/>
                <a:ea typeface="Arial"/>
                <a:cs typeface="Arial"/>
                <a:sym typeface="Arial"/>
              </a:endParaRPr>
            </a:p>
          </p:txBody>
        </p:sp>
      </p:grpSp>
      <p:grpSp>
        <p:nvGrpSpPr>
          <p:cNvPr id="340" name="Google Shape;340;p43"/>
          <p:cNvGrpSpPr/>
          <p:nvPr/>
        </p:nvGrpSpPr>
        <p:grpSpPr>
          <a:xfrm>
            <a:off x="3152947" y="3515686"/>
            <a:ext cx="1164411" cy="1090165"/>
            <a:chOff x="1248623" y="1442347"/>
            <a:chExt cx="1444925" cy="1352793"/>
          </a:xfrm>
        </p:grpSpPr>
        <p:sp>
          <p:nvSpPr>
            <p:cNvPr id="341" name="Google Shape;341;p43"/>
            <p:cNvSpPr/>
            <p:nvPr/>
          </p:nvSpPr>
          <p:spPr>
            <a:xfrm>
              <a:off x="1332057" y="1442347"/>
              <a:ext cx="1361491" cy="734663"/>
            </a:xfrm>
            <a:prstGeom prst="flowChartPunchedTape">
              <a:avLst/>
            </a:prstGeom>
            <a:solidFill>
              <a:srgbClr val="00B0F0"/>
            </a:solidFill>
            <a:ln>
              <a:noFill/>
            </a:ln>
          </p:spPr>
          <p:txBody>
            <a:bodyPr spcFirstLastPara="1" wrap="square" lIns="91433" tIns="45700" rIns="91433" bIns="45700" anchor="ctr" anchorCtr="0">
              <a:noAutofit/>
            </a:bodyPr>
            <a:lstStyle/>
            <a:p>
              <a:pPr algn="ctr" defTabSz="1219170">
                <a:buClr>
                  <a:srgbClr val="000000"/>
                </a:buClr>
              </a:pPr>
              <a:endParaRPr sz="1467" kern="0">
                <a:solidFill>
                  <a:srgbClr val="FFFFFF"/>
                </a:solidFill>
                <a:latin typeface="Arial"/>
                <a:ea typeface="Arial"/>
                <a:cs typeface="Arial"/>
                <a:sym typeface="Arial"/>
              </a:endParaRPr>
            </a:p>
          </p:txBody>
        </p:sp>
        <p:sp>
          <p:nvSpPr>
            <p:cNvPr id="342" name="Google Shape;342;p43"/>
            <p:cNvSpPr/>
            <p:nvPr/>
          </p:nvSpPr>
          <p:spPr>
            <a:xfrm>
              <a:off x="1248623" y="1524100"/>
              <a:ext cx="91440" cy="1271040"/>
            </a:xfrm>
            <a:prstGeom prst="rect">
              <a:avLst/>
            </a:prstGeom>
            <a:solidFill>
              <a:srgbClr val="00B0F0"/>
            </a:solidFill>
            <a:ln>
              <a:noFill/>
            </a:ln>
          </p:spPr>
          <p:txBody>
            <a:bodyPr spcFirstLastPara="1" wrap="square" lIns="91433" tIns="45700" rIns="91433" bIns="45700" anchor="ctr" anchorCtr="0">
              <a:noAutofit/>
            </a:bodyPr>
            <a:lstStyle/>
            <a:p>
              <a:pPr algn="ctr" defTabSz="1219170">
                <a:buClr>
                  <a:srgbClr val="000000"/>
                </a:buClr>
              </a:pPr>
              <a:endParaRPr sz="1467" kern="0">
                <a:solidFill>
                  <a:srgbClr val="FFFFFF"/>
                </a:solidFill>
                <a:latin typeface="Arial"/>
                <a:ea typeface="Arial"/>
                <a:cs typeface="Arial"/>
                <a:sym typeface="Arial"/>
              </a:endParaRPr>
            </a:p>
          </p:txBody>
        </p:sp>
      </p:grpSp>
      <p:grpSp>
        <p:nvGrpSpPr>
          <p:cNvPr id="343" name="Google Shape;343;p43"/>
          <p:cNvGrpSpPr/>
          <p:nvPr/>
        </p:nvGrpSpPr>
        <p:grpSpPr>
          <a:xfrm>
            <a:off x="6768678" y="1628300"/>
            <a:ext cx="1429341" cy="1090165"/>
            <a:chOff x="6768677" y="1628300"/>
            <a:chExt cx="1429341" cy="1090165"/>
          </a:xfrm>
        </p:grpSpPr>
        <p:grpSp>
          <p:nvGrpSpPr>
            <p:cNvPr id="344" name="Google Shape;344;p43"/>
            <p:cNvGrpSpPr/>
            <p:nvPr/>
          </p:nvGrpSpPr>
          <p:grpSpPr>
            <a:xfrm>
              <a:off x="6858000" y="1628300"/>
              <a:ext cx="1163775" cy="1090165"/>
              <a:chOff x="1248623" y="1442347"/>
              <a:chExt cx="1444137" cy="1352793"/>
            </a:xfrm>
          </p:grpSpPr>
          <p:sp>
            <p:nvSpPr>
              <p:cNvPr id="345" name="Google Shape;345;p43"/>
              <p:cNvSpPr/>
              <p:nvPr/>
            </p:nvSpPr>
            <p:spPr>
              <a:xfrm>
                <a:off x="1331269" y="1442347"/>
                <a:ext cx="1361491" cy="734663"/>
              </a:xfrm>
              <a:prstGeom prst="flowChartPunchedTape">
                <a:avLst/>
              </a:prstGeom>
              <a:solidFill>
                <a:schemeClr val="accent6"/>
              </a:solidFill>
              <a:ln>
                <a:noFill/>
              </a:ln>
            </p:spPr>
            <p:txBody>
              <a:bodyPr spcFirstLastPara="1" wrap="square" lIns="91433" tIns="45700" rIns="91433" bIns="45700" anchor="ctr" anchorCtr="0">
                <a:noAutofit/>
              </a:bodyPr>
              <a:lstStyle/>
              <a:p>
                <a:pPr algn="ctr" defTabSz="1219170">
                  <a:buClr>
                    <a:srgbClr val="000000"/>
                  </a:buClr>
                </a:pPr>
                <a:endParaRPr sz="1467" kern="0">
                  <a:solidFill>
                    <a:srgbClr val="FFFFFF"/>
                  </a:solidFill>
                  <a:latin typeface="Arial"/>
                  <a:ea typeface="Arial"/>
                  <a:cs typeface="Arial"/>
                  <a:sym typeface="Arial"/>
                </a:endParaRPr>
              </a:p>
            </p:txBody>
          </p:sp>
          <p:sp>
            <p:nvSpPr>
              <p:cNvPr id="346" name="Google Shape;346;p43"/>
              <p:cNvSpPr/>
              <p:nvPr/>
            </p:nvSpPr>
            <p:spPr>
              <a:xfrm>
                <a:off x="1248623" y="1524100"/>
                <a:ext cx="91440" cy="1271040"/>
              </a:xfrm>
              <a:prstGeom prst="rect">
                <a:avLst/>
              </a:prstGeom>
              <a:solidFill>
                <a:schemeClr val="accent6"/>
              </a:solidFill>
              <a:ln>
                <a:noFill/>
              </a:ln>
            </p:spPr>
            <p:txBody>
              <a:bodyPr spcFirstLastPara="1" wrap="square" lIns="91433" tIns="45700" rIns="91433" bIns="45700" anchor="ctr" anchorCtr="0">
                <a:noAutofit/>
              </a:bodyPr>
              <a:lstStyle/>
              <a:p>
                <a:pPr algn="ctr" defTabSz="1219170">
                  <a:buClr>
                    <a:srgbClr val="000000"/>
                  </a:buClr>
                </a:pPr>
                <a:endParaRPr sz="1467" kern="0">
                  <a:solidFill>
                    <a:srgbClr val="FFFFFF"/>
                  </a:solidFill>
                  <a:latin typeface="Arial"/>
                  <a:ea typeface="Arial"/>
                  <a:cs typeface="Arial"/>
                  <a:sym typeface="Arial"/>
                </a:endParaRPr>
              </a:p>
            </p:txBody>
          </p:sp>
        </p:grpSp>
        <p:sp>
          <p:nvSpPr>
            <p:cNvPr id="347" name="Google Shape;347;p43"/>
            <p:cNvSpPr/>
            <p:nvPr/>
          </p:nvSpPr>
          <p:spPr>
            <a:xfrm>
              <a:off x="6768677" y="1724263"/>
              <a:ext cx="1429341" cy="400110"/>
            </a:xfrm>
            <a:prstGeom prst="rect">
              <a:avLst/>
            </a:prstGeom>
            <a:noFill/>
            <a:ln>
              <a:noFill/>
            </a:ln>
          </p:spPr>
          <p:txBody>
            <a:bodyPr spcFirstLastPara="1" wrap="square" lIns="91433" tIns="45700" rIns="91433" bIns="45700" anchor="t" anchorCtr="0">
              <a:noAutofit/>
            </a:bodyPr>
            <a:lstStyle/>
            <a:p>
              <a:pPr algn="ctr" defTabSz="1219170">
                <a:buClr>
                  <a:srgbClr val="000000"/>
                </a:buClr>
              </a:pPr>
              <a:r>
                <a:rPr lang="en" sz="2000" b="1" kern="0">
                  <a:solidFill>
                    <a:srgbClr val="FFFFFF"/>
                  </a:solidFill>
                  <a:latin typeface="Arial"/>
                  <a:ea typeface="Arial"/>
                  <a:cs typeface="Arial"/>
                  <a:sym typeface="Arial"/>
                </a:rPr>
                <a:t>2021</a:t>
              </a:r>
              <a:endParaRPr sz="2000" kern="0">
                <a:solidFill>
                  <a:srgbClr val="FFFFFF"/>
                </a:solidFill>
                <a:latin typeface="Arial"/>
                <a:ea typeface="Arial"/>
                <a:cs typeface="Arial"/>
                <a:sym typeface="Arial"/>
              </a:endParaRPr>
            </a:p>
          </p:txBody>
        </p:sp>
      </p:grpSp>
      <p:sp>
        <p:nvSpPr>
          <p:cNvPr id="348" name="Google Shape;348;p43"/>
          <p:cNvSpPr/>
          <p:nvPr/>
        </p:nvSpPr>
        <p:spPr>
          <a:xfrm>
            <a:off x="10153226" y="2650179"/>
            <a:ext cx="1429341" cy="400111"/>
          </a:xfrm>
          <a:prstGeom prst="rect">
            <a:avLst/>
          </a:prstGeom>
          <a:noFill/>
          <a:ln>
            <a:noFill/>
          </a:ln>
        </p:spPr>
        <p:txBody>
          <a:bodyPr spcFirstLastPara="1" wrap="square" lIns="91433" tIns="45700" rIns="91433" bIns="45700" anchor="t" anchorCtr="0">
            <a:noAutofit/>
          </a:bodyPr>
          <a:lstStyle/>
          <a:p>
            <a:pPr algn="ctr" defTabSz="1219170">
              <a:buClr>
                <a:srgbClr val="000000"/>
              </a:buClr>
            </a:pPr>
            <a:r>
              <a:rPr lang="en" sz="2000" b="1" kern="0">
                <a:solidFill>
                  <a:srgbClr val="FFFFFF"/>
                </a:solidFill>
                <a:latin typeface="Arial"/>
                <a:ea typeface="Arial"/>
                <a:cs typeface="Arial"/>
                <a:sym typeface="Arial"/>
              </a:rPr>
              <a:t>2019</a:t>
            </a:r>
            <a:endParaRPr sz="2000" kern="0">
              <a:solidFill>
                <a:srgbClr val="FFFFFF"/>
              </a:solidFill>
              <a:latin typeface="Arial"/>
              <a:ea typeface="Arial"/>
              <a:cs typeface="Arial"/>
              <a:sym typeface="Arial"/>
            </a:endParaRPr>
          </a:p>
        </p:txBody>
      </p:sp>
      <p:sp>
        <p:nvSpPr>
          <p:cNvPr id="349" name="Google Shape;349;p43"/>
          <p:cNvSpPr/>
          <p:nvPr/>
        </p:nvSpPr>
        <p:spPr>
          <a:xfrm>
            <a:off x="2953512" y="3617931"/>
            <a:ext cx="1429341" cy="400111"/>
          </a:xfrm>
          <a:prstGeom prst="rect">
            <a:avLst/>
          </a:prstGeom>
          <a:noFill/>
          <a:ln>
            <a:noFill/>
          </a:ln>
        </p:spPr>
        <p:txBody>
          <a:bodyPr spcFirstLastPara="1" wrap="square" lIns="91433" tIns="45700" rIns="91433" bIns="45700" anchor="t" anchorCtr="0">
            <a:noAutofit/>
          </a:bodyPr>
          <a:lstStyle/>
          <a:p>
            <a:pPr algn="ctr" defTabSz="1219170">
              <a:buClr>
                <a:srgbClr val="000000"/>
              </a:buClr>
            </a:pPr>
            <a:r>
              <a:rPr lang="en" sz="2000" b="1" kern="0">
                <a:solidFill>
                  <a:srgbClr val="FFFFFF"/>
                </a:solidFill>
                <a:latin typeface="Arial"/>
                <a:ea typeface="Arial"/>
                <a:cs typeface="Arial"/>
                <a:sym typeface="Arial"/>
              </a:rPr>
              <a:t>2015</a:t>
            </a:r>
            <a:endParaRPr sz="2000" kern="0">
              <a:solidFill>
                <a:srgbClr val="FFFFFF"/>
              </a:solidFill>
              <a:latin typeface="Arial"/>
              <a:ea typeface="Arial"/>
              <a:cs typeface="Arial"/>
              <a:sym typeface="Arial"/>
            </a:endParaRPr>
          </a:p>
        </p:txBody>
      </p:sp>
      <p:sp>
        <p:nvSpPr>
          <p:cNvPr id="350" name="Google Shape;350;p43"/>
          <p:cNvSpPr/>
          <p:nvPr/>
        </p:nvSpPr>
        <p:spPr>
          <a:xfrm>
            <a:off x="1210832" y="4969543"/>
            <a:ext cx="1429341" cy="400109"/>
          </a:xfrm>
          <a:prstGeom prst="rect">
            <a:avLst/>
          </a:prstGeom>
          <a:noFill/>
          <a:ln>
            <a:noFill/>
          </a:ln>
        </p:spPr>
        <p:txBody>
          <a:bodyPr spcFirstLastPara="1" wrap="square" lIns="91433" tIns="45700" rIns="91433" bIns="45700" anchor="t" anchorCtr="0">
            <a:noAutofit/>
          </a:bodyPr>
          <a:lstStyle/>
          <a:p>
            <a:pPr algn="ctr" defTabSz="1219170">
              <a:buClr>
                <a:srgbClr val="000000"/>
              </a:buClr>
            </a:pPr>
            <a:r>
              <a:rPr lang="en" sz="2000" b="1" kern="0">
                <a:solidFill>
                  <a:srgbClr val="FFFFFF"/>
                </a:solidFill>
                <a:latin typeface="Arial"/>
                <a:ea typeface="Arial"/>
                <a:cs typeface="Arial"/>
                <a:sym typeface="Arial"/>
              </a:rPr>
              <a:t>2013</a:t>
            </a:r>
            <a:endParaRPr sz="2000" kern="0">
              <a:solidFill>
                <a:srgbClr val="FFFFFF"/>
              </a:solidFill>
              <a:latin typeface="Arial"/>
              <a:ea typeface="Arial"/>
              <a:cs typeface="Arial"/>
              <a:sym typeface="Arial"/>
            </a:endParaRPr>
          </a:p>
        </p:txBody>
      </p:sp>
      <p:sp>
        <p:nvSpPr>
          <p:cNvPr id="351" name="Google Shape;351;p43"/>
          <p:cNvSpPr/>
          <p:nvPr/>
        </p:nvSpPr>
        <p:spPr>
          <a:xfrm>
            <a:off x="8829888" y="5541974"/>
            <a:ext cx="1429341" cy="400109"/>
          </a:xfrm>
          <a:prstGeom prst="rect">
            <a:avLst/>
          </a:prstGeom>
          <a:noFill/>
          <a:ln>
            <a:noFill/>
          </a:ln>
        </p:spPr>
        <p:txBody>
          <a:bodyPr spcFirstLastPara="1" wrap="square" lIns="91433" tIns="45700" rIns="91433" bIns="45700" anchor="t" anchorCtr="0">
            <a:noAutofit/>
          </a:bodyPr>
          <a:lstStyle/>
          <a:p>
            <a:pPr algn="ctr" defTabSz="1219170">
              <a:buClr>
                <a:srgbClr val="000000"/>
              </a:buClr>
            </a:pPr>
            <a:r>
              <a:rPr lang="en" sz="2000" b="1" kern="0">
                <a:solidFill>
                  <a:srgbClr val="FFFFFF"/>
                </a:solidFill>
                <a:latin typeface="Arial"/>
                <a:ea typeface="Arial"/>
                <a:cs typeface="Arial"/>
                <a:sym typeface="Arial"/>
              </a:rPr>
              <a:t>2002</a:t>
            </a:r>
            <a:endParaRPr sz="2000" kern="0">
              <a:solidFill>
                <a:srgbClr val="FFFFFF"/>
              </a:solidFill>
              <a:latin typeface="Arial"/>
              <a:ea typeface="Arial"/>
              <a:cs typeface="Arial"/>
              <a:sym typeface="Arial"/>
            </a:endParaRPr>
          </a:p>
        </p:txBody>
      </p:sp>
      <p:grpSp>
        <p:nvGrpSpPr>
          <p:cNvPr id="352" name="Google Shape;352;p43"/>
          <p:cNvGrpSpPr/>
          <p:nvPr/>
        </p:nvGrpSpPr>
        <p:grpSpPr>
          <a:xfrm>
            <a:off x="10175427" y="5392783"/>
            <a:ext cx="2107661" cy="707846"/>
            <a:chOff x="7026501" y="4509120"/>
            <a:chExt cx="1499710" cy="707845"/>
          </a:xfrm>
        </p:grpSpPr>
        <p:sp>
          <p:nvSpPr>
            <p:cNvPr id="353" name="Google Shape;353;p43"/>
            <p:cNvSpPr txBox="1"/>
            <p:nvPr/>
          </p:nvSpPr>
          <p:spPr>
            <a:xfrm>
              <a:off x="7026501" y="4509120"/>
              <a:ext cx="1499710" cy="707845"/>
            </a:xfrm>
            <a:prstGeom prst="rect">
              <a:avLst/>
            </a:prstGeom>
            <a:noFill/>
            <a:ln>
              <a:noFill/>
            </a:ln>
          </p:spPr>
          <p:txBody>
            <a:bodyPr spcFirstLastPara="1" wrap="square" lIns="91433" tIns="45700" rIns="91433" bIns="45700" anchor="t" anchorCtr="0">
              <a:spAutoFit/>
            </a:bodyPr>
            <a:lstStyle/>
            <a:p>
              <a:pPr defTabSz="1219170">
                <a:buClr>
                  <a:srgbClr val="000000"/>
                </a:buClr>
              </a:pPr>
              <a:r>
                <a:rPr lang="en" sz="2000" kern="0">
                  <a:solidFill>
                    <a:srgbClr val="262626"/>
                  </a:solidFill>
                  <a:latin typeface="Arial"/>
                  <a:ea typeface="Arial"/>
                  <a:cs typeface="Arial"/>
                  <a:sym typeface="Arial"/>
                </a:rPr>
                <a:t>Bernard </a:t>
              </a:r>
              <a:endParaRPr sz="1467" kern="0">
                <a:solidFill>
                  <a:srgbClr val="000000"/>
                </a:solidFill>
                <a:latin typeface="Arial"/>
                <a:cs typeface="Arial"/>
                <a:sym typeface="Arial"/>
              </a:endParaRPr>
            </a:p>
            <a:p>
              <a:pPr defTabSz="1219170">
                <a:buClr>
                  <a:srgbClr val="000000"/>
                </a:buClr>
              </a:pPr>
              <a:r>
                <a:rPr lang="en" sz="2000" kern="0">
                  <a:solidFill>
                    <a:srgbClr val="262626"/>
                  </a:solidFill>
                  <a:latin typeface="Arial"/>
                  <a:ea typeface="Arial"/>
                  <a:cs typeface="Arial"/>
                  <a:sym typeface="Arial"/>
                </a:rPr>
                <a:t>HACA</a:t>
              </a:r>
              <a:endParaRPr sz="2000" kern="0">
                <a:solidFill>
                  <a:srgbClr val="262626"/>
                </a:solidFill>
                <a:latin typeface="Arial"/>
                <a:ea typeface="Arial"/>
                <a:cs typeface="Arial"/>
                <a:sym typeface="Arial"/>
              </a:endParaRPr>
            </a:p>
          </p:txBody>
        </p:sp>
        <p:sp>
          <p:nvSpPr>
            <p:cNvPr id="354" name="Google Shape;354;p43"/>
            <p:cNvSpPr txBox="1"/>
            <p:nvPr/>
          </p:nvSpPr>
          <p:spPr>
            <a:xfrm>
              <a:off x="7026501" y="4756921"/>
              <a:ext cx="1499710" cy="276959"/>
            </a:xfrm>
            <a:prstGeom prst="rect">
              <a:avLst/>
            </a:prstGeom>
            <a:noFill/>
            <a:ln>
              <a:noFill/>
            </a:ln>
          </p:spPr>
          <p:txBody>
            <a:bodyPr spcFirstLastPara="1" wrap="square" lIns="91433" tIns="45700" rIns="91433" bIns="45700" anchor="t" anchorCtr="0">
              <a:spAutoFit/>
            </a:bodyPr>
            <a:lstStyle/>
            <a:p>
              <a:pPr defTabSz="1219170">
                <a:buClr>
                  <a:srgbClr val="000000"/>
                </a:buClr>
              </a:pPr>
              <a:endParaRPr sz="1200" kern="0">
                <a:solidFill>
                  <a:srgbClr val="262626"/>
                </a:solidFill>
                <a:latin typeface="Arial"/>
                <a:ea typeface="Arial"/>
                <a:cs typeface="Arial"/>
                <a:sym typeface="Arial"/>
              </a:endParaRPr>
            </a:p>
          </p:txBody>
        </p:sp>
      </p:grpSp>
      <p:grpSp>
        <p:nvGrpSpPr>
          <p:cNvPr id="355" name="Google Shape;355;p43"/>
          <p:cNvGrpSpPr/>
          <p:nvPr/>
        </p:nvGrpSpPr>
        <p:grpSpPr>
          <a:xfrm>
            <a:off x="9777367" y="3724992"/>
            <a:ext cx="2107661" cy="524761"/>
            <a:chOff x="7026501" y="4509120"/>
            <a:chExt cx="1499710" cy="524760"/>
          </a:xfrm>
        </p:grpSpPr>
        <p:sp>
          <p:nvSpPr>
            <p:cNvPr id="356" name="Google Shape;356;p43"/>
            <p:cNvSpPr txBox="1"/>
            <p:nvPr/>
          </p:nvSpPr>
          <p:spPr>
            <a:xfrm>
              <a:off x="7026501" y="4509120"/>
              <a:ext cx="1499710" cy="400068"/>
            </a:xfrm>
            <a:prstGeom prst="rect">
              <a:avLst/>
            </a:prstGeom>
            <a:noFill/>
            <a:ln>
              <a:noFill/>
            </a:ln>
          </p:spPr>
          <p:txBody>
            <a:bodyPr spcFirstLastPara="1" wrap="square" lIns="91433" tIns="45700" rIns="91433" bIns="45700" anchor="t" anchorCtr="0">
              <a:spAutoFit/>
            </a:bodyPr>
            <a:lstStyle/>
            <a:p>
              <a:pPr algn="ctr" defTabSz="1219170">
                <a:buClr>
                  <a:srgbClr val="000000"/>
                </a:buClr>
              </a:pPr>
              <a:r>
                <a:rPr lang="en" sz="2000" kern="0">
                  <a:solidFill>
                    <a:srgbClr val="262626"/>
                  </a:solidFill>
                  <a:latin typeface="Arial"/>
                  <a:ea typeface="Arial"/>
                  <a:cs typeface="Arial"/>
                  <a:sym typeface="Arial"/>
                </a:rPr>
                <a:t>HYPERION</a:t>
              </a:r>
              <a:endParaRPr sz="2000" kern="0">
                <a:solidFill>
                  <a:srgbClr val="262626"/>
                </a:solidFill>
                <a:latin typeface="Arial"/>
                <a:ea typeface="Arial"/>
                <a:cs typeface="Arial"/>
                <a:sym typeface="Arial"/>
              </a:endParaRPr>
            </a:p>
          </p:txBody>
        </p:sp>
        <p:sp>
          <p:nvSpPr>
            <p:cNvPr id="357" name="Google Shape;357;p43"/>
            <p:cNvSpPr txBox="1"/>
            <p:nvPr/>
          </p:nvSpPr>
          <p:spPr>
            <a:xfrm>
              <a:off x="7026501" y="4756921"/>
              <a:ext cx="1499710" cy="276959"/>
            </a:xfrm>
            <a:prstGeom prst="rect">
              <a:avLst/>
            </a:prstGeom>
            <a:noFill/>
            <a:ln>
              <a:noFill/>
            </a:ln>
          </p:spPr>
          <p:txBody>
            <a:bodyPr spcFirstLastPara="1" wrap="square" lIns="91433" tIns="45700" rIns="91433" bIns="45700" anchor="t" anchorCtr="0">
              <a:spAutoFit/>
            </a:bodyPr>
            <a:lstStyle/>
            <a:p>
              <a:pPr algn="r" defTabSz="1219170">
                <a:buClr>
                  <a:srgbClr val="000000"/>
                </a:buClr>
              </a:pPr>
              <a:r>
                <a:rPr lang="en" sz="1200" kern="0">
                  <a:solidFill>
                    <a:srgbClr val="262626"/>
                  </a:solidFill>
                  <a:latin typeface="Arial"/>
                  <a:ea typeface="Arial"/>
                  <a:cs typeface="Arial"/>
                  <a:sym typeface="Arial"/>
                </a:rPr>
                <a:t> </a:t>
              </a:r>
              <a:endParaRPr sz="1200" kern="0">
                <a:solidFill>
                  <a:srgbClr val="262626"/>
                </a:solidFill>
                <a:latin typeface="Arial"/>
                <a:ea typeface="Arial"/>
                <a:cs typeface="Arial"/>
                <a:sym typeface="Arial"/>
              </a:endParaRPr>
            </a:p>
          </p:txBody>
        </p:sp>
      </p:grpSp>
      <p:grpSp>
        <p:nvGrpSpPr>
          <p:cNvPr id="358" name="Google Shape;358;p43"/>
          <p:cNvGrpSpPr/>
          <p:nvPr/>
        </p:nvGrpSpPr>
        <p:grpSpPr>
          <a:xfrm>
            <a:off x="5085497" y="1535387"/>
            <a:ext cx="2225887" cy="492054"/>
            <a:chOff x="6763694" y="4541826"/>
            <a:chExt cx="1762517" cy="492055"/>
          </a:xfrm>
        </p:grpSpPr>
        <p:sp>
          <p:nvSpPr>
            <p:cNvPr id="359" name="Google Shape;359;p43"/>
            <p:cNvSpPr txBox="1"/>
            <p:nvPr/>
          </p:nvSpPr>
          <p:spPr>
            <a:xfrm>
              <a:off x="6763694" y="4541826"/>
              <a:ext cx="1499710" cy="400070"/>
            </a:xfrm>
            <a:prstGeom prst="rect">
              <a:avLst/>
            </a:prstGeom>
            <a:noFill/>
            <a:ln>
              <a:noFill/>
            </a:ln>
          </p:spPr>
          <p:txBody>
            <a:bodyPr spcFirstLastPara="1" wrap="square" lIns="91433" tIns="45700" rIns="91433" bIns="45700" anchor="t" anchorCtr="0">
              <a:spAutoFit/>
            </a:bodyPr>
            <a:lstStyle/>
            <a:p>
              <a:pPr algn="ctr" defTabSz="1219170">
                <a:buClr>
                  <a:srgbClr val="000000"/>
                </a:buClr>
              </a:pPr>
              <a:r>
                <a:rPr lang="en" sz="2000" kern="0">
                  <a:solidFill>
                    <a:srgbClr val="262626"/>
                  </a:solidFill>
                  <a:latin typeface="Arial"/>
                  <a:ea typeface="Arial"/>
                  <a:cs typeface="Arial"/>
                  <a:sym typeface="Arial"/>
                </a:rPr>
                <a:t>TTM2</a:t>
              </a:r>
              <a:endParaRPr sz="2000" kern="0">
                <a:solidFill>
                  <a:srgbClr val="262626"/>
                </a:solidFill>
                <a:latin typeface="Arial"/>
                <a:ea typeface="Arial"/>
                <a:cs typeface="Arial"/>
                <a:sym typeface="Arial"/>
              </a:endParaRPr>
            </a:p>
          </p:txBody>
        </p:sp>
        <p:sp>
          <p:nvSpPr>
            <p:cNvPr id="360" name="Google Shape;360;p43"/>
            <p:cNvSpPr txBox="1"/>
            <p:nvPr/>
          </p:nvSpPr>
          <p:spPr>
            <a:xfrm>
              <a:off x="7026501" y="4756921"/>
              <a:ext cx="1499710" cy="276960"/>
            </a:xfrm>
            <a:prstGeom prst="rect">
              <a:avLst/>
            </a:prstGeom>
            <a:noFill/>
            <a:ln>
              <a:noFill/>
            </a:ln>
          </p:spPr>
          <p:txBody>
            <a:bodyPr spcFirstLastPara="1" wrap="square" lIns="91433" tIns="45700" rIns="91433" bIns="45700" anchor="t" anchorCtr="0">
              <a:spAutoFit/>
            </a:bodyPr>
            <a:lstStyle/>
            <a:p>
              <a:pPr algn="ctr" defTabSz="1219170">
                <a:buClr>
                  <a:srgbClr val="000000"/>
                </a:buClr>
              </a:pPr>
              <a:endParaRPr sz="1200" kern="0">
                <a:solidFill>
                  <a:srgbClr val="262626"/>
                </a:solidFill>
                <a:latin typeface="Arial"/>
                <a:ea typeface="Arial"/>
                <a:cs typeface="Arial"/>
                <a:sym typeface="Arial"/>
              </a:endParaRPr>
            </a:p>
          </p:txBody>
        </p:sp>
      </p:grpSp>
      <p:grpSp>
        <p:nvGrpSpPr>
          <p:cNvPr id="361" name="Google Shape;361;p43"/>
          <p:cNvGrpSpPr/>
          <p:nvPr/>
        </p:nvGrpSpPr>
        <p:grpSpPr>
          <a:xfrm>
            <a:off x="2048204" y="3015757"/>
            <a:ext cx="2107661" cy="524760"/>
            <a:chOff x="7026501" y="4509120"/>
            <a:chExt cx="1499710" cy="524760"/>
          </a:xfrm>
        </p:grpSpPr>
        <p:sp>
          <p:nvSpPr>
            <p:cNvPr id="362" name="Google Shape;362;p43"/>
            <p:cNvSpPr txBox="1"/>
            <p:nvPr/>
          </p:nvSpPr>
          <p:spPr>
            <a:xfrm>
              <a:off x="7026501" y="4509120"/>
              <a:ext cx="1499710" cy="400069"/>
            </a:xfrm>
            <a:prstGeom prst="rect">
              <a:avLst/>
            </a:prstGeom>
            <a:noFill/>
            <a:ln>
              <a:noFill/>
            </a:ln>
          </p:spPr>
          <p:txBody>
            <a:bodyPr spcFirstLastPara="1" wrap="square" lIns="91433" tIns="45700" rIns="91433" bIns="45700" anchor="t" anchorCtr="0">
              <a:spAutoFit/>
            </a:bodyPr>
            <a:lstStyle/>
            <a:p>
              <a:pPr defTabSz="1219170">
                <a:buClr>
                  <a:srgbClr val="000000"/>
                </a:buClr>
              </a:pPr>
              <a:r>
                <a:rPr lang="en" sz="2000" kern="0">
                  <a:solidFill>
                    <a:srgbClr val="262626"/>
                  </a:solidFill>
                  <a:latin typeface="Arial"/>
                  <a:ea typeface="Arial"/>
                  <a:cs typeface="Arial"/>
                  <a:sym typeface="Arial"/>
                </a:rPr>
                <a:t>THAPCA-OH</a:t>
              </a:r>
              <a:endParaRPr sz="1467" kern="0">
                <a:solidFill>
                  <a:srgbClr val="262626"/>
                </a:solidFill>
                <a:latin typeface="Arial"/>
                <a:ea typeface="Arial"/>
                <a:cs typeface="Arial"/>
                <a:sym typeface="Arial"/>
              </a:endParaRPr>
            </a:p>
          </p:txBody>
        </p:sp>
        <p:sp>
          <p:nvSpPr>
            <p:cNvPr id="363" name="Google Shape;363;p43"/>
            <p:cNvSpPr txBox="1"/>
            <p:nvPr/>
          </p:nvSpPr>
          <p:spPr>
            <a:xfrm>
              <a:off x="7026501" y="4756921"/>
              <a:ext cx="1499710" cy="276959"/>
            </a:xfrm>
            <a:prstGeom prst="rect">
              <a:avLst/>
            </a:prstGeom>
            <a:noFill/>
            <a:ln>
              <a:noFill/>
            </a:ln>
          </p:spPr>
          <p:txBody>
            <a:bodyPr spcFirstLastPara="1" wrap="square" lIns="91433" tIns="45700" rIns="91433" bIns="45700" anchor="t" anchorCtr="0">
              <a:spAutoFit/>
            </a:bodyPr>
            <a:lstStyle/>
            <a:p>
              <a:pPr defTabSz="1219170">
                <a:buClr>
                  <a:srgbClr val="000000"/>
                </a:buClr>
              </a:pPr>
              <a:endParaRPr sz="1200" kern="0">
                <a:solidFill>
                  <a:srgbClr val="262626"/>
                </a:solidFill>
                <a:latin typeface="Arial"/>
                <a:ea typeface="Arial"/>
                <a:cs typeface="Arial"/>
                <a:sym typeface="Arial"/>
              </a:endParaRPr>
            </a:p>
          </p:txBody>
        </p:sp>
      </p:grpSp>
      <p:grpSp>
        <p:nvGrpSpPr>
          <p:cNvPr id="364" name="Google Shape;364;p43"/>
          <p:cNvGrpSpPr/>
          <p:nvPr/>
        </p:nvGrpSpPr>
        <p:grpSpPr>
          <a:xfrm>
            <a:off x="-42956" y="4873555"/>
            <a:ext cx="1711312" cy="376985"/>
            <a:chOff x="6829825" y="4664588"/>
            <a:chExt cx="1696386" cy="347989"/>
          </a:xfrm>
        </p:grpSpPr>
        <p:sp>
          <p:nvSpPr>
            <p:cNvPr id="365" name="Google Shape;365;p43"/>
            <p:cNvSpPr txBox="1"/>
            <p:nvPr/>
          </p:nvSpPr>
          <p:spPr>
            <a:xfrm>
              <a:off x="6829825" y="4664588"/>
              <a:ext cx="1499710" cy="293596"/>
            </a:xfrm>
            <a:prstGeom prst="rect">
              <a:avLst/>
            </a:prstGeom>
            <a:noFill/>
            <a:ln>
              <a:noFill/>
            </a:ln>
          </p:spPr>
          <p:txBody>
            <a:bodyPr spcFirstLastPara="1" wrap="square" lIns="91433" tIns="45700" rIns="91433" bIns="45700" anchor="t" anchorCtr="0">
              <a:spAutoFit/>
            </a:bodyPr>
            <a:lstStyle/>
            <a:p>
              <a:pPr algn="ctr" defTabSz="1219170">
                <a:buClr>
                  <a:srgbClr val="000000"/>
                </a:buClr>
              </a:pPr>
              <a:r>
                <a:rPr lang="en" sz="1467" kern="0">
                  <a:solidFill>
                    <a:srgbClr val="262626"/>
                  </a:solidFill>
                  <a:latin typeface="Arial"/>
                  <a:ea typeface="Arial"/>
                  <a:cs typeface="Arial"/>
                  <a:sym typeface="Arial"/>
                </a:rPr>
                <a:t>TTM</a:t>
              </a:r>
              <a:endParaRPr sz="1467" kern="0">
                <a:solidFill>
                  <a:srgbClr val="262626"/>
                </a:solidFill>
                <a:latin typeface="Arial"/>
                <a:ea typeface="Arial"/>
                <a:cs typeface="Arial"/>
                <a:sym typeface="Arial"/>
              </a:endParaRPr>
            </a:p>
          </p:txBody>
        </p:sp>
        <p:sp>
          <p:nvSpPr>
            <p:cNvPr id="366" name="Google Shape;366;p43"/>
            <p:cNvSpPr txBox="1"/>
            <p:nvPr/>
          </p:nvSpPr>
          <p:spPr>
            <a:xfrm>
              <a:off x="7026501" y="4756921"/>
              <a:ext cx="1499710" cy="255656"/>
            </a:xfrm>
            <a:prstGeom prst="rect">
              <a:avLst/>
            </a:prstGeom>
            <a:noFill/>
            <a:ln>
              <a:noFill/>
            </a:ln>
          </p:spPr>
          <p:txBody>
            <a:bodyPr spcFirstLastPara="1" wrap="square" lIns="91433" tIns="45700" rIns="91433" bIns="45700" anchor="t" anchorCtr="0">
              <a:spAutoFit/>
            </a:bodyPr>
            <a:lstStyle/>
            <a:p>
              <a:pPr algn="r" defTabSz="1219170">
                <a:buClr>
                  <a:srgbClr val="000000"/>
                </a:buClr>
              </a:pPr>
              <a:endParaRPr sz="1200" kern="0">
                <a:solidFill>
                  <a:srgbClr val="262626"/>
                </a:solidFill>
                <a:latin typeface="Arial"/>
                <a:ea typeface="Arial"/>
                <a:cs typeface="Arial"/>
                <a:sym typeface="Arial"/>
              </a:endParaRPr>
            </a:p>
          </p:txBody>
        </p:sp>
      </p:grpSp>
      <p:grpSp>
        <p:nvGrpSpPr>
          <p:cNvPr id="367" name="Google Shape;367;p43"/>
          <p:cNvGrpSpPr/>
          <p:nvPr/>
        </p:nvGrpSpPr>
        <p:grpSpPr>
          <a:xfrm>
            <a:off x="4613751" y="3266622"/>
            <a:ext cx="1164411" cy="1090165"/>
            <a:chOff x="1248623" y="1442347"/>
            <a:chExt cx="1444925" cy="1352793"/>
          </a:xfrm>
        </p:grpSpPr>
        <p:sp>
          <p:nvSpPr>
            <p:cNvPr id="368" name="Google Shape;368;p43"/>
            <p:cNvSpPr/>
            <p:nvPr/>
          </p:nvSpPr>
          <p:spPr>
            <a:xfrm>
              <a:off x="1332057" y="1442347"/>
              <a:ext cx="1361491" cy="734663"/>
            </a:xfrm>
            <a:prstGeom prst="flowChartPunchedTape">
              <a:avLst/>
            </a:prstGeom>
            <a:solidFill>
              <a:srgbClr val="00B0F0"/>
            </a:solidFill>
            <a:ln>
              <a:noFill/>
            </a:ln>
          </p:spPr>
          <p:txBody>
            <a:bodyPr spcFirstLastPara="1" wrap="square" lIns="91433" tIns="45700" rIns="91433" bIns="45700" anchor="ctr" anchorCtr="0">
              <a:noAutofit/>
            </a:bodyPr>
            <a:lstStyle/>
            <a:p>
              <a:pPr algn="ctr" defTabSz="1219170">
                <a:buClr>
                  <a:srgbClr val="000000"/>
                </a:buClr>
              </a:pPr>
              <a:endParaRPr sz="1467" kern="0">
                <a:solidFill>
                  <a:srgbClr val="FFFFFF"/>
                </a:solidFill>
                <a:latin typeface="Arial"/>
                <a:ea typeface="Arial"/>
                <a:cs typeface="Arial"/>
                <a:sym typeface="Arial"/>
              </a:endParaRPr>
            </a:p>
          </p:txBody>
        </p:sp>
        <p:sp>
          <p:nvSpPr>
            <p:cNvPr id="369" name="Google Shape;369;p43"/>
            <p:cNvSpPr/>
            <p:nvPr/>
          </p:nvSpPr>
          <p:spPr>
            <a:xfrm>
              <a:off x="1248623" y="1524100"/>
              <a:ext cx="91440" cy="1271040"/>
            </a:xfrm>
            <a:prstGeom prst="rect">
              <a:avLst/>
            </a:prstGeom>
            <a:solidFill>
              <a:srgbClr val="00B0F0"/>
            </a:solidFill>
            <a:ln>
              <a:noFill/>
            </a:ln>
          </p:spPr>
          <p:txBody>
            <a:bodyPr spcFirstLastPara="1" wrap="square" lIns="91433" tIns="45700" rIns="91433" bIns="45700" anchor="ctr" anchorCtr="0">
              <a:noAutofit/>
            </a:bodyPr>
            <a:lstStyle/>
            <a:p>
              <a:pPr algn="ctr" defTabSz="1219170">
                <a:buClr>
                  <a:srgbClr val="000000"/>
                </a:buClr>
              </a:pPr>
              <a:endParaRPr sz="1467" kern="0">
                <a:solidFill>
                  <a:srgbClr val="FFFFFF"/>
                </a:solidFill>
                <a:latin typeface="Arial"/>
                <a:ea typeface="Arial"/>
                <a:cs typeface="Arial"/>
                <a:sym typeface="Arial"/>
              </a:endParaRPr>
            </a:p>
          </p:txBody>
        </p:sp>
      </p:grpSp>
      <p:sp>
        <p:nvSpPr>
          <p:cNvPr id="370" name="Google Shape;370;p43"/>
          <p:cNvSpPr/>
          <p:nvPr/>
        </p:nvSpPr>
        <p:spPr>
          <a:xfrm>
            <a:off x="4525778" y="3381514"/>
            <a:ext cx="1429341" cy="400111"/>
          </a:xfrm>
          <a:prstGeom prst="rect">
            <a:avLst/>
          </a:prstGeom>
          <a:noFill/>
          <a:ln>
            <a:noFill/>
          </a:ln>
        </p:spPr>
        <p:txBody>
          <a:bodyPr spcFirstLastPara="1" wrap="square" lIns="91433" tIns="45700" rIns="91433" bIns="45700" anchor="t" anchorCtr="0">
            <a:noAutofit/>
          </a:bodyPr>
          <a:lstStyle/>
          <a:p>
            <a:pPr algn="ctr" defTabSz="1219170">
              <a:buClr>
                <a:srgbClr val="000000"/>
              </a:buClr>
            </a:pPr>
            <a:r>
              <a:rPr lang="en" sz="2000" b="1" kern="0">
                <a:solidFill>
                  <a:srgbClr val="FFFFFF"/>
                </a:solidFill>
                <a:latin typeface="Arial"/>
                <a:ea typeface="Arial"/>
                <a:cs typeface="Arial"/>
                <a:sym typeface="Arial"/>
              </a:rPr>
              <a:t>2017</a:t>
            </a:r>
            <a:endParaRPr sz="2000" kern="0">
              <a:solidFill>
                <a:srgbClr val="FFFFFF"/>
              </a:solidFill>
              <a:latin typeface="Arial"/>
              <a:ea typeface="Arial"/>
              <a:cs typeface="Arial"/>
              <a:sym typeface="Arial"/>
            </a:endParaRPr>
          </a:p>
        </p:txBody>
      </p:sp>
      <p:sp>
        <p:nvSpPr>
          <p:cNvPr id="371" name="Google Shape;371;p43"/>
          <p:cNvSpPr/>
          <p:nvPr/>
        </p:nvSpPr>
        <p:spPr>
          <a:xfrm>
            <a:off x="4525777" y="2721059"/>
            <a:ext cx="1340432" cy="400111"/>
          </a:xfrm>
          <a:prstGeom prst="rect">
            <a:avLst/>
          </a:prstGeom>
          <a:noFill/>
          <a:ln>
            <a:noFill/>
          </a:ln>
        </p:spPr>
        <p:txBody>
          <a:bodyPr spcFirstLastPara="1" wrap="square" lIns="91433" tIns="45700" rIns="91433" bIns="45700" anchor="t" anchorCtr="0">
            <a:noAutofit/>
          </a:bodyPr>
          <a:lstStyle/>
          <a:p>
            <a:pPr defTabSz="1219170">
              <a:buClr>
                <a:srgbClr val="000000"/>
              </a:buClr>
            </a:pPr>
            <a:r>
              <a:rPr lang="en" sz="2000" kern="0">
                <a:solidFill>
                  <a:srgbClr val="262626"/>
                </a:solidFill>
                <a:latin typeface="Arial"/>
                <a:ea typeface="Arial"/>
                <a:cs typeface="Arial"/>
                <a:sym typeface="Arial"/>
              </a:rPr>
              <a:t>THAPCA-IH</a:t>
            </a:r>
            <a:endParaRPr sz="1467" kern="0">
              <a:solidFill>
                <a:srgbClr val="262626"/>
              </a:solidFill>
              <a:latin typeface="Arial"/>
              <a:ea typeface="Arial"/>
              <a:cs typeface="Arial"/>
              <a:sym typeface="Arial"/>
            </a:endParaRPr>
          </a:p>
        </p:txBody>
      </p:sp>
      <p:grpSp>
        <p:nvGrpSpPr>
          <p:cNvPr id="372" name="Google Shape;372;p43"/>
          <p:cNvGrpSpPr/>
          <p:nvPr/>
        </p:nvGrpSpPr>
        <p:grpSpPr>
          <a:xfrm>
            <a:off x="6798812" y="4989614"/>
            <a:ext cx="1164411" cy="1090165"/>
            <a:chOff x="1248623" y="1442347"/>
            <a:chExt cx="1444925" cy="1352793"/>
          </a:xfrm>
        </p:grpSpPr>
        <p:sp>
          <p:nvSpPr>
            <p:cNvPr id="373" name="Google Shape;373;p43"/>
            <p:cNvSpPr/>
            <p:nvPr/>
          </p:nvSpPr>
          <p:spPr>
            <a:xfrm>
              <a:off x="1332057" y="1442347"/>
              <a:ext cx="1361491" cy="734663"/>
            </a:xfrm>
            <a:prstGeom prst="flowChartPunchedTape">
              <a:avLst/>
            </a:prstGeom>
            <a:solidFill>
              <a:srgbClr val="7030A0"/>
            </a:solidFill>
            <a:ln>
              <a:noFill/>
            </a:ln>
          </p:spPr>
          <p:txBody>
            <a:bodyPr spcFirstLastPara="1" wrap="square" lIns="91433" tIns="45700" rIns="91433" bIns="45700" anchor="ctr" anchorCtr="0">
              <a:noAutofit/>
            </a:bodyPr>
            <a:lstStyle/>
            <a:p>
              <a:pPr algn="ctr" defTabSz="1219170">
                <a:buClr>
                  <a:srgbClr val="000000"/>
                </a:buClr>
              </a:pPr>
              <a:endParaRPr sz="1467" kern="0">
                <a:solidFill>
                  <a:srgbClr val="FFFFFF"/>
                </a:solidFill>
                <a:latin typeface="Arial"/>
                <a:ea typeface="Arial"/>
                <a:cs typeface="Arial"/>
                <a:sym typeface="Arial"/>
              </a:endParaRPr>
            </a:p>
          </p:txBody>
        </p:sp>
        <p:sp>
          <p:nvSpPr>
            <p:cNvPr id="374" name="Google Shape;374;p43"/>
            <p:cNvSpPr/>
            <p:nvPr/>
          </p:nvSpPr>
          <p:spPr>
            <a:xfrm>
              <a:off x="1248623" y="1524100"/>
              <a:ext cx="91440" cy="1271040"/>
            </a:xfrm>
            <a:prstGeom prst="rect">
              <a:avLst/>
            </a:prstGeom>
            <a:solidFill>
              <a:srgbClr val="7030A0"/>
            </a:solidFill>
            <a:ln>
              <a:noFill/>
            </a:ln>
          </p:spPr>
          <p:txBody>
            <a:bodyPr spcFirstLastPara="1" wrap="square" lIns="91433" tIns="45700" rIns="91433" bIns="45700" anchor="ctr" anchorCtr="0">
              <a:noAutofit/>
            </a:bodyPr>
            <a:lstStyle/>
            <a:p>
              <a:pPr algn="ctr" defTabSz="1219170">
                <a:buClr>
                  <a:srgbClr val="000000"/>
                </a:buClr>
              </a:pPr>
              <a:endParaRPr sz="1467" kern="0">
                <a:solidFill>
                  <a:srgbClr val="FFFFFF"/>
                </a:solidFill>
                <a:latin typeface="Arial"/>
                <a:ea typeface="Arial"/>
                <a:cs typeface="Arial"/>
                <a:sym typeface="Arial"/>
              </a:endParaRPr>
            </a:p>
          </p:txBody>
        </p:sp>
      </p:grpSp>
      <p:sp>
        <p:nvSpPr>
          <p:cNvPr id="375" name="Google Shape;375;p43"/>
          <p:cNvSpPr/>
          <p:nvPr/>
        </p:nvSpPr>
        <p:spPr>
          <a:xfrm>
            <a:off x="6699964" y="5073632"/>
            <a:ext cx="1429341" cy="400109"/>
          </a:xfrm>
          <a:prstGeom prst="rect">
            <a:avLst/>
          </a:prstGeom>
          <a:noFill/>
          <a:ln>
            <a:noFill/>
          </a:ln>
        </p:spPr>
        <p:txBody>
          <a:bodyPr spcFirstLastPara="1" wrap="square" lIns="91433" tIns="45700" rIns="91433" bIns="45700" anchor="t" anchorCtr="0">
            <a:noAutofit/>
          </a:bodyPr>
          <a:lstStyle/>
          <a:p>
            <a:pPr algn="ctr" defTabSz="1219170">
              <a:buClr>
                <a:srgbClr val="000000"/>
              </a:buClr>
            </a:pPr>
            <a:r>
              <a:rPr lang="en" sz="2000" b="1" kern="0">
                <a:solidFill>
                  <a:srgbClr val="FFFFFF"/>
                </a:solidFill>
                <a:latin typeface="Arial"/>
                <a:ea typeface="Arial"/>
                <a:cs typeface="Arial"/>
                <a:sym typeface="Arial"/>
              </a:rPr>
              <a:t>2005</a:t>
            </a:r>
            <a:endParaRPr sz="2000" kern="0">
              <a:solidFill>
                <a:srgbClr val="FFFFFF"/>
              </a:solidFill>
              <a:latin typeface="Arial"/>
              <a:ea typeface="Arial"/>
              <a:cs typeface="Arial"/>
              <a:sym typeface="Arial"/>
            </a:endParaRPr>
          </a:p>
        </p:txBody>
      </p:sp>
      <p:sp>
        <p:nvSpPr>
          <p:cNvPr id="376" name="Google Shape;376;p43"/>
          <p:cNvSpPr txBox="1"/>
          <p:nvPr/>
        </p:nvSpPr>
        <p:spPr>
          <a:xfrm>
            <a:off x="8003632" y="4581479"/>
            <a:ext cx="2639009" cy="707846"/>
          </a:xfrm>
          <a:prstGeom prst="rect">
            <a:avLst/>
          </a:prstGeom>
          <a:noFill/>
          <a:ln>
            <a:noFill/>
          </a:ln>
        </p:spPr>
        <p:txBody>
          <a:bodyPr spcFirstLastPara="1" wrap="square" lIns="91433" tIns="45700" rIns="91433" bIns="45700" anchor="t" anchorCtr="0">
            <a:spAutoFit/>
          </a:bodyPr>
          <a:lstStyle/>
          <a:p>
            <a:pPr defTabSz="1219170">
              <a:buClr>
                <a:srgbClr val="000000"/>
              </a:buClr>
            </a:pPr>
            <a:r>
              <a:rPr lang="en" sz="2000" kern="0">
                <a:solidFill>
                  <a:srgbClr val="262626"/>
                </a:solidFill>
                <a:latin typeface="Arial"/>
                <a:ea typeface="Arial"/>
                <a:cs typeface="Arial"/>
                <a:sym typeface="Arial"/>
              </a:rPr>
              <a:t>Gluckman  Cool Cap</a:t>
            </a:r>
            <a:endParaRPr sz="1467" kern="0">
              <a:solidFill>
                <a:srgbClr val="000000"/>
              </a:solidFill>
              <a:latin typeface="Arial"/>
              <a:cs typeface="Arial"/>
              <a:sym typeface="Arial"/>
            </a:endParaRPr>
          </a:p>
          <a:p>
            <a:pPr defTabSz="1219170">
              <a:buClr>
                <a:srgbClr val="000000"/>
              </a:buClr>
            </a:pPr>
            <a:r>
              <a:rPr lang="en" sz="2000" kern="0">
                <a:solidFill>
                  <a:srgbClr val="262626"/>
                </a:solidFill>
                <a:latin typeface="Arial"/>
                <a:ea typeface="Arial"/>
                <a:cs typeface="Arial"/>
                <a:sym typeface="Arial"/>
              </a:rPr>
              <a:t>Shankaran</a:t>
            </a:r>
            <a:endParaRPr sz="2000" kern="0">
              <a:solidFill>
                <a:srgbClr val="262626"/>
              </a:solidFill>
              <a:latin typeface="Arial"/>
              <a:ea typeface="Arial"/>
              <a:cs typeface="Arial"/>
              <a:sym typeface="Arial"/>
            </a:endParaRPr>
          </a:p>
        </p:txBody>
      </p:sp>
      <p:sp>
        <p:nvSpPr>
          <p:cNvPr id="377" name="Google Shape;377;p43"/>
          <p:cNvSpPr txBox="1">
            <a:spLocks noGrp="1"/>
          </p:cNvSpPr>
          <p:nvPr>
            <p:ph type="title" idx="4294967295"/>
          </p:nvPr>
        </p:nvSpPr>
        <p:spPr>
          <a:xfrm>
            <a:off x="415600" y="593367"/>
            <a:ext cx="11360800" cy="831200"/>
          </a:xfrm>
          <a:prstGeom prst="rect">
            <a:avLst/>
          </a:prstGeom>
        </p:spPr>
        <p:txBody>
          <a:bodyPr spcFirstLastPara="1" wrap="square" lIns="121900" tIns="121900" rIns="121900" bIns="121900" anchor="t" anchorCtr="0">
            <a:normAutofit/>
          </a:bodyPr>
          <a:lstStyle/>
          <a:p>
            <a:r>
              <a:rPr lang="en" sz="3600"/>
              <a:t>The Road to Pediatric TTM</a:t>
            </a:r>
            <a:endParaRPr>
              <a:solidFill>
                <a:schemeClr val="dk2"/>
              </a:solidFill>
            </a:endParaRPr>
          </a:p>
        </p:txBody>
      </p:sp>
      <p:sp>
        <p:nvSpPr>
          <p:cNvPr id="378" name="Google Shape;378;p43"/>
          <p:cNvSpPr txBox="1">
            <a:spLocks noGrp="1"/>
          </p:cNvSpPr>
          <p:nvPr>
            <p:ph type="sldNum" idx="12"/>
          </p:nvPr>
        </p:nvSpPr>
        <p:spPr>
          <a:xfrm>
            <a:off x="11330665" y="6251679"/>
            <a:ext cx="731600" cy="524800"/>
          </a:xfrm>
          <a:prstGeom prst="rect">
            <a:avLst/>
          </a:prstGeom>
        </p:spPr>
        <p:txBody>
          <a:bodyPr spcFirstLastPara="1" wrap="square" lIns="121900" tIns="121900" rIns="121900" bIns="121900" anchor="ctr" anchorCtr="0">
            <a:normAutofit/>
          </a:bodyPr>
          <a:lstStyle/>
          <a:p>
            <a:pPr defTabSz="1219170">
              <a:buClr>
                <a:srgbClr val="000000"/>
              </a:buClr>
            </a:pPr>
            <a:fld id="{00000000-1234-1234-1234-123412341234}" type="slidenum">
              <a:rPr lang="en" kern="0">
                <a:solidFill>
                  <a:srgbClr val="7F7F7F"/>
                </a:solidFill>
              </a:rPr>
              <a:pPr defTabSz="1219170">
                <a:buClr>
                  <a:srgbClr val="000000"/>
                </a:buClr>
              </a:pPr>
              <a:t>11</a:t>
            </a:fld>
            <a:endParaRPr kern="0">
              <a:solidFill>
                <a:srgbClr val="7F7F7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44"/>
          <p:cNvSpPr txBox="1">
            <a:spLocks noGrp="1"/>
          </p:cNvSpPr>
          <p:nvPr>
            <p:ph type="sldNum" idx="12"/>
          </p:nvPr>
        </p:nvSpPr>
        <p:spPr>
          <a:xfrm>
            <a:off x="8497999" y="4688759"/>
            <a:ext cx="548700" cy="393600"/>
          </a:xfrm>
          <a:prstGeom prst="rect">
            <a:avLst/>
          </a:prstGeom>
          <a:noFill/>
          <a:ln>
            <a:noFill/>
          </a:ln>
        </p:spPr>
        <p:txBody>
          <a:bodyPr spcFirstLastPara="1" wrap="square" lIns="91433" tIns="45700" rIns="91433" bIns="45700" anchor="ctr" anchorCtr="0">
            <a:noAutofit/>
          </a:bodyPr>
          <a:lstStyle/>
          <a:p>
            <a:pPr defTabSz="1219170">
              <a:buClr>
                <a:srgbClr val="000000"/>
              </a:buClr>
            </a:pPr>
            <a:fld id="{00000000-1234-1234-1234-123412341234}" type="slidenum">
              <a:rPr lang="en" kern="0">
                <a:solidFill>
                  <a:srgbClr val="7F7F7F"/>
                </a:solidFill>
              </a:rPr>
              <a:pPr defTabSz="1219170">
                <a:buClr>
                  <a:srgbClr val="000000"/>
                </a:buClr>
              </a:pPr>
              <a:t>12</a:t>
            </a:fld>
            <a:endParaRPr kern="0">
              <a:solidFill>
                <a:srgbClr val="7F7F7F"/>
              </a:solidFill>
            </a:endParaRPr>
          </a:p>
        </p:txBody>
      </p:sp>
      <p:pic>
        <p:nvPicPr>
          <p:cNvPr id="384" name="Google Shape;384;p44" descr="Moderate hypothermia as a therapy for neonatal encephalopathy improves  survival and reduces disability | Research Impact - UCL – University  College London"/>
          <p:cNvPicPr preferRelativeResize="0"/>
          <p:nvPr/>
        </p:nvPicPr>
        <p:blipFill rotWithShape="1">
          <a:blip r:embed="rId3">
            <a:alphaModFix/>
          </a:blip>
          <a:srcRect/>
          <a:stretch/>
        </p:blipFill>
        <p:spPr>
          <a:xfrm>
            <a:off x="3512336" y="1658730"/>
            <a:ext cx="4961963" cy="322747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45"/>
          <p:cNvSpPr txBox="1">
            <a:spLocks noGrp="1"/>
          </p:cNvSpPr>
          <p:nvPr>
            <p:ph type="sldNum" idx="12"/>
          </p:nvPr>
        </p:nvSpPr>
        <p:spPr>
          <a:xfrm>
            <a:off x="8497999" y="4688759"/>
            <a:ext cx="548700" cy="393600"/>
          </a:xfrm>
          <a:prstGeom prst="rect">
            <a:avLst/>
          </a:prstGeom>
          <a:noFill/>
          <a:ln>
            <a:noFill/>
          </a:ln>
        </p:spPr>
        <p:txBody>
          <a:bodyPr spcFirstLastPara="1" wrap="square" lIns="91433" tIns="45700" rIns="91433" bIns="45700" anchor="ctr" anchorCtr="0">
            <a:noAutofit/>
          </a:bodyPr>
          <a:lstStyle/>
          <a:p>
            <a:pPr defTabSz="1219170">
              <a:buClr>
                <a:srgbClr val="000000"/>
              </a:buClr>
            </a:pPr>
            <a:fld id="{00000000-1234-1234-1234-123412341234}" type="slidenum">
              <a:rPr lang="en" kern="0">
                <a:solidFill>
                  <a:srgbClr val="7F7F7F"/>
                </a:solidFill>
              </a:rPr>
              <a:pPr defTabSz="1219170">
                <a:buClr>
                  <a:srgbClr val="000000"/>
                </a:buClr>
              </a:pPr>
              <a:t>13</a:t>
            </a:fld>
            <a:endParaRPr kern="0">
              <a:solidFill>
                <a:srgbClr val="7F7F7F"/>
              </a:solidFill>
            </a:endParaRPr>
          </a:p>
        </p:txBody>
      </p:sp>
      <p:sp>
        <p:nvSpPr>
          <p:cNvPr id="390" name="Google Shape;390;p45"/>
          <p:cNvSpPr txBox="1"/>
          <p:nvPr/>
        </p:nvSpPr>
        <p:spPr>
          <a:xfrm>
            <a:off x="1113184" y="1417639"/>
            <a:ext cx="10469217" cy="4524275"/>
          </a:xfrm>
          <a:prstGeom prst="rect">
            <a:avLst/>
          </a:prstGeom>
          <a:noFill/>
          <a:ln>
            <a:noFill/>
          </a:ln>
        </p:spPr>
        <p:txBody>
          <a:bodyPr spcFirstLastPara="1" wrap="square" lIns="91433" tIns="45700" rIns="91433" bIns="45700" anchor="t" anchorCtr="0">
            <a:spAutoFit/>
          </a:bodyPr>
          <a:lstStyle/>
          <a:p>
            <a:pPr defTabSz="1219170">
              <a:buClr>
                <a:srgbClr val="000000"/>
              </a:buClr>
            </a:pPr>
            <a:r>
              <a:rPr lang="en" sz="2400" kern="0">
                <a:solidFill>
                  <a:srgbClr val="000000"/>
                </a:solidFill>
                <a:latin typeface="Source Sans Pro"/>
                <a:ea typeface="Source Sans Pro"/>
                <a:cs typeface="Source Sans Pro"/>
                <a:sym typeface="Source Sans Pro"/>
              </a:rPr>
              <a:t>11 randomised controlled trials 105 term and late preterm infants with moderate/ severe encephalopathy and evidence of intrapartum asphyxia. </a:t>
            </a:r>
            <a:endParaRPr sz="1467" kern="0">
              <a:solidFill>
                <a:srgbClr val="000000"/>
              </a:solidFill>
              <a:latin typeface="Arial"/>
              <a:cs typeface="Arial"/>
              <a:sym typeface="Arial"/>
            </a:endParaRPr>
          </a:p>
          <a:p>
            <a:pPr defTabSz="1219170">
              <a:buClr>
                <a:srgbClr val="000000"/>
              </a:buClr>
            </a:pPr>
            <a:endParaRPr sz="2400" kern="0">
              <a:solidFill>
                <a:srgbClr val="000000"/>
              </a:solidFill>
              <a:latin typeface="Source Sans Pro"/>
              <a:ea typeface="Source Sans Pro"/>
              <a:cs typeface="Source Sans Pro"/>
              <a:sym typeface="Source Sans Pro"/>
            </a:endParaRPr>
          </a:p>
          <a:p>
            <a:pPr defTabSz="1219170">
              <a:buClr>
                <a:srgbClr val="000000"/>
              </a:buClr>
            </a:pPr>
            <a:r>
              <a:rPr lang="en" sz="2400" kern="0">
                <a:solidFill>
                  <a:srgbClr val="000000"/>
                </a:solidFill>
                <a:latin typeface="Source Sans Pro"/>
                <a:ea typeface="Source Sans Pro"/>
                <a:cs typeface="Source Sans Pro"/>
                <a:sym typeface="Source Sans Pro"/>
              </a:rPr>
              <a:t>Therapeutic hypothermia resulted in a statistically significant and clinically important reduction in </a:t>
            </a:r>
            <a:endParaRPr sz="1467" kern="0">
              <a:solidFill>
                <a:srgbClr val="000000"/>
              </a:solidFill>
              <a:latin typeface="Arial"/>
              <a:cs typeface="Arial"/>
              <a:sym typeface="Arial"/>
            </a:endParaRPr>
          </a:p>
          <a:p>
            <a:pPr marL="338658" indent="-338658" defTabSz="1219170">
              <a:buClr>
                <a:srgbClr val="000000"/>
              </a:buClr>
              <a:buSzPts val="1800"/>
              <a:buFont typeface="Arial"/>
              <a:buChar char="•"/>
            </a:pPr>
            <a:r>
              <a:rPr lang="en" sz="2400" kern="0">
                <a:solidFill>
                  <a:srgbClr val="000000"/>
                </a:solidFill>
                <a:latin typeface="Source Sans Pro"/>
                <a:ea typeface="Source Sans Pro"/>
                <a:cs typeface="Source Sans Pro"/>
                <a:sym typeface="Source Sans Pro"/>
              </a:rPr>
              <a:t>mortality or major neurodevelopmental disability to 18 months of age (typical RR 0.75 (95% CI 0.68 to 0.83)</a:t>
            </a:r>
            <a:endParaRPr sz="1467" kern="0">
              <a:solidFill>
                <a:srgbClr val="000000"/>
              </a:solidFill>
              <a:latin typeface="Arial"/>
              <a:cs typeface="Arial"/>
              <a:sym typeface="Arial"/>
            </a:endParaRPr>
          </a:p>
          <a:p>
            <a:pPr marL="338658" indent="-338658" defTabSz="1219170">
              <a:buClr>
                <a:srgbClr val="000000"/>
              </a:buClr>
              <a:buSzPts val="1800"/>
              <a:buFont typeface="Arial"/>
              <a:buChar char="•"/>
            </a:pPr>
            <a:r>
              <a:rPr lang="en" sz="2400" kern="0">
                <a:solidFill>
                  <a:srgbClr val="000000"/>
                </a:solidFill>
                <a:latin typeface="Source Sans Pro"/>
                <a:ea typeface="Source Sans Pro"/>
                <a:cs typeface="Source Sans Pro"/>
                <a:sym typeface="Source Sans Pro"/>
              </a:rPr>
              <a:t>mortality (typical RR 0.75 (95% CI 0.64 to 0.88), </a:t>
            </a:r>
            <a:endParaRPr sz="2400" kern="0">
              <a:solidFill>
                <a:srgbClr val="000000"/>
              </a:solidFill>
              <a:latin typeface="Source Sans Pro"/>
              <a:ea typeface="Source Sans Pro"/>
              <a:cs typeface="Source Sans Pro"/>
              <a:sym typeface="Source Sans Pro"/>
            </a:endParaRPr>
          </a:p>
          <a:p>
            <a:pPr marL="338658" indent="-338658" defTabSz="1219170">
              <a:buClr>
                <a:srgbClr val="000000"/>
              </a:buClr>
              <a:buSzPts val="1800"/>
              <a:buFont typeface="Arial"/>
              <a:buChar char="•"/>
            </a:pPr>
            <a:r>
              <a:rPr lang="en" sz="2400" kern="0">
                <a:solidFill>
                  <a:srgbClr val="000000"/>
                </a:solidFill>
                <a:latin typeface="Source Sans Pro"/>
                <a:ea typeface="Source Sans Pro"/>
                <a:cs typeface="Source Sans Pro"/>
                <a:sym typeface="Source Sans Pro"/>
              </a:rPr>
              <a:t>neurodevelopmental disability (typical RR 0.77 (95% CI 0.63 to 0.94)</a:t>
            </a:r>
            <a:endParaRPr sz="1467" kern="0">
              <a:solidFill>
                <a:srgbClr val="000000"/>
              </a:solidFill>
              <a:latin typeface="Arial"/>
              <a:cs typeface="Arial"/>
              <a:sym typeface="Arial"/>
            </a:endParaRPr>
          </a:p>
          <a:p>
            <a:pPr marL="338658" indent="-186262" defTabSz="1219170">
              <a:buClr>
                <a:srgbClr val="000000"/>
              </a:buClr>
              <a:buSzPts val="1800"/>
            </a:pPr>
            <a:endParaRPr sz="2400" kern="0">
              <a:solidFill>
                <a:srgbClr val="000000"/>
              </a:solidFill>
              <a:latin typeface="Source Sans Pro"/>
              <a:ea typeface="Source Sans Pro"/>
              <a:cs typeface="Source Sans Pro"/>
              <a:sym typeface="Source Sans Pro"/>
            </a:endParaRPr>
          </a:p>
          <a:p>
            <a:pPr defTabSz="1219170">
              <a:buClr>
                <a:srgbClr val="000000"/>
              </a:buClr>
            </a:pPr>
            <a:r>
              <a:rPr lang="en" sz="2400" kern="0">
                <a:solidFill>
                  <a:srgbClr val="000000"/>
                </a:solidFill>
                <a:latin typeface="Source Sans Pro"/>
                <a:ea typeface="Source Sans Pro"/>
                <a:cs typeface="Source Sans Pro"/>
                <a:sym typeface="Source Sans Pro"/>
              </a:rPr>
              <a:t>Some adverse effects of hypothermia included an increase sinus bradycardia and a significant increase in thrombocytopenia. </a:t>
            </a:r>
            <a:endParaRPr sz="2400" kern="0">
              <a:solidFill>
                <a:srgbClr val="000000"/>
              </a:solidFill>
              <a:latin typeface="Arial"/>
              <a:ea typeface="Arial"/>
              <a:cs typeface="Arial"/>
              <a:sym typeface="Arial"/>
            </a:endParaRPr>
          </a:p>
        </p:txBody>
      </p:sp>
      <p:sp>
        <p:nvSpPr>
          <p:cNvPr id="391" name="Google Shape;391;p45"/>
          <p:cNvSpPr txBox="1"/>
          <p:nvPr/>
        </p:nvSpPr>
        <p:spPr>
          <a:xfrm>
            <a:off x="1530429" y="6059834"/>
            <a:ext cx="5725200" cy="338514"/>
          </a:xfrm>
          <a:prstGeom prst="rect">
            <a:avLst/>
          </a:prstGeom>
          <a:noFill/>
          <a:ln>
            <a:noFill/>
          </a:ln>
        </p:spPr>
        <p:txBody>
          <a:bodyPr spcFirstLastPara="1" wrap="square" lIns="91433" tIns="45700" rIns="91433" bIns="45700" anchor="t" anchorCtr="0">
            <a:spAutoFit/>
          </a:bodyPr>
          <a:lstStyle/>
          <a:p>
            <a:pPr defTabSz="1219170">
              <a:buClr>
                <a:srgbClr val="000000"/>
              </a:buClr>
            </a:pPr>
            <a:r>
              <a:rPr lang="en" sz="1600" kern="0">
                <a:solidFill>
                  <a:srgbClr val="7F7F7F"/>
                </a:solidFill>
                <a:latin typeface="Arial"/>
                <a:ea typeface="Arial"/>
                <a:cs typeface="Arial"/>
                <a:sym typeface="Arial"/>
              </a:rPr>
              <a:t>Jacobs, Cochrane Review, 2013</a:t>
            </a:r>
            <a:endParaRPr sz="1200" kern="0">
              <a:solidFill>
                <a:srgbClr val="7F7F7F"/>
              </a:solidFill>
              <a:latin typeface="Arial"/>
              <a:cs typeface="Arial"/>
              <a:sym typeface="Arial"/>
            </a:endParaRPr>
          </a:p>
        </p:txBody>
      </p:sp>
      <p:sp>
        <p:nvSpPr>
          <p:cNvPr id="392" name="Google Shape;392;p45"/>
          <p:cNvSpPr txBox="1">
            <a:spLocks noGrp="1"/>
          </p:cNvSpPr>
          <p:nvPr>
            <p:ph type="title"/>
          </p:nvPr>
        </p:nvSpPr>
        <p:spPr>
          <a:xfrm>
            <a:off x="415600" y="593367"/>
            <a:ext cx="11360800" cy="831200"/>
          </a:xfrm>
          <a:prstGeom prst="rect">
            <a:avLst/>
          </a:prstGeom>
        </p:spPr>
        <p:txBody>
          <a:bodyPr spcFirstLastPara="1" wrap="square" lIns="121900" tIns="121900" rIns="121900" bIns="121900" anchor="t" anchorCtr="0">
            <a:normAutofit/>
          </a:bodyPr>
          <a:lstStyle/>
          <a:p>
            <a:r>
              <a:rPr lang="en" sz="3600"/>
              <a:t>Cochrane Hypothermia for Perinatal Asphyxia</a:t>
            </a:r>
            <a:r>
              <a:rPr lang="en"/>
              <a: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graphicFrame>
        <p:nvGraphicFramePr>
          <p:cNvPr id="397" name="Google Shape;397;p46"/>
          <p:cNvGraphicFramePr/>
          <p:nvPr/>
        </p:nvGraphicFramePr>
        <p:xfrm>
          <a:off x="609600" y="1417637"/>
          <a:ext cx="4000000" cy="4000000"/>
        </p:xfrm>
        <a:graphic>
          <a:graphicData uri="http://schemas.openxmlformats.org/drawingml/2006/table">
            <a:tbl>
              <a:tblPr>
                <a:noFill/>
              </a:tblPr>
              <a:tblGrid>
                <a:gridCol w="3559600">
                  <a:extLst>
                    <a:ext uri="{9D8B030D-6E8A-4147-A177-3AD203B41FA5}">
                      <a16:colId xmlns:a16="http://schemas.microsoft.com/office/drawing/2014/main" val="20000"/>
                    </a:ext>
                  </a:extLst>
                </a:gridCol>
                <a:gridCol w="4664167">
                  <a:extLst>
                    <a:ext uri="{9D8B030D-6E8A-4147-A177-3AD203B41FA5}">
                      <a16:colId xmlns:a16="http://schemas.microsoft.com/office/drawing/2014/main" val="20001"/>
                    </a:ext>
                  </a:extLst>
                </a:gridCol>
                <a:gridCol w="2455100">
                  <a:extLst>
                    <a:ext uri="{9D8B030D-6E8A-4147-A177-3AD203B41FA5}">
                      <a16:colId xmlns:a16="http://schemas.microsoft.com/office/drawing/2014/main" val="20002"/>
                    </a:ext>
                  </a:extLst>
                </a:gridCol>
              </a:tblGrid>
              <a:tr h="375947">
                <a:tc>
                  <a:txBody>
                    <a:bodyPr/>
                    <a:lstStyle/>
                    <a:p>
                      <a:pPr marL="0" marR="0" lvl="0" indent="0" algn="l" rtl="0">
                        <a:lnSpc>
                          <a:spcPct val="100000"/>
                        </a:lnSpc>
                        <a:spcBef>
                          <a:spcPts val="0"/>
                        </a:spcBef>
                        <a:spcAft>
                          <a:spcPts val="0"/>
                        </a:spcAft>
                        <a:buClr>
                          <a:srgbClr val="000000"/>
                        </a:buClr>
                        <a:buSzPts val="1400"/>
                        <a:buFont typeface="Arial"/>
                        <a:buNone/>
                      </a:pPr>
                      <a:endParaRPr sz="1900" u="none" strike="noStrike" cap="none">
                        <a:latin typeface="Source Sans Pro"/>
                        <a:ea typeface="Source Sans Pro"/>
                        <a:cs typeface="Source Sans Pro"/>
                        <a:sym typeface="Source Sans Pro"/>
                      </a:endParaRPr>
                    </a:p>
                  </a:txBody>
                  <a:tcPr marL="121933" marR="121933" marT="45733" marB="45733"/>
                </a:tc>
                <a:tc>
                  <a:txBody>
                    <a:bodyPr/>
                    <a:lstStyle/>
                    <a:p>
                      <a:pPr marL="0" marR="0" lvl="0" indent="0" algn="l" rtl="0">
                        <a:lnSpc>
                          <a:spcPct val="100000"/>
                        </a:lnSpc>
                        <a:spcBef>
                          <a:spcPts val="0"/>
                        </a:spcBef>
                        <a:spcAft>
                          <a:spcPts val="0"/>
                        </a:spcAft>
                        <a:buClr>
                          <a:srgbClr val="000000"/>
                        </a:buClr>
                        <a:buSzPts val="1400"/>
                        <a:buFont typeface="Arial"/>
                        <a:buNone/>
                      </a:pPr>
                      <a:r>
                        <a:rPr lang="en" sz="1900" u="none" strike="noStrike" cap="none">
                          <a:latin typeface="Source Sans Pro"/>
                          <a:ea typeface="Source Sans Pro"/>
                          <a:cs typeface="Source Sans Pro"/>
                          <a:sym typeface="Source Sans Pro"/>
                        </a:rPr>
                        <a:t>Intervention</a:t>
                      </a:r>
                      <a:endParaRPr sz="1500" u="none" strike="noStrike" cap="none">
                        <a:latin typeface="Source Sans Pro"/>
                        <a:ea typeface="Source Sans Pro"/>
                        <a:cs typeface="Source Sans Pro"/>
                        <a:sym typeface="Source Sans Pro"/>
                      </a:endParaRPr>
                    </a:p>
                  </a:txBody>
                  <a:tcPr marL="121933" marR="121933" marT="45733" marB="45733"/>
                </a:tc>
                <a:tc>
                  <a:txBody>
                    <a:bodyPr/>
                    <a:lstStyle/>
                    <a:p>
                      <a:pPr marL="0" marR="0" lvl="0" indent="0" algn="l" rtl="0">
                        <a:lnSpc>
                          <a:spcPct val="100000"/>
                        </a:lnSpc>
                        <a:spcBef>
                          <a:spcPts val="0"/>
                        </a:spcBef>
                        <a:spcAft>
                          <a:spcPts val="0"/>
                        </a:spcAft>
                        <a:buClr>
                          <a:srgbClr val="000000"/>
                        </a:buClr>
                        <a:buSzPts val="1400"/>
                        <a:buFont typeface="Arial"/>
                        <a:buNone/>
                      </a:pPr>
                      <a:r>
                        <a:rPr lang="en" sz="1900" u="none" strike="noStrike" cap="none">
                          <a:latin typeface="Source Sans Pro"/>
                          <a:ea typeface="Source Sans Pro"/>
                          <a:cs typeface="Source Sans Pro"/>
                          <a:sym typeface="Source Sans Pro"/>
                        </a:rPr>
                        <a:t>Number</a:t>
                      </a:r>
                      <a:endParaRPr sz="1500" u="none" strike="noStrike" cap="none">
                        <a:latin typeface="Source Sans Pro"/>
                        <a:ea typeface="Source Sans Pro"/>
                        <a:cs typeface="Source Sans Pro"/>
                        <a:sym typeface="Source Sans Pro"/>
                      </a:endParaRPr>
                    </a:p>
                  </a:txBody>
                  <a:tcPr marL="121933" marR="121933" marT="45733" marB="45733"/>
                </a:tc>
                <a:extLst>
                  <a:ext uri="{0D108BD9-81ED-4DB2-BD59-A6C34878D82A}">
                    <a16:rowId xmlns:a16="http://schemas.microsoft.com/office/drawing/2014/main" val="10000"/>
                  </a:ext>
                </a:extLst>
              </a:tr>
              <a:tr h="375947">
                <a:tc>
                  <a:txBody>
                    <a:bodyPr/>
                    <a:lstStyle/>
                    <a:p>
                      <a:pPr marL="0" marR="0" lvl="0" indent="0" algn="l" rtl="0">
                        <a:lnSpc>
                          <a:spcPct val="100000"/>
                        </a:lnSpc>
                        <a:spcBef>
                          <a:spcPts val="0"/>
                        </a:spcBef>
                        <a:spcAft>
                          <a:spcPts val="0"/>
                        </a:spcAft>
                        <a:buClr>
                          <a:srgbClr val="000000"/>
                        </a:buClr>
                        <a:buSzPts val="1400"/>
                        <a:buFont typeface="Arial"/>
                        <a:buNone/>
                      </a:pPr>
                      <a:r>
                        <a:rPr lang="en" sz="1900" u="none" strike="noStrike" cap="none">
                          <a:latin typeface="Source Sans Pro"/>
                          <a:ea typeface="Source Sans Pro"/>
                          <a:cs typeface="Source Sans Pro"/>
                          <a:sym typeface="Source Sans Pro"/>
                        </a:rPr>
                        <a:t>Azzopardi (2009)</a:t>
                      </a:r>
                      <a:endParaRPr sz="1500" u="none" strike="noStrike" cap="none">
                        <a:latin typeface="Source Sans Pro"/>
                        <a:ea typeface="Source Sans Pro"/>
                        <a:cs typeface="Source Sans Pro"/>
                        <a:sym typeface="Source Sans Pro"/>
                      </a:endParaRPr>
                    </a:p>
                  </a:txBody>
                  <a:tcPr marL="121933" marR="121933" marT="45733" marB="45733"/>
                </a:tc>
                <a:tc>
                  <a:txBody>
                    <a:bodyPr/>
                    <a:lstStyle/>
                    <a:p>
                      <a:pPr marL="0" marR="0" lvl="0" indent="0" algn="l" rtl="0">
                        <a:lnSpc>
                          <a:spcPct val="100000"/>
                        </a:lnSpc>
                        <a:spcBef>
                          <a:spcPts val="0"/>
                        </a:spcBef>
                        <a:spcAft>
                          <a:spcPts val="0"/>
                        </a:spcAft>
                        <a:buClr>
                          <a:srgbClr val="000000"/>
                        </a:buClr>
                        <a:buSzPts val="1400"/>
                        <a:buFont typeface="Arial"/>
                        <a:buNone/>
                      </a:pPr>
                      <a:r>
                        <a:rPr lang="en" sz="1900" u="none" strike="noStrike" cap="none">
                          <a:latin typeface="Source Sans Pro"/>
                          <a:ea typeface="Source Sans Pro"/>
                          <a:cs typeface="Source Sans Pro"/>
                          <a:sym typeface="Source Sans Pro"/>
                        </a:rPr>
                        <a:t>33-34ºC vs. 36.8-37.2 </a:t>
                      </a:r>
                      <a:r>
                        <a:rPr lang="en" sz="1900" u="none" strike="noStrike" cap="none">
                          <a:solidFill>
                            <a:srgbClr val="FF0000"/>
                          </a:solidFill>
                          <a:latin typeface="Source Sans Pro"/>
                          <a:ea typeface="Source Sans Pro"/>
                          <a:cs typeface="Source Sans Pro"/>
                          <a:sym typeface="Source Sans Pro"/>
                        </a:rPr>
                        <a:t>x 72 hrs</a:t>
                      </a:r>
                      <a:endParaRPr sz="1900" u="none" strike="noStrike" cap="none">
                        <a:solidFill>
                          <a:srgbClr val="FF0000"/>
                        </a:solidFill>
                        <a:latin typeface="Source Sans Pro"/>
                        <a:ea typeface="Source Sans Pro"/>
                        <a:cs typeface="Source Sans Pro"/>
                        <a:sym typeface="Source Sans Pro"/>
                      </a:endParaRPr>
                    </a:p>
                  </a:txBody>
                  <a:tcPr marL="121933" marR="121933" marT="45733" marB="45733"/>
                </a:tc>
                <a:tc>
                  <a:txBody>
                    <a:bodyPr/>
                    <a:lstStyle/>
                    <a:p>
                      <a:pPr marL="0" marR="0" lvl="0" indent="0" algn="ctr" rtl="0">
                        <a:lnSpc>
                          <a:spcPct val="100000"/>
                        </a:lnSpc>
                        <a:spcBef>
                          <a:spcPts val="0"/>
                        </a:spcBef>
                        <a:spcAft>
                          <a:spcPts val="0"/>
                        </a:spcAft>
                        <a:buClr>
                          <a:srgbClr val="000000"/>
                        </a:buClr>
                        <a:buSzPts val="1400"/>
                        <a:buFont typeface="Arial"/>
                        <a:buNone/>
                      </a:pPr>
                      <a:r>
                        <a:rPr lang="en" sz="1900" u="none" strike="noStrike" cap="none">
                          <a:latin typeface="Source Sans Pro"/>
                          <a:ea typeface="Source Sans Pro"/>
                          <a:cs typeface="Source Sans Pro"/>
                          <a:sym typeface="Source Sans Pro"/>
                        </a:rPr>
                        <a:t>325</a:t>
                      </a:r>
                      <a:endParaRPr sz="1500" u="none" strike="noStrike" cap="none">
                        <a:latin typeface="Source Sans Pro"/>
                        <a:ea typeface="Source Sans Pro"/>
                        <a:cs typeface="Source Sans Pro"/>
                        <a:sym typeface="Source Sans Pro"/>
                      </a:endParaRPr>
                    </a:p>
                  </a:txBody>
                  <a:tcPr marL="121933" marR="121933" marT="45733" marB="45733"/>
                </a:tc>
                <a:extLst>
                  <a:ext uri="{0D108BD9-81ED-4DB2-BD59-A6C34878D82A}">
                    <a16:rowId xmlns:a16="http://schemas.microsoft.com/office/drawing/2014/main" val="10001"/>
                  </a:ext>
                </a:extLst>
              </a:tr>
              <a:tr h="375947">
                <a:tc>
                  <a:txBody>
                    <a:bodyPr/>
                    <a:lstStyle/>
                    <a:p>
                      <a:pPr marL="0" marR="0" lvl="0" indent="0" algn="l" rtl="0">
                        <a:lnSpc>
                          <a:spcPct val="100000"/>
                        </a:lnSpc>
                        <a:spcBef>
                          <a:spcPts val="0"/>
                        </a:spcBef>
                        <a:spcAft>
                          <a:spcPts val="0"/>
                        </a:spcAft>
                        <a:buClr>
                          <a:srgbClr val="000000"/>
                        </a:buClr>
                        <a:buSzPts val="1400"/>
                        <a:buFont typeface="Arial"/>
                        <a:buNone/>
                      </a:pPr>
                      <a:r>
                        <a:rPr lang="en" sz="1900" u="none" strike="noStrike" cap="none">
                          <a:latin typeface="Source Sans Pro"/>
                          <a:ea typeface="Source Sans Pro"/>
                          <a:cs typeface="Source Sans Pro"/>
                          <a:sym typeface="Source Sans Pro"/>
                        </a:rPr>
                        <a:t>Bharadwaj (2012)</a:t>
                      </a:r>
                      <a:endParaRPr sz="1500" u="none" strike="noStrike" cap="none">
                        <a:latin typeface="Source Sans Pro"/>
                        <a:ea typeface="Source Sans Pro"/>
                        <a:cs typeface="Source Sans Pro"/>
                        <a:sym typeface="Source Sans Pro"/>
                      </a:endParaRPr>
                    </a:p>
                  </a:txBody>
                  <a:tcPr marL="121933" marR="121933" marT="45733" marB="45733"/>
                </a:tc>
                <a:tc>
                  <a:txBody>
                    <a:bodyPr/>
                    <a:lstStyle/>
                    <a:p>
                      <a:pPr marL="0" marR="0" lvl="0" indent="0" algn="l" rtl="0">
                        <a:lnSpc>
                          <a:spcPct val="100000"/>
                        </a:lnSpc>
                        <a:spcBef>
                          <a:spcPts val="0"/>
                        </a:spcBef>
                        <a:spcAft>
                          <a:spcPts val="0"/>
                        </a:spcAft>
                        <a:buClr>
                          <a:srgbClr val="000000"/>
                        </a:buClr>
                        <a:buSzPts val="1400"/>
                        <a:buFont typeface="Arial"/>
                        <a:buNone/>
                      </a:pPr>
                      <a:r>
                        <a:rPr lang="en" sz="1900" u="none" strike="noStrike" cap="none">
                          <a:latin typeface="Source Sans Pro"/>
                          <a:ea typeface="Source Sans Pro"/>
                          <a:cs typeface="Source Sans Pro"/>
                          <a:sym typeface="Source Sans Pro"/>
                        </a:rPr>
                        <a:t>33-34ºC vs. 36.5ºC </a:t>
                      </a:r>
                      <a:r>
                        <a:rPr lang="en" sz="1900" u="none" strike="noStrike" cap="none">
                          <a:solidFill>
                            <a:srgbClr val="FF0000"/>
                          </a:solidFill>
                          <a:latin typeface="Source Sans Pro"/>
                          <a:ea typeface="Source Sans Pro"/>
                          <a:cs typeface="Source Sans Pro"/>
                          <a:sym typeface="Source Sans Pro"/>
                        </a:rPr>
                        <a:t>x 72 hrs</a:t>
                      </a:r>
                      <a:endParaRPr sz="1900" u="none" strike="noStrike" cap="none">
                        <a:solidFill>
                          <a:srgbClr val="FF0000"/>
                        </a:solidFill>
                        <a:latin typeface="Source Sans Pro"/>
                        <a:ea typeface="Source Sans Pro"/>
                        <a:cs typeface="Source Sans Pro"/>
                        <a:sym typeface="Source Sans Pro"/>
                      </a:endParaRPr>
                    </a:p>
                  </a:txBody>
                  <a:tcPr marL="121933" marR="121933" marT="45733" marB="45733"/>
                </a:tc>
                <a:tc>
                  <a:txBody>
                    <a:bodyPr/>
                    <a:lstStyle/>
                    <a:p>
                      <a:pPr marL="0" marR="0" lvl="0" indent="0" algn="ctr" rtl="0">
                        <a:lnSpc>
                          <a:spcPct val="100000"/>
                        </a:lnSpc>
                        <a:spcBef>
                          <a:spcPts val="0"/>
                        </a:spcBef>
                        <a:spcAft>
                          <a:spcPts val="0"/>
                        </a:spcAft>
                        <a:buClr>
                          <a:srgbClr val="000000"/>
                        </a:buClr>
                        <a:buSzPts val="1400"/>
                        <a:buFont typeface="Arial"/>
                        <a:buNone/>
                      </a:pPr>
                      <a:r>
                        <a:rPr lang="en" sz="1900" u="none" strike="noStrike" cap="none">
                          <a:latin typeface="Source Sans Pro"/>
                          <a:ea typeface="Source Sans Pro"/>
                          <a:cs typeface="Source Sans Pro"/>
                          <a:sym typeface="Source Sans Pro"/>
                        </a:rPr>
                        <a:t>130</a:t>
                      </a:r>
                      <a:endParaRPr sz="1500" u="none" strike="noStrike" cap="none">
                        <a:latin typeface="Source Sans Pro"/>
                        <a:ea typeface="Source Sans Pro"/>
                        <a:cs typeface="Source Sans Pro"/>
                        <a:sym typeface="Source Sans Pro"/>
                      </a:endParaRPr>
                    </a:p>
                  </a:txBody>
                  <a:tcPr marL="121933" marR="121933" marT="45733" marB="45733"/>
                </a:tc>
                <a:extLst>
                  <a:ext uri="{0D108BD9-81ED-4DB2-BD59-A6C34878D82A}">
                    <a16:rowId xmlns:a16="http://schemas.microsoft.com/office/drawing/2014/main" val="10002"/>
                  </a:ext>
                </a:extLst>
              </a:tr>
              <a:tr h="375947">
                <a:tc>
                  <a:txBody>
                    <a:bodyPr/>
                    <a:lstStyle/>
                    <a:p>
                      <a:pPr marL="0" marR="0" lvl="0" indent="0" algn="l" rtl="0">
                        <a:lnSpc>
                          <a:spcPct val="100000"/>
                        </a:lnSpc>
                        <a:spcBef>
                          <a:spcPts val="0"/>
                        </a:spcBef>
                        <a:spcAft>
                          <a:spcPts val="0"/>
                        </a:spcAft>
                        <a:buClr>
                          <a:srgbClr val="000000"/>
                        </a:buClr>
                        <a:buSzPts val="1400"/>
                        <a:buFont typeface="Arial"/>
                        <a:buNone/>
                      </a:pPr>
                      <a:r>
                        <a:rPr lang="en" sz="1900" u="none" strike="noStrike" cap="none">
                          <a:latin typeface="Source Sans Pro"/>
                          <a:ea typeface="Source Sans Pro"/>
                          <a:cs typeface="Source Sans Pro"/>
                          <a:sym typeface="Source Sans Pro"/>
                        </a:rPr>
                        <a:t>Gane (2013)</a:t>
                      </a:r>
                      <a:endParaRPr sz="1500" u="none" strike="noStrike" cap="none">
                        <a:latin typeface="Source Sans Pro"/>
                        <a:ea typeface="Source Sans Pro"/>
                        <a:cs typeface="Source Sans Pro"/>
                        <a:sym typeface="Source Sans Pro"/>
                      </a:endParaRPr>
                    </a:p>
                  </a:txBody>
                  <a:tcPr marL="121933" marR="121933" marT="45733" marB="45733"/>
                </a:tc>
                <a:tc>
                  <a:txBody>
                    <a:bodyPr/>
                    <a:lstStyle/>
                    <a:p>
                      <a:pPr marL="0" marR="0" lvl="0" indent="0" algn="l" rtl="0">
                        <a:lnSpc>
                          <a:spcPct val="100000"/>
                        </a:lnSpc>
                        <a:spcBef>
                          <a:spcPts val="0"/>
                        </a:spcBef>
                        <a:spcAft>
                          <a:spcPts val="0"/>
                        </a:spcAft>
                        <a:buClr>
                          <a:srgbClr val="000000"/>
                        </a:buClr>
                        <a:buSzPts val="1400"/>
                        <a:buFont typeface="Arial"/>
                        <a:buNone/>
                      </a:pPr>
                      <a:r>
                        <a:rPr lang="en" sz="1900" u="none" strike="noStrike" cap="none">
                          <a:latin typeface="Source Sans Pro"/>
                          <a:ea typeface="Source Sans Pro"/>
                          <a:cs typeface="Source Sans Pro"/>
                          <a:sym typeface="Source Sans Pro"/>
                        </a:rPr>
                        <a:t>33-34ºC vs. 36.5ºC </a:t>
                      </a:r>
                      <a:r>
                        <a:rPr lang="en" sz="1900" u="none" strike="noStrike" cap="none">
                          <a:solidFill>
                            <a:srgbClr val="FF0000"/>
                          </a:solidFill>
                          <a:latin typeface="Source Sans Pro"/>
                          <a:ea typeface="Source Sans Pro"/>
                          <a:cs typeface="Source Sans Pro"/>
                          <a:sym typeface="Source Sans Pro"/>
                        </a:rPr>
                        <a:t>x 72 hrs</a:t>
                      </a:r>
                      <a:endParaRPr sz="1900" u="none" strike="noStrike" cap="none">
                        <a:solidFill>
                          <a:srgbClr val="FF0000"/>
                        </a:solidFill>
                        <a:latin typeface="Source Sans Pro"/>
                        <a:ea typeface="Source Sans Pro"/>
                        <a:cs typeface="Source Sans Pro"/>
                        <a:sym typeface="Source Sans Pro"/>
                      </a:endParaRPr>
                    </a:p>
                  </a:txBody>
                  <a:tcPr marL="121933" marR="121933" marT="45733" marB="45733"/>
                </a:tc>
                <a:tc>
                  <a:txBody>
                    <a:bodyPr/>
                    <a:lstStyle/>
                    <a:p>
                      <a:pPr marL="0" marR="0" lvl="0" indent="0" algn="ctr" rtl="0">
                        <a:lnSpc>
                          <a:spcPct val="100000"/>
                        </a:lnSpc>
                        <a:spcBef>
                          <a:spcPts val="0"/>
                        </a:spcBef>
                        <a:spcAft>
                          <a:spcPts val="0"/>
                        </a:spcAft>
                        <a:buClr>
                          <a:srgbClr val="000000"/>
                        </a:buClr>
                        <a:buSzPts val="1400"/>
                        <a:buFont typeface="Arial"/>
                        <a:buNone/>
                      </a:pPr>
                      <a:r>
                        <a:rPr lang="en" sz="1900" u="none" strike="noStrike" cap="none">
                          <a:latin typeface="Source Sans Pro"/>
                          <a:ea typeface="Source Sans Pro"/>
                          <a:cs typeface="Source Sans Pro"/>
                          <a:sym typeface="Source Sans Pro"/>
                        </a:rPr>
                        <a:t>122</a:t>
                      </a:r>
                      <a:endParaRPr sz="1500" u="none" strike="noStrike" cap="none">
                        <a:latin typeface="Source Sans Pro"/>
                        <a:ea typeface="Source Sans Pro"/>
                        <a:cs typeface="Source Sans Pro"/>
                        <a:sym typeface="Source Sans Pro"/>
                      </a:endParaRPr>
                    </a:p>
                  </a:txBody>
                  <a:tcPr marL="121933" marR="121933" marT="45733" marB="45733"/>
                </a:tc>
                <a:extLst>
                  <a:ext uri="{0D108BD9-81ED-4DB2-BD59-A6C34878D82A}">
                    <a16:rowId xmlns:a16="http://schemas.microsoft.com/office/drawing/2014/main" val="10003"/>
                  </a:ext>
                </a:extLst>
              </a:tr>
              <a:tr h="375947">
                <a:tc>
                  <a:txBody>
                    <a:bodyPr/>
                    <a:lstStyle/>
                    <a:p>
                      <a:pPr marL="0" marR="0" lvl="0" indent="0" algn="l" rtl="0">
                        <a:lnSpc>
                          <a:spcPct val="100000"/>
                        </a:lnSpc>
                        <a:spcBef>
                          <a:spcPts val="0"/>
                        </a:spcBef>
                        <a:spcAft>
                          <a:spcPts val="0"/>
                        </a:spcAft>
                        <a:buClr>
                          <a:srgbClr val="000000"/>
                        </a:buClr>
                        <a:buSzPts val="1400"/>
                        <a:buFont typeface="Arial"/>
                        <a:buNone/>
                      </a:pPr>
                      <a:r>
                        <a:rPr lang="en" sz="1900" u="none" strike="noStrike" cap="none">
                          <a:latin typeface="Source Sans Pro"/>
                          <a:ea typeface="Source Sans Pro"/>
                          <a:cs typeface="Source Sans Pro"/>
                          <a:sym typeface="Source Sans Pro"/>
                        </a:rPr>
                        <a:t>Jacobs (2011)</a:t>
                      </a:r>
                      <a:endParaRPr sz="1500" u="none" strike="noStrike" cap="none">
                        <a:latin typeface="Source Sans Pro"/>
                        <a:ea typeface="Source Sans Pro"/>
                        <a:cs typeface="Source Sans Pro"/>
                        <a:sym typeface="Source Sans Pro"/>
                      </a:endParaRPr>
                    </a:p>
                  </a:txBody>
                  <a:tcPr marL="121933" marR="121933" marT="45733" marB="45733"/>
                </a:tc>
                <a:tc>
                  <a:txBody>
                    <a:bodyPr/>
                    <a:lstStyle/>
                    <a:p>
                      <a:pPr marL="0" marR="0" lvl="0" indent="0" algn="l" rtl="0">
                        <a:lnSpc>
                          <a:spcPct val="100000"/>
                        </a:lnSpc>
                        <a:spcBef>
                          <a:spcPts val="0"/>
                        </a:spcBef>
                        <a:spcAft>
                          <a:spcPts val="0"/>
                        </a:spcAft>
                        <a:buClr>
                          <a:srgbClr val="000000"/>
                        </a:buClr>
                        <a:buSzPts val="1400"/>
                        <a:buFont typeface="Arial"/>
                        <a:buNone/>
                      </a:pPr>
                      <a:r>
                        <a:rPr lang="en" sz="1900" u="none" strike="noStrike" cap="none">
                          <a:latin typeface="Source Sans Pro"/>
                          <a:ea typeface="Source Sans Pro"/>
                          <a:cs typeface="Source Sans Pro"/>
                          <a:sym typeface="Source Sans Pro"/>
                        </a:rPr>
                        <a:t>33-34ºC vs. 36.8ºC </a:t>
                      </a:r>
                      <a:r>
                        <a:rPr lang="en" sz="1900" u="none" strike="noStrike" cap="none">
                          <a:solidFill>
                            <a:srgbClr val="FF0000"/>
                          </a:solidFill>
                          <a:latin typeface="Source Sans Pro"/>
                          <a:ea typeface="Source Sans Pro"/>
                          <a:cs typeface="Source Sans Pro"/>
                          <a:sym typeface="Source Sans Pro"/>
                        </a:rPr>
                        <a:t>x 72 hrs</a:t>
                      </a:r>
                      <a:endParaRPr sz="1900" u="none" strike="noStrike" cap="none">
                        <a:solidFill>
                          <a:srgbClr val="FF0000"/>
                        </a:solidFill>
                        <a:latin typeface="Source Sans Pro"/>
                        <a:ea typeface="Source Sans Pro"/>
                        <a:cs typeface="Source Sans Pro"/>
                        <a:sym typeface="Source Sans Pro"/>
                      </a:endParaRPr>
                    </a:p>
                  </a:txBody>
                  <a:tcPr marL="121933" marR="121933" marT="45733" marB="45733"/>
                </a:tc>
                <a:tc>
                  <a:txBody>
                    <a:bodyPr/>
                    <a:lstStyle/>
                    <a:p>
                      <a:pPr marL="0" marR="0" lvl="0" indent="0" algn="ctr" rtl="0">
                        <a:lnSpc>
                          <a:spcPct val="100000"/>
                        </a:lnSpc>
                        <a:spcBef>
                          <a:spcPts val="0"/>
                        </a:spcBef>
                        <a:spcAft>
                          <a:spcPts val="0"/>
                        </a:spcAft>
                        <a:buClr>
                          <a:srgbClr val="000000"/>
                        </a:buClr>
                        <a:buSzPts val="1400"/>
                        <a:buFont typeface="Arial"/>
                        <a:buNone/>
                      </a:pPr>
                      <a:r>
                        <a:rPr lang="en" sz="1900" u="none" strike="noStrike" cap="none">
                          <a:latin typeface="Source Sans Pro"/>
                          <a:ea typeface="Source Sans Pro"/>
                          <a:cs typeface="Source Sans Pro"/>
                          <a:sym typeface="Source Sans Pro"/>
                        </a:rPr>
                        <a:t>221</a:t>
                      </a:r>
                      <a:endParaRPr sz="1500" u="none" strike="noStrike" cap="none">
                        <a:latin typeface="Source Sans Pro"/>
                        <a:ea typeface="Source Sans Pro"/>
                        <a:cs typeface="Source Sans Pro"/>
                        <a:sym typeface="Source Sans Pro"/>
                      </a:endParaRPr>
                    </a:p>
                  </a:txBody>
                  <a:tcPr marL="121933" marR="121933" marT="45733" marB="45733"/>
                </a:tc>
                <a:extLst>
                  <a:ext uri="{0D108BD9-81ED-4DB2-BD59-A6C34878D82A}">
                    <a16:rowId xmlns:a16="http://schemas.microsoft.com/office/drawing/2014/main" val="10004"/>
                  </a:ext>
                </a:extLst>
              </a:tr>
              <a:tr h="375947">
                <a:tc>
                  <a:txBody>
                    <a:bodyPr/>
                    <a:lstStyle/>
                    <a:p>
                      <a:pPr marL="0" marR="0" lvl="0" indent="0" algn="l" rtl="0">
                        <a:lnSpc>
                          <a:spcPct val="100000"/>
                        </a:lnSpc>
                        <a:spcBef>
                          <a:spcPts val="0"/>
                        </a:spcBef>
                        <a:spcAft>
                          <a:spcPts val="0"/>
                        </a:spcAft>
                        <a:buClr>
                          <a:srgbClr val="000000"/>
                        </a:buClr>
                        <a:buSzPts val="1400"/>
                        <a:buFont typeface="Arial"/>
                        <a:buNone/>
                      </a:pPr>
                      <a:r>
                        <a:rPr lang="en" sz="1900" u="none" strike="noStrike" cap="none">
                          <a:latin typeface="Source Sans Pro"/>
                          <a:ea typeface="Source Sans Pro"/>
                          <a:cs typeface="Source Sans Pro"/>
                          <a:sym typeface="Source Sans Pro"/>
                        </a:rPr>
                        <a:t>Joy (2013)</a:t>
                      </a:r>
                      <a:endParaRPr sz="1500" u="none" strike="noStrike" cap="none">
                        <a:latin typeface="Source Sans Pro"/>
                        <a:ea typeface="Source Sans Pro"/>
                        <a:cs typeface="Source Sans Pro"/>
                        <a:sym typeface="Source Sans Pro"/>
                      </a:endParaRPr>
                    </a:p>
                  </a:txBody>
                  <a:tcPr marL="121933" marR="121933" marT="45733" marB="45733"/>
                </a:tc>
                <a:tc>
                  <a:txBody>
                    <a:bodyPr/>
                    <a:lstStyle/>
                    <a:p>
                      <a:pPr marL="0" marR="0" lvl="0" indent="0" algn="l" rtl="0">
                        <a:lnSpc>
                          <a:spcPct val="100000"/>
                        </a:lnSpc>
                        <a:spcBef>
                          <a:spcPts val="0"/>
                        </a:spcBef>
                        <a:spcAft>
                          <a:spcPts val="0"/>
                        </a:spcAft>
                        <a:buClr>
                          <a:srgbClr val="000000"/>
                        </a:buClr>
                        <a:buSzPts val="1400"/>
                        <a:buFont typeface="Arial"/>
                        <a:buNone/>
                      </a:pPr>
                      <a:r>
                        <a:rPr lang="en" sz="1900" u="none" strike="noStrike" cap="none">
                          <a:latin typeface="Source Sans Pro"/>
                          <a:ea typeface="Source Sans Pro"/>
                          <a:cs typeface="Source Sans Pro"/>
                          <a:sym typeface="Source Sans Pro"/>
                        </a:rPr>
                        <a:t>33-34ºC vs. 36.5ºC </a:t>
                      </a:r>
                      <a:r>
                        <a:rPr lang="en" sz="1900" u="none" strike="noStrike" cap="none">
                          <a:solidFill>
                            <a:srgbClr val="FF0000"/>
                          </a:solidFill>
                          <a:latin typeface="Source Sans Pro"/>
                          <a:ea typeface="Source Sans Pro"/>
                          <a:cs typeface="Source Sans Pro"/>
                          <a:sym typeface="Source Sans Pro"/>
                        </a:rPr>
                        <a:t>x 72 hrs</a:t>
                      </a:r>
                      <a:endParaRPr sz="1900" u="none" strike="noStrike" cap="none">
                        <a:solidFill>
                          <a:srgbClr val="FF0000"/>
                        </a:solidFill>
                        <a:latin typeface="Source Sans Pro"/>
                        <a:ea typeface="Source Sans Pro"/>
                        <a:cs typeface="Source Sans Pro"/>
                        <a:sym typeface="Source Sans Pro"/>
                      </a:endParaRPr>
                    </a:p>
                  </a:txBody>
                  <a:tcPr marL="121933" marR="121933" marT="45733" marB="45733"/>
                </a:tc>
                <a:tc>
                  <a:txBody>
                    <a:bodyPr/>
                    <a:lstStyle/>
                    <a:p>
                      <a:pPr marL="0" marR="0" lvl="0" indent="0" algn="ctr" rtl="0">
                        <a:lnSpc>
                          <a:spcPct val="100000"/>
                        </a:lnSpc>
                        <a:spcBef>
                          <a:spcPts val="0"/>
                        </a:spcBef>
                        <a:spcAft>
                          <a:spcPts val="0"/>
                        </a:spcAft>
                        <a:buClr>
                          <a:srgbClr val="000000"/>
                        </a:buClr>
                        <a:buSzPts val="1400"/>
                        <a:buFont typeface="Arial"/>
                        <a:buNone/>
                      </a:pPr>
                      <a:r>
                        <a:rPr lang="en" sz="1900" u="none" strike="noStrike" cap="none">
                          <a:latin typeface="Source Sans Pro"/>
                          <a:ea typeface="Source Sans Pro"/>
                          <a:cs typeface="Source Sans Pro"/>
                          <a:sym typeface="Source Sans Pro"/>
                        </a:rPr>
                        <a:t>160</a:t>
                      </a:r>
                      <a:endParaRPr sz="1500" u="none" strike="noStrike" cap="none">
                        <a:latin typeface="Source Sans Pro"/>
                        <a:ea typeface="Source Sans Pro"/>
                        <a:cs typeface="Source Sans Pro"/>
                        <a:sym typeface="Source Sans Pro"/>
                      </a:endParaRPr>
                    </a:p>
                  </a:txBody>
                  <a:tcPr marL="121933" marR="121933" marT="45733" marB="45733"/>
                </a:tc>
                <a:extLst>
                  <a:ext uri="{0D108BD9-81ED-4DB2-BD59-A6C34878D82A}">
                    <a16:rowId xmlns:a16="http://schemas.microsoft.com/office/drawing/2014/main" val="10005"/>
                  </a:ext>
                </a:extLst>
              </a:tr>
              <a:tr h="375947">
                <a:tc>
                  <a:txBody>
                    <a:bodyPr/>
                    <a:lstStyle/>
                    <a:p>
                      <a:pPr marL="0" marR="0" lvl="0" indent="0" algn="l" rtl="0">
                        <a:lnSpc>
                          <a:spcPct val="100000"/>
                        </a:lnSpc>
                        <a:spcBef>
                          <a:spcPts val="0"/>
                        </a:spcBef>
                        <a:spcAft>
                          <a:spcPts val="0"/>
                        </a:spcAft>
                        <a:buClr>
                          <a:srgbClr val="000000"/>
                        </a:buClr>
                        <a:buSzPts val="1400"/>
                        <a:buFont typeface="Arial"/>
                        <a:buNone/>
                      </a:pPr>
                      <a:r>
                        <a:rPr lang="en" sz="1900" u="none" strike="noStrike" cap="none">
                          <a:latin typeface="Source Sans Pro"/>
                          <a:ea typeface="Source Sans Pro"/>
                          <a:cs typeface="Source Sans Pro"/>
                          <a:sym typeface="Source Sans Pro"/>
                        </a:rPr>
                        <a:t>Li (2009)</a:t>
                      </a:r>
                      <a:endParaRPr sz="1500" u="none" strike="noStrike" cap="none">
                        <a:latin typeface="Source Sans Pro"/>
                        <a:ea typeface="Source Sans Pro"/>
                        <a:cs typeface="Source Sans Pro"/>
                        <a:sym typeface="Source Sans Pro"/>
                      </a:endParaRPr>
                    </a:p>
                  </a:txBody>
                  <a:tcPr marL="121933" marR="121933" marT="45733" marB="45733"/>
                </a:tc>
                <a:tc>
                  <a:txBody>
                    <a:bodyPr/>
                    <a:lstStyle/>
                    <a:p>
                      <a:pPr marL="0" marR="0" lvl="0" indent="0" algn="l" rtl="0">
                        <a:lnSpc>
                          <a:spcPct val="100000"/>
                        </a:lnSpc>
                        <a:spcBef>
                          <a:spcPts val="0"/>
                        </a:spcBef>
                        <a:spcAft>
                          <a:spcPts val="0"/>
                        </a:spcAft>
                        <a:buClr>
                          <a:srgbClr val="000000"/>
                        </a:buClr>
                        <a:buSzPts val="1400"/>
                        <a:buFont typeface="Arial"/>
                        <a:buNone/>
                      </a:pPr>
                      <a:r>
                        <a:rPr lang="en" sz="1900" u="none" strike="noStrike" cap="none">
                          <a:latin typeface="Source Sans Pro"/>
                          <a:ea typeface="Source Sans Pro"/>
                          <a:cs typeface="Source Sans Pro"/>
                          <a:sym typeface="Source Sans Pro"/>
                        </a:rPr>
                        <a:t>33-34ºC vs. 36.5-37ºC </a:t>
                      </a:r>
                      <a:r>
                        <a:rPr lang="en" sz="1900" u="none" strike="noStrike" cap="none">
                          <a:solidFill>
                            <a:srgbClr val="FF0000"/>
                          </a:solidFill>
                          <a:latin typeface="Source Sans Pro"/>
                          <a:ea typeface="Source Sans Pro"/>
                          <a:cs typeface="Source Sans Pro"/>
                          <a:sym typeface="Source Sans Pro"/>
                        </a:rPr>
                        <a:t>x 72 hrs</a:t>
                      </a:r>
                      <a:endParaRPr sz="1900" u="none" strike="noStrike" cap="none">
                        <a:solidFill>
                          <a:srgbClr val="FF0000"/>
                        </a:solidFill>
                        <a:latin typeface="Source Sans Pro"/>
                        <a:ea typeface="Source Sans Pro"/>
                        <a:cs typeface="Source Sans Pro"/>
                        <a:sym typeface="Source Sans Pro"/>
                      </a:endParaRPr>
                    </a:p>
                  </a:txBody>
                  <a:tcPr marL="121933" marR="121933" marT="45733" marB="45733"/>
                </a:tc>
                <a:tc>
                  <a:txBody>
                    <a:bodyPr/>
                    <a:lstStyle/>
                    <a:p>
                      <a:pPr marL="0" marR="0" lvl="0" indent="0" algn="ctr" rtl="0">
                        <a:lnSpc>
                          <a:spcPct val="100000"/>
                        </a:lnSpc>
                        <a:spcBef>
                          <a:spcPts val="0"/>
                        </a:spcBef>
                        <a:spcAft>
                          <a:spcPts val="0"/>
                        </a:spcAft>
                        <a:buClr>
                          <a:srgbClr val="000000"/>
                        </a:buClr>
                        <a:buSzPts val="1400"/>
                        <a:buFont typeface="Arial"/>
                        <a:buNone/>
                      </a:pPr>
                      <a:r>
                        <a:rPr lang="en" sz="1900" u="none" strike="noStrike" cap="none">
                          <a:latin typeface="Source Sans Pro"/>
                          <a:ea typeface="Source Sans Pro"/>
                          <a:cs typeface="Source Sans Pro"/>
                          <a:sym typeface="Source Sans Pro"/>
                        </a:rPr>
                        <a:t>93</a:t>
                      </a:r>
                      <a:endParaRPr sz="1500" u="none" strike="noStrike" cap="none">
                        <a:latin typeface="Source Sans Pro"/>
                        <a:ea typeface="Source Sans Pro"/>
                        <a:cs typeface="Source Sans Pro"/>
                        <a:sym typeface="Source Sans Pro"/>
                      </a:endParaRPr>
                    </a:p>
                  </a:txBody>
                  <a:tcPr marL="121933" marR="121933" marT="45733" marB="45733"/>
                </a:tc>
                <a:extLst>
                  <a:ext uri="{0D108BD9-81ED-4DB2-BD59-A6C34878D82A}">
                    <a16:rowId xmlns:a16="http://schemas.microsoft.com/office/drawing/2014/main" val="10006"/>
                  </a:ext>
                </a:extLst>
              </a:tr>
              <a:tr h="375947">
                <a:tc>
                  <a:txBody>
                    <a:bodyPr/>
                    <a:lstStyle/>
                    <a:p>
                      <a:pPr marL="0" marR="0" lvl="0" indent="0" algn="l" rtl="0">
                        <a:lnSpc>
                          <a:spcPct val="100000"/>
                        </a:lnSpc>
                        <a:spcBef>
                          <a:spcPts val="0"/>
                        </a:spcBef>
                        <a:spcAft>
                          <a:spcPts val="0"/>
                        </a:spcAft>
                        <a:buClr>
                          <a:srgbClr val="000000"/>
                        </a:buClr>
                        <a:buSzPts val="1400"/>
                        <a:buFont typeface="Arial"/>
                        <a:buNone/>
                      </a:pPr>
                      <a:r>
                        <a:rPr lang="en" sz="1900" u="none" strike="noStrike" cap="none">
                          <a:latin typeface="Source Sans Pro"/>
                          <a:ea typeface="Source Sans Pro"/>
                          <a:cs typeface="Source Sans Pro"/>
                          <a:sym typeface="Source Sans Pro"/>
                        </a:rPr>
                        <a:t>Shankaran (2005)</a:t>
                      </a:r>
                      <a:endParaRPr sz="1500" u="none" strike="noStrike" cap="none">
                        <a:latin typeface="Source Sans Pro"/>
                        <a:ea typeface="Source Sans Pro"/>
                        <a:cs typeface="Source Sans Pro"/>
                        <a:sym typeface="Source Sans Pro"/>
                      </a:endParaRPr>
                    </a:p>
                  </a:txBody>
                  <a:tcPr marL="121933" marR="121933" marT="45733" marB="45733"/>
                </a:tc>
                <a:tc>
                  <a:txBody>
                    <a:bodyPr/>
                    <a:lstStyle/>
                    <a:p>
                      <a:pPr marL="0" marR="0" lvl="0" indent="0" algn="l" rtl="0">
                        <a:lnSpc>
                          <a:spcPct val="100000"/>
                        </a:lnSpc>
                        <a:spcBef>
                          <a:spcPts val="0"/>
                        </a:spcBef>
                        <a:spcAft>
                          <a:spcPts val="0"/>
                        </a:spcAft>
                        <a:buClr>
                          <a:srgbClr val="000000"/>
                        </a:buClr>
                        <a:buSzPts val="1400"/>
                        <a:buFont typeface="Arial"/>
                        <a:buNone/>
                      </a:pPr>
                      <a:r>
                        <a:rPr lang="en" sz="1900" u="none" strike="noStrike" cap="none">
                          <a:latin typeface="Source Sans Pro"/>
                          <a:ea typeface="Source Sans Pro"/>
                          <a:cs typeface="Source Sans Pro"/>
                          <a:sym typeface="Source Sans Pro"/>
                        </a:rPr>
                        <a:t>34.5ºC vs. 36.5-37ºC </a:t>
                      </a:r>
                      <a:r>
                        <a:rPr lang="en" sz="1900" u="none" strike="noStrike" cap="none">
                          <a:solidFill>
                            <a:srgbClr val="FF0000"/>
                          </a:solidFill>
                          <a:latin typeface="Source Sans Pro"/>
                          <a:ea typeface="Source Sans Pro"/>
                          <a:cs typeface="Source Sans Pro"/>
                          <a:sym typeface="Source Sans Pro"/>
                        </a:rPr>
                        <a:t>x 72 hrs</a:t>
                      </a:r>
                      <a:endParaRPr sz="1900" u="none" strike="noStrike" cap="none">
                        <a:solidFill>
                          <a:srgbClr val="FF0000"/>
                        </a:solidFill>
                        <a:latin typeface="Source Sans Pro"/>
                        <a:ea typeface="Source Sans Pro"/>
                        <a:cs typeface="Source Sans Pro"/>
                        <a:sym typeface="Source Sans Pro"/>
                      </a:endParaRPr>
                    </a:p>
                  </a:txBody>
                  <a:tcPr marL="121933" marR="121933" marT="45733" marB="45733"/>
                </a:tc>
                <a:tc>
                  <a:txBody>
                    <a:bodyPr/>
                    <a:lstStyle/>
                    <a:p>
                      <a:pPr marL="0" marR="0" lvl="0" indent="0" algn="ctr" rtl="0">
                        <a:lnSpc>
                          <a:spcPct val="100000"/>
                        </a:lnSpc>
                        <a:spcBef>
                          <a:spcPts val="0"/>
                        </a:spcBef>
                        <a:spcAft>
                          <a:spcPts val="0"/>
                        </a:spcAft>
                        <a:buClr>
                          <a:srgbClr val="000000"/>
                        </a:buClr>
                        <a:buSzPts val="1400"/>
                        <a:buFont typeface="Arial"/>
                        <a:buNone/>
                      </a:pPr>
                      <a:r>
                        <a:rPr lang="en" sz="1900" u="none" strike="noStrike" cap="none">
                          <a:latin typeface="Source Sans Pro"/>
                          <a:ea typeface="Source Sans Pro"/>
                          <a:cs typeface="Source Sans Pro"/>
                          <a:sym typeface="Source Sans Pro"/>
                        </a:rPr>
                        <a:t>208</a:t>
                      </a:r>
                      <a:endParaRPr sz="1500" u="none" strike="noStrike" cap="none">
                        <a:latin typeface="Source Sans Pro"/>
                        <a:ea typeface="Source Sans Pro"/>
                        <a:cs typeface="Source Sans Pro"/>
                        <a:sym typeface="Source Sans Pro"/>
                      </a:endParaRPr>
                    </a:p>
                  </a:txBody>
                  <a:tcPr marL="121933" marR="121933" marT="45733" marB="45733"/>
                </a:tc>
                <a:extLst>
                  <a:ext uri="{0D108BD9-81ED-4DB2-BD59-A6C34878D82A}">
                    <a16:rowId xmlns:a16="http://schemas.microsoft.com/office/drawing/2014/main" val="10007"/>
                  </a:ext>
                </a:extLst>
              </a:tr>
              <a:tr h="375947">
                <a:tc>
                  <a:txBody>
                    <a:bodyPr/>
                    <a:lstStyle/>
                    <a:p>
                      <a:pPr marL="0" marR="0" lvl="0" indent="0" algn="l" rtl="0">
                        <a:lnSpc>
                          <a:spcPct val="100000"/>
                        </a:lnSpc>
                        <a:spcBef>
                          <a:spcPts val="0"/>
                        </a:spcBef>
                        <a:spcAft>
                          <a:spcPts val="0"/>
                        </a:spcAft>
                        <a:buClr>
                          <a:srgbClr val="000000"/>
                        </a:buClr>
                        <a:buSzPts val="1400"/>
                        <a:buFont typeface="Arial"/>
                        <a:buNone/>
                      </a:pPr>
                      <a:r>
                        <a:rPr lang="en" sz="1900" u="none" strike="noStrike" cap="none">
                          <a:latin typeface="Source Sans Pro"/>
                          <a:ea typeface="Source Sans Pro"/>
                          <a:cs typeface="Source Sans Pro"/>
                          <a:sym typeface="Source Sans Pro"/>
                        </a:rPr>
                        <a:t>Simbruner (2010)</a:t>
                      </a:r>
                      <a:endParaRPr sz="1900" u="none" strike="noStrike" cap="none">
                        <a:latin typeface="Source Sans Pro"/>
                        <a:ea typeface="Source Sans Pro"/>
                        <a:cs typeface="Source Sans Pro"/>
                        <a:sym typeface="Source Sans Pro"/>
                      </a:endParaRPr>
                    </a:p>
                  </a:txBody>
                  <a:tcPr marL="121933" marR="121933" marT="45733" marB="45733"/>
                </a:tc>
                <a:tc>
                  <a:txBody>
                    <a:bodyPr/>
                    <a:lstStyle/>
                    <a:p>
                      <a:pPr marL="0" marR="0" lvl="0" indent="0" algn="l" rtl="0">
                        <a:lnSpc>
                          <a:spcPct val="100000"/>
                        </a:lnSpc>
                        <a:spcBef>
                          <a:spcPts val="0"/>
                        </a:spcBef>
                        <a:spcAft>
                          <a:spcPts val="0"/>
                        </a:spcAft>
                        <a:buClr>
                          <a:srgbClr val="000000"/>
                        </a:buClr>
                        <a:buSzPts val="1400"/>
                        <a:buFont typeface="Arial"/>
                        <a:buNone/>
                      </a:pPr>
                      <a:r>
                        <a:rPr lang="en" sz="1900" u="none" strike="noStrike" cap="none">
                          <a:latin typeface="Source Sans Pro"/>
                          <a:ea typeface="Source Sans Pro"/>
                          <a:cs typeface="Source Sans Pro"/>
                          <a:sym typeface="Source Sans Pro"/>
                        </a:rPr>
                        <a:t>33-34ºC vs. 36.5-37.5ºC </a:t>
                      </a:r>
                      <a:r>
                        <a:rPr lang="en" sz="1900" u="none" strike="noStrike" cap="none">
                          <a:solidFill>
                            <a:srgbClr val="FF0000"/>
                          </a:solidFill>
                          <a:latin typeface="Source Sans Pro"/>
                          <a:ea typeface="Source Sans Pro"/>
                          <a:cs typeface="Source Sans Pro"/>
                          <a:sym typeface="Source Sans Pro"/>
                        </a:rPr>
                        <a:t>x 72 hrs</a:t>
                      </a:r>
                      <a:endParaRPr sz="1900" u="none" strike="noStrike" cap="none">
                        <a:solidFill>
                          <a:srgbClr val="FF0000"/>
                        </a:solidFill>
                        <a:latin typeface="Source Sans Pro"/>
                        <a:ea typeface="Source Sans Pro"/>
                        <a:cs typeface="Source Sans Pro"/>
                        <a:sym typeface="Source Sans Pro"/>
                      </a:endParaRPr>
                    </a:p>
                  </a:txBody>
                  <a:tcPr marL="121933" marR="121933" marT="45733" marB="45733"/>
                </a:tc>
                <a:tc>
                  <a:txBody>
                    <a:bodyPr/>
                    <a:lstStyle/>
                    <a:p>
                      <a:pPr marL="0" marR="0" lvl="0" indent="0" algn="ctr" rtl="0">
                        <a:lnSpc>
                          <a:spcPct val="100000"/>
                        </a:lnSpc>
                        <a:spcBef>
                          <a:spcPts val="0"/>
                        </a:spcBef>
                        <a:spcAft>
                          <a:spcPts val="0"/>
                        </a:spcAft>
                        <a:buClr>
                          <a:srgbClr val="000000"/>
                        </a:buClr>
                        <a:buSzPts val="1400"/>
                        <a:buFont typeface="Arial"/>
                        <a:buNone/>
                      </a:pPr>
                      <a:r>
                        <a:rPr lang="en" sz="1900" u="none" strike="noStrike" cap="none">
                          <a:latin typeface="Source Sans Pro"/>
                          <a:ea typeface="Source Sans Pro"/>
                          <a:cs typeface="Source Sans Pro"/>
                          <a:sym typeface="Source Sans Pro"/>
                        </a:rPr>
                        <a:t>129</a:t>
                      </a:r>
                      <a:endParaRPr sz="1500" u="none" strike="noStrike" cap="none">
                        <a:latin typeface="Source Sans Pro"/>
                        <a:ea typeface="Source Sans Pro"/>
                        <a:cs typeface="Source Sans Pro"/>
                        <a:sym typeface="Source Sans Pro"/>
                      </a:endParaRPr>
                    </a:p>
                  </a:txBody>
                  <a:tcPr marL="121933" marR="121933" marT="45733" marB="45733"/>
                </a:tc>
                <a:extLst>
                  <a:ext uri="{0D108BD9-81ED-4DB2-BD59-A6C34878D82A}">
                    <a16:rowId xmlns:a16="http://schemas.microsoft.com/office/drawing/2014/main" val="10008"/>
                  </a:ext>
                </a:extLst>
              </a:tr>
            </a:tbl>
          </a:graphicData>
        </a:graphic>
      </p:graphicFrame>
      <p:sp>
        <p:nvSpPr>
          <p:cNvPr id="398" name="Google Shape;398;p46"/>
          <p:cNvSpPr txBox="1"/>
          <p:nvPr/>
        </p:nvSpPr>
        <p:spPr>
          <a:xfrm>
            <a:off x="1416800" y="4933100"/>
            <a:ext cx="8719600" cy="923200"/>
          </a:xfrm>
          <a:prstGeom prst="rect">
            <a:avLst/>
          </a:prstGeom>
          <a:noFill/>
          <a:ln>
            <a:noFill/>
          </a:ln>
        </p:spPr>
        <p:txBody>
          <a:bodyPr spcFirstLastPara="1" wrap="square" lIns="121900" tIns="60933" rIns="121900" bIns="60933" anchor="t" anchorCtr="0">
            <a:noAutofit/>
          </a:bodyPr>
          <a:lstStyle/>
          <a:p>
            <a:pPr defTabSz="1219170">
              <a:buClr>
                <a:srgbClr val="000000"/>
              </a:buClr>
              <a:buSzPts val="1800"/>
            </a:pPr>
            <a:r>
              <a:rPr lang="en" sz="2400" kern="0">
                <a:solidFill>
                  <a:srgbClr val="000000"/>
                </a:solidFill>
                <a:latin typeface="Source Sans Pro"/>
                <a:ea typeface="Source Sans Pro"/>
                <a:cs typeface="Source Sans Pro"/>
                <a:sym typeface="Source Sans Pro"/>
              </a:rPr>
              <a:t>Quality of Evidence: </a:t>
            </a:r>
            <a:r>
              <a:rPr lang="en" sz="2400" kern="0">
                <a:solidFill>
                  <a:srgbClr val="0000FF"/>
                </a:solidFill>
                <a:latin typeface="Source Sans Pro"/>
                <a:ea typeface="Source Sans Pro"/>
                <a:cs typeface="Source Sans Pro"/>
                <a:sym typeface="Source Sans Pro"/>
              </a:rPr>
              <a:t>High</a:t>
            </a:r>
            <a:endParaRPr sz="1867" kern="0">
              <a:solidFill>
                <a:srgbClr val="000000"/>
              </a:solidFill>
              <a:latin typeface="Source Sans Pro"/>
              <a:ea typeface="Source Sans Pro"/>
              <a:cs typeface="Source Sans Pro"/>
              <a:sym typeface="Source Sans Pro"/>
            </a:endParaRPr>
          </a:p>
          <a:p>
            <a:pPr defTabSz="1219170">
              <a:buClr>
                <a:srgbClr val="000000"/>
              </a:buClr>
              <a:buSzPts val="1800"/>
            </a:pPr>
            <a:r>
              <a:rPr lang="en" sz="2400" kern="0">
                <a:solidFill>
                  <a:srgbClr val="000000"/>
                </a:solidFill>
                <a:latin typeface="Source Sans Pro"/>
                <a:ea typeface="Source Sans Pro"/>
                <a:cs typeface="Source Sans Pro"/>
                <a:sym typeface="Source Sans Pro"/>
              </a:rPr>
              <a:t>Total number of term neonates in trials:</a:t>
            </a:r>
            <a:r>
              <a:rPr lang="en" sz="2400" kern="0">
                <a:solidFill>
                  <a:srgbClr val="611BB8"/>
                </a:solidFill>
                <a:latin typeface="Source Sans Pro"/>
                <a:ea typeface="Source Sans Pro"/>
                <a:cs typeface="Source Sans Pro"/>
                <a:sym typeface="Source Sans Pro"/>
              </a:rPr>
              <a:t> </a:t>
            </a:r>
            <a:r>
              <a:rPr lang="en" sz="2400" kern="0">
                <a:solidFill>
                  <a:srgbClr val="0000FF"/>
                </a:solidFill>
                <a:latin typeface="Source Sans Pro"/>
                <a:ea typeface="Source Sans Pro"/>
                <a:cs typeface="Source Sans Pro"/>
                <a:sym typeface="Source Sans Pro"/>
              </a:rPr>
              <a:t>1388</a:t>
            </a:r>
            <a:endParaRPr sz="1867" kern="0">
              <a:solidFill>
                <a:srgbClr val="000000"/>
              </a:solidFill>
              <a:latin typeface="Source Sans Pro"/>
              <a:ea typeface="Source Sans Pro"/>
              <a:cs typeface="Source Sans Pro"/>
              <a:sym typeface="Source Sans Pro"/>
            </a:endParaRPr>
          </a:p>
          <a:p>
            <a:pPr defTabSz="1219170">
              <a:buClr>
                <a:srgbClr val="000000"/>
              </a:buClr>
              <a:buSzPts val="1800"/>
            </a:pPr>
            <a:r>
              <a:rPr lang="en" sz="2400" kern="0">
                <a:solidFill>
                  <a:srgbClr val="000000"/>
                </a:solidFill>
                <a:latin typeface="Source Sans Pro"/>
                <a:ea typeface="Source Sans Pro"/>
                <a:cs typeface="Source Sans Pro"/>
                <a:sym typeface="Source Sans Pro"/>
              </a:rPr>
              <a:t>Ongoing studies:  combining treatments, selective head cooling  </a:t>
            </a:r>
            <a:endParaRPr sz="1867" kern="0">
              <a:solidFill>
                <a:srgbClr val="000000"/>
              </a:solidFill>
              <a:latin typeface="Source Sans Pro"/>
              <a:ea typeface="Source Sans Pro"/>
              <a:cs typeface="Source Sans Pro"/>
              <a:sym typeface="Source Sans Pro"/>
            </a:endParaRPr>
          </a:p>
        </p:txBody>
      </p:sp>
      <p:sp>
        <p:nvSpPr>
          <p:cNvPr id="399" name="Google Shape;399;p46"/>
          <p:cNvSpPr txBox="1">
            <a:spLocks noGrp="1"/>
          </p:cNvSpPr>
          <p:nvPr>
            <p:ph type="title"/>
          </p:nvPr>
        </p:nvSpPr>
        <p:spPr>
          <a:xfrm>
            <a:off x="415600" y="593367"/>
            <a:ext cx="11360800" cy="831200"/>
          </a:xfrm>
          <a:prstGeom prst="rect">
            <a:avLst/>
          </a:prstGeom>
        </p:spPr>
        <p:txBody>
          <a:bodyPr spcFirstLastPara="1" wrap="square" lIns="121900" tIns="121900" rIns="121900" bIns="121900" anchor="t" anchorCtr="0">
            <a:normAutofit/>
          </a:bodyPr>
          <a:lstStyle/>
          <a:p>
            <a:r>
              <a:rPr lang="en" sz="3600"/>
              <a:t>Neonates:  &gt;8 RCTs</a:t>
            </a:r>
            <a:endParaRPr/>
          </a:p>
        </p:txBody>
      </p:sp>
      <p:sp>
        <p:nvSpPr>
          <p:cNvPr id="400" name="Google Shape;400;p46"/>
          <p:cNvSpPr txBox="1">
            <a:spLocks noGrp="1"/>
          </p:cNvSpPr>
          <p:nvPr>
            <p:ph type="sldNum" idx="12"/>
          </p:nvPr>
        </p:nvSpPr>
        <p:spPr>
          <a:xfrm>
            <a:off x="11330665" y="6251679"/>
            <a:ext cx="731600" cy="524800"/>
          </a:xfrm>
          <a:prstGeom prst="rect">
            <a:avLst/>
          </a:prstGeom>
        </p:spPr>
        <p:txBody>
          <a:bodyPr spcFirstLastPara="1" wrap="square" lIns="121900" tIns="121900" rIns="121900" bIns="121900" anchor="ctr" anchorCtr="0">
            <a:normAutofit/>
          </a:bodyPr>
          <a:lstStyle/>
          <a:p>
            <a:pPr defTabSz="1219170">
              <a:buClr>
                <a:srgbClr val="000000"/>
              </a:buClr>
            </a:pPr>
            <a:fld id="{00000000-1234-1234-1234-123412341234}" type="slidenum">
              <a:rPr lang="en" kern="0">
                <a:solidFill>
                  <a:srgbClr val="7F7F7F"/>
                </a:solidFill>
              </a:rPr>
              <a:pPr defTabSz="1219170">
                <a:buClr>
                  <a:srgbClr val="000000"/>
                </a:buClr>
              </a:pPr>
              <a:t>14</a:t>
            </a:fld>
            <a:endParaRPr kern="0">
              <a:solidFill>
                <a:srgbClr val="7F7F7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47"/>
          <p:cNvSpPr txBox="1"/>
          <p:nvPr/>
        </p:nvSpPr>
        <p:spPr>
          <a:xfrm>
            <a:off x="2385992" y="5568395"/>
            <a:ext cx="8064000" cy="523200"/>
          </a:xfrm>
          <a:prstGeom prst="rect">
            <a:avLst/>
          </a:prstGeom>
          <a:solidFill>
            <a:srgbClr val="FFFFFF"/>
          </a:solidFill>
          <a:ln>
            <a:noFill/>
          </a:ln>
        </p:spPr>
        <p:txBody>
          <a:bodyPr spcFirstLastPara="1" wrap="square" lIns="121900" tIns="60933" rIns="121900" bIns="60933" anchor="t" anchorCtr="0">
            <a:noAutofit/>
          </a:bodyPr>
          <a:lstStyle/>
          <a:p>
            <a:pPr defTabSz="1219170">
              <a:buClr>
                <a:srgbClr val="000000"/>
              </a:buClr>
              <a:buSzPts val="2800"/>
            </a:pPr>
            <a:r>
              <a:rPr lang="en" sz="3733" kern="0">
                <a:solidFill>
                  <a:srgbClr val="FF0000"/>
                </a:solidFill>
                <a:latin typeface="Source Sans Pro"/>
                <a:ea typeface="Source Sans Pro"/>
                <a:cs typeface="Source Sans Pro"/>
                <a:sym typeface="Source Sans Pro"/>
              </a:rPr>
              <a:t>12 hrs x 33º  </a:t>
            </a:r>
            <a:r>
              <a:rPr lang="en" sz="3733" kern="0">
                <a:solidFill>
                  <a:srgbClr val="000000"/>
                </a:solidFill>
                <a:latin typeface="Source Sans Pro"/>
                <a:ea typeface="Source Sans Pro"/>
                <a:cs typeface="Source Sans Pro"/>
                <a:sym typeface="Source Sans Pro"/>
              </a:rPr>
              <a:t>vs</a:t>
            </a:r>
            <a:r>
              <a:rPr lang="en" sz="3733" kern="0">
                <a:solidFill>
                  <a:srgbClr val="FF0000"/>
                </a:solidFill>
                <a:latin typeface="Source Sans Pro"/>
                <a:ea typeface="Source Sans Pro"/>
                <a:cs typeface="Source Sans Pro"/>
                <a:sym typeface="Source Sans Pro"/>
              </a:rPr>
              <a:t>. </a:t>
            </a:r>
            <a:r>
              <a:rPr lang="en" sz="3733" kern="0">
                <a:solidFill>
                  <a:srgbClr val="0000FF"/>
                </a:solidFill>
                <a:latin typeface="Source Sans Pro"/>
                <a:ea typeface="Source Sans Pro"/>
                <a:cs typeface="Source Sans Pro"/>
                <a:sym typeface="Source Sans Pro"/>
              </a:rPr>
              <a:t>No temperature control</a:t>
            </a:r>
            <a:endParaRPr sz="1867" kern="0">
              <a:solidFill>
                <a:srgbClr val="000000"/>
              </a:solidFill>
              <a:latin typeface="Source Sans Pro"/>
              <a:ea typeface="Source Sans Pro"/>
              <a:cs typeface="Source Sans Pro"/>
              <a:sym typeface="Source Sans Pro"/>
            </a:endParaRPr>
          </a:p>
        </p:txBody>
      </p:sp>
      <p:sp>
        <p:nvSpPr>
          <p:cNvPr id="406" name="Google Shape;406;p47"/>
          <p:cNvSpPr txBox="1"/>
          <p:nvPr/>
        </p:nvSpPr>
        <p:spPr>
          <a:xfrm>
            <a:off x="13" y="3031461"/>
            <a:ext cx="8842800" cy="523200"/>
          </a:xfrm>
          <a:prstGeom prst="rect">
            <a:avLst/>
          </a:prstGeom>
          <a:solidFill>
            <a:srgbClr val="FFFFFF"/>
          </a:solidFill>
          <a:ln>
            <a:noFill/>
          </a:ln>
        </p:spPr>
        <p:txBody>
          <a:bodyPr spcFirstLastPara="1" wrap="square" lIns="121900" tIns="60933" rIns="121900" bIns="60933" anchor="t" anchorCtr="0">
            <a:noAutofit/>
          </a:bodyPr>
          <a:lstStyle/>
          <a:p>
            <a:pPr defTabSz="1219170">
              <a:buClr>
                <a:srgbClr val="000000"/>
              </a:buClr>
              <a:buSzPts val="2800"/>
            </a:pPr>
            <a:r>
              <a:rPr lang="en" sz="3467" kern="0">
                <a:solidFill>
                  <a:srgbClr val="FF0000"/>
                </a:solidFill>
                <a:latin typeface="Source Sans Pro"/>
                <a:ea typeface="Source Sans Pro"/>
                <a:cs typeface="Source Sans Pro"/>
                <a:sym typeface="Source Sans Pro"/>
              </a:rPr>
              <a:t>24 hrs x 32-34ºC </a:t>
            </a:r>
            <a:r>
              <a:rPr lang="en" sz="3467" kern="0">
                <a:solidFill>
                  <a:srgbClr val="611BB8"/>
                </a:solidFill>
                <a:latin typeface="Source Sans Pro"/>
                <a:ea typeface="Source Sans Pro"/>
                <a:cs typeface="Source Sans Pro"/>
                <a:sym typeface="Source Sans Pro"/>
              </a:rPr>
              <a:t>vs</a:t>
            </a:r>
            <a:r>
              <a:rPr lang="en" sz="3467" kern="0">
                <a:solidFill>
                  <a:srgbClr val="FF0000"/>
                </a:solidFill>
                <a:latin typeface="Source Sans Pro"/>
                <a:ea typeface="Source Sans Pro"/>
                <a:cs typeface="Source Sans Pro"/>
                <a:sym typeface="Source Sans Pro"/>
              </a:rPr>
              <a:t>. </a:t>
            </a:r>
            <a:r>
              <a:rPr lang="en" sz="3467" kern="0">
                <a:solidFill>
                  <a:srgbClr val="0000FF"/>
                </a:solidFill>
                <a:latin typeface="Source Sans Pro"/>
                <a:ea typeface="Source Sans Pro"/>
                <a:cs typeface="Source Sans Pro"/>
                <a:sym typeface="Source Sans Pro"/>
              </a:rPr>
              <a:t>No temperature control</a:t>
            </a:r>
            <a:endParaRPr sz="1600" kern="0">
              <a:solidFill>
                <a:srgbClr val="000000"/>
              </a:solidFill>
              <a:latin typeface="Source Sans Pro"/>
              <a:ea typeface="Source Sans Pro"/>
              <a:cs typeface="Source Sans Pro"/>
              <a:sym typeface="Source Sans Pro"/>
            </a:endParaRPr>
          </a:p>
        </p:txBody>
      </p:sp>
      <p:pic>
        <p:nvPicPr>
          <p:cNvPr id="407" name="Google Shape;407;p47" descr="Screen Shot 2020-01-30 at 3.57.43 AM.png"/>
          <p:cNvPicPr preferRelativeResize="0"/>
          <p:nvPr/>
        </p:nvPicPr>
        <p:blipFill rotWithShape="1">
          <a:blip r:embed="rId3">
            <a:alphaModFix/>
          </a:blip>
          <a:srcRect/>
          <a:stretch/>
        </p:blipFill>
        <p:spPr>
          <a:xfrm>
            <a:off x="0" y="152401"/>
            <a:ext cx="6563893" cy="2879059"/>
          </a:xfrm>
          <a:prstGeom prst="rect">
            <a:avLst/>
          </a:prstGeom>
          <a:noFill/>
          <a:ln w="9525" cap="flat" cmpd="sng">
            <a:solidFill>
              <a:schemeClr val="dk1"/>
            </a:solidFill>
            <a:prstDash val="solid"/>
            <a:round/>
            <a:headEnd type="none" w="sm" len="sm"/>
            <a:tailEnd type="none" w="sm" len="sm"/>
          </a:ln>
        </p:spPr>
      </p:pic>
      <p:pic>
        <p:nvPicPr>
          <p:cNvPr id="408" name="Google Shape;408;p47" descr="Screen Shot 2020-01-30 at 3.58.12 AM.png"/>
          <p:cNvPicPr preferRelativeResize="0"/>
          <p:nvPr/>
        </p:nvPicPr>
        <p:blipFill rotWithShape="1">
          <a:blip r:embed="rId4">
            <a:alphaModFix/>
          </a:blip>
          <a:srcRect/>
          <a:stretch/>
        </p:blipFill>
        <p:spPr>
          <a:xfrm>
            <a:off x="2386008" y="3751795"/>
            <a:ext cx="7165473" cy="1816599"/>
          </a:xfrm>
          <a:prstGeom prst="rect">
            <a:avLst/>
          </a:prstGeom>
          <a:noFill/>
          <a:ln w="9525" cap="flat" cmpd="sng">
            <a:solidFill>
              <a:schemeClr val="dk1"/>
            </a:solidFill>
            <a:prstDash val="solid"/>
            <a:round/>
            <a:headEnd type="none" w="sm" len="sm"/>
            <a:tailEnd type="none" w="sm" len="sm"/>
          </a:ln>
        </p:spPr>
      </p:pic>
      <p:sp>
        <p:nvSpPr>
          <p:cNvPr id="409" name="Google Shape;409;p47"/>
          <p:cNvSpPr txBox="1">
            <a:spLocks noGrp="1"/>
          </p:cNvSpPr>
          <p:nvPr>
            <p:ph type="sldNum" idx="12"/>
          </p:nvPr>
        </p:nvSpPr>
        <p:spPr>
          <a:xfrm>
            <a:off x="11330665" y="6251679"/>
            <a:ext cx="731600" cy="524800"/>
          </a:xfrm>
          <a:prstGeom prst="rect">
            <a:avLst/>
          </a:prstGeom>
        </p:spPr>
        <p:txBody>
          <a:bodyPr spcFirstLastPara="1" wrap="square" lIns="121900" tIns="121900" rIns="121900" bIns="121900" anchor="ctr" anchorCtr="0">
            <a:normAutofit/>
          </a:bodyPr>
          <a:lstStyle/>
          <a:p>
            <a:pPr defTabSz="1219170">
              <a:buClr>
                <a:srgbClr val="000000"/>
              </a:buClr>
            </a:pPr>
            <a:fld id="{00000000-1234-1234-1234-123412341234}" type="slidenum">
              <a:rPr lang="en" kern="0">
                <a:solidFill>
                  <a:srgbClr val="7F7F7F"/>
                </a:solidFill>
              </a:rPr>
              <a:pPr defTabSz="1219170">
                <a:buClr>
                  <a:srgbClr val="000000"/>
                </a:buClr>
              </a:pPr>
              <a:t>15</a:t>
            </a:fld>
            <a:endParaRPr kern="0">
              <a:solidFill>
                <a:srgbClr val="7F7F7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pic>
        <p:nvPicPr>
          <p:cNvPr id="414" name="Google Shape;414;p48"/>
          <p:cNvPicPr preferRelativeResize="0"/>
          <p:nvPr/>
        </p:nvPicPr>
        <p:blipFill rotWithShape="1">
          <a:blip r:embed="rId3">
            <a:alphaModFix/>
          </a:blip>
          <a:srcRect l="2197" t="2578" r="27832" b="2625"/>
          <a:stretch/>
        </p:blipFill>
        <p:spPr>
          <a:xfrm>
            <a:off x="4468374" y="1575612"/>
            <a:ext cx="5236623" cy="3527477"/>
          </a:xfrm>
          <a:prstGeom prst="rect">
            <a:avLst/>
          </a:prstGeom>
          <a:noFill/>
          <a:ln>
            <a:noFill/>
          </a:ln>
        </p:spPr>
      </p:pic>
      <p:sp>
        <p:nvSpPr>
          <p:cNvPr id="415" name="Google Shape;415;p48"/>
          <p:cNvSpPr txBox="1"/>
          <p:nvPr/>
        </p:nvSpPr>
        <p:spPr>
          <a:xfrm>
            <a:off x="6476327" y="2931149"/>
            <a:ext cx="719100" cy="338400"/>
          </a:xfrm>
          <a:prstGeom prst="rect">
            <a:avLst/>
          </a:prstGeom>
          <a:solidFill>
            <a:srgbClr val="FFFFFF"/>
          </a:solidFill>
          <a:ln>
            <a:noFill/>
          </a:ln>
        </p:spPr>
        <p:txBody>
          <a:bodyPr spcFirstLastPara="1" wrap="square" lIns="121900" tIns="60933" rIns="121900" bIns="60933" anchor="t" anchorCtr="0">
            <a:noAutofit/>
          </a:bodyPr>
          <a:lstStyle/>
          <a:p>
            <a:pPr defTabSz="1219170">
              <a:buClr>
                <a:srgbClr val="000000"/>
              </a:buClr>
              <a:buSzPts val="1600"/>
            </a:pPr>
            <a:r>
              <a:rPr lang="en" sz="2133" kern="0">
                <a:solidFill>
                  <a:srgbClr val="611BB8"/>
                </a:solidFill>
                <a:latin typeface="Calibri"/>
                <a:ea typeface="Calibri"/>
                <a:cs typeface="Calibri"/>
                <a:sym typeface="Calibri"/>
              </a:rPr>
              <a:t>49%</a:t>
            </a:r>
            <a:endParaRPr sz="1867" kern="0">
              <a:solidFill>
                <a:srgbClr val="000000"/>
              </a:solidFill>
              <a:latin typeface="Arial"/>
              <a:ea typeface="Arial"/>
              <a:cs typeface="Arial"/>
              <a:sym typeface="Arial"/>
            </a:endParaRPr>
          </a:p>
        </p:txBody>
      </p:sp>
      <p:sp>
        <p:nvSpPr>
          <p:cNvPr id="416" name="Google Shape;416;p48"/>
          <p:cNvSpPr txBox="1"/>
          <p:nvPr/>
        </p:nvSpPr>
        <p:spPr>
          <a:xfrm>
            <a:off x="5852083" y="3431427"/>
            <a:ext cx="719100" cy="338400"/>
          </a:xfrm>
          <a:prstGeom prst="rect">
            <a:avLst/>
          </a:prstGeom>
          <a:solidFill>
            <a:srgbClr val="FFFFFF"/>
          </a:solidFill>
          <a:ln>
            <a:noFill/>
          </a:ln>
        </p:spPr>
        <p:txBody>
          <a:bodyPr spcFirstLastPara="1" wrap="square" lIns="121900" tIns="60933" rIns="121900" bIns="60933" anchor="t" anchorCtr="0">
            <a:noAutofit/>
          </a:bodyPr>
          <a:lstStyle/>
          <a:p>
            <a:pPr defTabSz="1219170">
              <a:buClr>
                <a:srgbClr val="000000"/>
              </a:buClr>
              <a:buSzPts val="1600"/>
            </a:pPr>
            <a:r>
              <a:rPr lang="en" sz="2133" kern="0">
                <a:solidFill>
                  <a:srgbClr val="611BB8"/>
                </a:solidFill>
                <a:latin typeface="Calibri"/>
                <a:ea typeface="Calibri"/>
                <a:cs typeface="Calibri"/>
                <a:sym typeface="Calibri"/>
              </a:rPr>
              <a:t>32%</a:t>
            </a:r>
            <a:endParaRPr sz="1867" kern="0">
              <a:solidFill>
                <a:srgbClr val="000000"/>
              </a:solidFill>
              <a:latin typeface="Arial"/>
              <a:ea typeface="Arial"/>
              <a:cs typeface="Arial"/>
              <a:sym typeface="Arial"/>
            </a:endParaRPr>
          </a:p>
        </p:txBody>
      </p:sp>
      <p:sp>
        <p:nvSpPr>
          <p:cNvPr id="417" name="Google Shape;417;p48"/>
          <p:cNvSpPr txBox="1"/>
          <p:nvPr/>
        </p:nvSpPr>
        <p:spPr>
          <a:xfrm>
            <a:off x="8430057" y="2730535"/>
            <a:ext cx="872400" cy="338400"/>
          </a:xfrm>
          <a:prstGeom prst="rect">
            <a:avLst/>
          </a:prstGeom>
          <a:solidFill>
            <a:srgbClr val="FFFFFF"/>
          </a:solidFill>
          <a:ln>
            <a:noFill/>
          </a:ln>
        </p:spPr>
        <p:txBody>
          <a:bodyPr spcFirstLastPara="1" wrap="square" lIns="121900" tIns="60933" rIns="121900" bIns="60933" anchor="t" anchorCtr="0">
            <a:noAutofit/>
          </a:bodyPr>
          <a:lstStyle/>
          <a:p>
            <a:pPr algn="ctr" defTabSz="1219170">
              <a:buClr>
                <a:srgbClr val="000000"/>
              </a:buClr>
              <a:buSzPts val="1600"/>
            </a:pPr>
            <a:r>
              <a:rPr lang="en" sz="2133" kern="0">
                <a:solidFill>
                  <a:srgbClr val="611BB8"/>
                </a:solidFill>
                <a:latin typeface="Calibri"/>
                <a:ea typeface="Calibri"/>
                <a:cs typeface="Calibri"/>
                <a:sym typeface="Calibri"/>
              </a:rPr>
              <a:t>59%</a:t>
            </a:r>
            <a:endParaRPr sz="1867" kern="0">
              <a:solidFill>
                <a:srgbClr val="000000"/>
              </a:solidFill>
              <a:latin typeface="Arial"/>
              <a:ea typeface="Arial"/>
              <a:cs typeface="Arial"/>
              <a:sym typeface="Arial"/>
            </a:endParaRPr>
          </a:p>
        </p:txBody>
      </p:sp>
      <p:sp>
        <p:nvSpPr>
          <p:cNvPr id="418" name="Google Shape;418;p48"/>
          <p:cNvSpPr txBox="1"/>
          <p:nvPr/>
        </p:nvSpPr>
        <p:spPr>
          <a:xfrm>
            <a:off x="7875739" y="3077199"/>
            <a:ext cx="719100" cy="338400"/>
          </a:xfrm>
          <a:prstGeom prst="rect">
            <a:avLst/>
          </a:prstGeom>
          <a:solidFill>
            <a:srgbClr val="FFFFFF"/>
          </a:solidFill>
          <a:ln>
            <a:noFill/>
          </a:ln>
        </p:spPr>
        <p:txBody>
          <a:bodyPr spcFirstLastPara="1" wrap="square" lIns="121900" tIns="60933" rIns="121900" bIns="60933" anchor="t" anchorCtr="0">
            <a:noAutofit/>
          </a:bodyPr>
          <a:lstStyle/>
          <a:p>
            <a:pPr defTabSz="1219170">
              <a:buClr>
                <a:srgbClr val="000000"/>
              </a:buClr>
              <a:buSzPts val="1600"/>
            </a:pPr>
            <a:r>
              <a:rPr lang="en" sz="2133" kern="0">
                <a:solidFill>
                  <a:srgbClr val="611BB8"/>
                </a:solidFill>
                <a:latin typeface="Calibri"/>
                <a:ea typeface="Calibri"/>
                <a:cs typeface="Calibri"/>
                <a:sym typeface="Calibri"/>
              </a:rPr>
              <a:t>45%</a:t>
            </a:r>
            <a:endParaRPr sz="1867" kern="0">
              <a:solidFill>
                <a:srgbClr val="000000"/>
              </a:solidFill>
              <a:latin typeface="Arial"/>
              <a:ea typeface="Arial"/>
              <a:cs typeface="Arial"/>
              <a:sym typeface="Arial"/>
            </a:endParaRPr>
          </a:p>
        </p:txBody>
      </p:sp>
      <p:sp>
        <p:nvSpPr>
          <p:cNvPr id="419" name="Google Shape;419;p48"/>
          <p:cNvSpPr txBox="1"/>
          <p:nvPr/>
        </p:nvSpPr>
        <p:spPr>
          <a:xfrm>
            <a:off x="359218" y="1691000"/>
            <a:ext cx="3643500" cy="3046800"/>
          </a:xfrm>
          <a:prstGeom prst="rect">
            <a:avLst/>
          </a:prstGeom>
          <a:noFill/>
          <a:ln>
            <a:noFill/>
          </a:ln>
        </p:spPr>
        <p:txBody>
          <a:bodyPr spcFirstLastPara="1" wrap="square" lIns="121900" tIns="60933" rIns="121900" bIns="60933" anchor="t" anchorCtr="0">
            <a:noAutofit/>
          </a:bodyPr>
          <a:lstStyle/>
          <a:p>
            <a:pPr defTabSz="1219170">
              <a:buClr>
                <a:srgbClr val="000000"/>
              </a:buClr>
              <a:buSzPts val="2100"/>
            </a:pPr>
            <a:r>
              <a:rPr lang="en" sz="2800" kern="0">
                <a:solidFill>
                  <a:srgbClr val="611BB8"/>
                </a:solidFill>
                <a:latin typeface="Source Sans Pro"/>
                <a:ea typeface="Source Sans Pro"/>
                <a:cs typeface="Source Sans Pro"/>
                <a:sym typeface="Source Sans Pro"/>
              </a:rPr>
              <a:t>Control of temperature at 33ºC or 32-34ºC results in more survival (</a:t>
            </a:r>
            <a:r>
              <a:rPr lang="en" sz="2800" kern="0">
                <a:solidFill>
                  <a:srgbClr val="0000FF"/>
                </a:solidFill>
                <a:latin typeface="Source Sans Pro"/>
                <a:ea typeface="Source Sans Pro"/>
                <a:cs typeface="Source Sans Pro"/>
                <a:sym typeface="Source Sans Pro"/>
              </a:rPr>
              <a:t>49-59%</a:t>
            </a:r>
            <a:r>
              <a:rPr lang="en" sz="2800" kern="0">
                <a:solidFill>
                  <a:srgbClr val="611BB8"/>
                </a:solidFill>
                <a:latin typeface="Source Sans Pro"/>
                <a:ea typeface="Source Sans Pro"/>
                <a:cs typeface="Source Sans Pro"/>
                <a:sym typeface="Source Sans Pro"/>
              </a:rPr>
              <a:t>) than no temperature control (</a:t>
            </a:r>
            <a:r>
              <a:rPr lang="en" sz="2800" kern="0">
                <a:solidFill>
                  <a:srgbClr val="0000FF"/>
                </a:solidFill>
                <a:latin typeface="Source Sans Pro"/>
                <a:ea typeface="Source Sans Pro"/>
                <a:cs typeface="Source Sans Pro"/>
                <a:sym typeface="Source Sans Pro"/>
              </a:rPr>
              <a:t>32-45%</a:t>
            </a:r>
            <a:r>
              <a:rPr lang="en" sz="2800" kern="0">
                <a:solidFill>
                  <a:srgbClr val="611BB8"/>
                </a:solidFill>
                <a:latin typeface="Source Sans Pro"/>
                <a:ea typeface="Source Sans Pro"/>
                <a:cs typeface="Source Sans Pro"/>
                <a:sym typeface="Source Sans Pro"/>
              </a:rPr>
              <a:t>).</a:t>
            </a:r>
            <a:endParaRPr sz="1867" kern="0">
              <a:solidFill>
                <a:srgbClr val="000000"/>
              </a:solidFill>
              <a:latin typeface="Source Sans Pro"/>
              <a:ea typeface="Source Sans Pro"/>
              <a:cs typeface="Source Sans Pro"/>
              <a:sym typeface="Source Sans Pro"/>
            </a:endParaRPr>
          </a:p>
        </p:txBody>
      </p:sp>
      <p:sp>
        <p:nvSpPr>
          <p:cNvPr id="420" name="Google Shape;420;p48"/>
          <p:cNvSpPr txBox="1"/>
          <p:nvPr/>
        </p:nvSpPr>
        <p:spPr>
          <a:xfrm>
            <a:off x="1167151" y="5627449"/>
            <a:ext cx="9857700" cy="708000"/>
          </a:xfrm>
          <a:prstGeom prst="rect">
            <a:avLst/>
          </a:prstGeom>
          <a:noFill/>
          <a:ln>
            <a:noFill/>
          </a:ln>
        </p:spPr>
        <p:txBody>
          <a:bodyPr spcFirstLastPara="1" wrap="square" lIns="121900" tIns="60933" rIns="121900" bIns="60933" anchor="t" anchorCtr="0">
            <a:noAutofit/>
          </a:bodyPr>
          <a:lstStyle/>
          <a:p>
            <a:pPr algn="ctr" defTabSz="1219170">
              <a:buClr>
                <a:srgbClr val="000000"/>
              </a:buClr>
              <a:buSzPts val="1500"/>
            </a:pPr>
            <a:r>
              <a:rPr lang="en" sz="2000" i="1" kern="0">
                <a:solidFill>
                  <a:srgbClr val="0000FF"/>
                </a:solidFill>
                <a:latin typeface="Source Sans Pro"/>
                <a:ea typeface="Source Sans Pro"/>
                <a:cs typeface="Source Sans Pro"/>
                <a:sym typeface="Source Sans Pro"/>
              </a:rPr>
              <a:t>Hypothermia after Cardiac Arrest Study Group 2002; NEJM 346: 549; </a:t>
            </a:r>
            <a:endParaRPr sz="1600" kern="0">
              <a:solidFill>
                <a:srgbClr val="000000"/>
              </a:solidFill>
              <a:latin typeface="Source Sans Pro"/>
              <a:ea typeface="Source Sans Pro"/>
              <a:cs typeface="Source Sans Pro"/>
              <a:sym typeface="Source Sans Pro"/>
            </a:endParaRPr>
          </a:p>
          <a:p>
            <a:pPr algn="ctr" defTabSz="1219170">
              <a:buClr>
                <a:srgbClr val="000000"/>
              </a:buClr>
              <a:buSzPts val="1500"/>
            </a:pPr>
            <a:r>
              <a:rPr lang="en" sz="2000" i="1" kern="0">
                <a:solidFill>
                  <a:srgbClr val="0000FF"/>
                </a:solidFill>
                <a:latin typeface="Source Sans Pro"/>
                <a:ea typeface="Source Sans Pro"/>
                <a:cs typeface="Source Sans Pro"/>
                <a:sym typeface="Source Sans Pro"/>
              </a:rPr>
              <a:t>Bernard 2002; NEJM 346: 557</a:t>
            </a:r>
            <a:endParaRPr sz="1600" kern="0">
              <a:solidFill>
                <a:srgbClr val="000000"/>
              </a:solidFill>
              <a:latin typeface="Source Sans Pro"/>
              <a:ea typeface="Source Sans Pro"/>
              <a:cs typeface="Source Sans Pro"/>
              <a:sym typeface="Source Sans Pro"/>
            </a:endParaRPr>
          </a:p>
        </p:txBody>
      </p:sp>
      <p:sp>
        <p:nvSpPr>
          <p:cNvPr id="421" name="Google Shape;421;p48"/>
          <p:cNvSpPr txBox="1"/>
          <p:nvPr/>
        </p:nvSpPr>
        <p:spPr>
          <a:xfrm>
            <a:off x="8060439" y="5168411"/>
            <a:ext cx="1065900" cy="369300"/>
          </a:xfrm>
          <a:prstGeom prst="rect">
            <a:avLst/>
          </a:prstGeom>
          <a:noFill/>
          <a:ln>
            <a:noFill/>
          </a:ln>
        </p:spPr>
        <p:txBody>
          <a:bodyPr spcFirstLastPara="1" wrap="square" lIns="121900" tIns="60933" rIns="121900" bIns="60933" anchor="t" anchorCtr="0">
            <a:noAutofit/>
          </a:bodyPr>
          <a:lstStyle/>
          <a:p>
            <a:pPr defTabSz="1219170">
              <a:buClr>
                <a:srgbClr val="000000"/>
              </a:buClr>
              <a:buSzPts val="1800"/>
            </a:pPr>
            <a:r>
              <a:rPr lang="en" sz="2400" kern="0">
                <a:solidFill>
                  <a:srgbClr val="0000FF"/>
                </a:solidFill>
                <a:latin typeface="Calibri"/>
                <a:ea typeface="Calibri"/>
                <a:cs typeface="Calibri"/>
                <a:sym typeface="Calibri"/>
              </a:rPr>
              <a:t>N=275</a:t>
            </a:r>
            <a:endParaRPr sz="1867" kern="0">
              <a:solidFill>
                <a:srgbClr val="000000"/>
              </a:solidFill>
              <a:latin typeface="Arial"/>
              <a:ea typeface="Arial"/>
              <a:cs typeface="Arial"/>
              <a:sym typeface="Arial"/>
            </a:endParaRPr>
          </a:p>
        </p:txBody>
      </p:sp>
      <p:sp>
        <p:nvSpPr>
          <p:cNvPr id="422" name="Google Shape;422;p48"/>
          <p:cNvSpPr txBox="1"/>
          <p:nvPr/>
        </p:nvSpPr>
        <p:spPr>
          <a:xfrm>
            <a:off x="6205501" y="5168411"/>
            <a:ext cx="909900" cy="369300"/>
          </a:xfrm>
          <a:prstGeom prst="rect">
            <a:avLst/>
          </a:prstGeom>
          <a:noFill/>
          <a:ln>
            <a:noFill/>
          </a:ln>
        </p:spPr>
        <p:txBody>
          <a:bodyPr spcFirstLastPara="1" wrap="square" lIns="121900" tIns="60933" rIns="121900" bIns="60933" anchor="t" anchorCtr="0">
            <a:noAutofit/>
          </a:bodyPr>
          <a:lstStyle/>
          <a:p>
            <a:pPr defTabSz="1219170">
              <a:buClr>
                <a:srgbClr val="000000"/>
              </a:buClr>
              <a:buSzPts val="1800"/>
            </a:pPr>
            <a:r>
              <a:rPr lang="en" sz="2400" kern="0">
                <a:solidFill>
                  <a:srgbClr val="0000FF"/>
                </a:solidFill>
                <a:latin typeface="Calibri"/>
                <a:ea typeface="Calibri"/>
                <a:cs typeface="Calibri"/>
                <a:sym typeface="Calibri"/>
              </a:rPr>
              <a:t>N=77</a:t>
            </a:r>
            <a:endParaRPr sz="1867" kern="0">
              <a:solidFill>
                <a:srgbClr val="000000"/>
              </a:solidFill>
              <a:latin typeface="Arial"/>
              <a:ea typeface="Arial"/>
              <a:cs typeface="Arial"/>
              <a:sym typeface="Arial"/>
            </a:endParaRPr>
          </a:p>
        </p:txBody>
      </p:sp>
      <p:sp>
        <p:nvSpPr>
          <p:cNvPr id="423" name="Google Shape;423;p48"/>
          <p:cNvSpPr txBox="1">
            <a:spLocks noGrp="1"/>
          </p:cNvSpPr>
          <p:nvPr>
            <p:ph type="title"/>
          </p:nvPr>
        </p:nvSpPr>
        <p:spPr>
          <a:xfrm>
            <a:off x="415600" y="593367"/>
            <a:ext cx="11360800" cy="831200"/>
          </a:xfrm>
          <a:prstGeom prst="rect">
            <a:avLst/>
          </a:prstGeom>
        </p:spPr>
        <p:txBody>
          <a:bodyPr spcFirstLastPara="1" wrap="square" lIns="121900" tIns="121900" rIns="121900" bIns="121900" anchor="t" anchorCtr="0">
            <a:normAutofit/>
          </a:bodyPr>
          <a:lstStyle/>
          <a:p>
            <a:r>
              <a:rPr lang="en" sz="3600"/>
              <a:t>The Early Studies</a:t>
            </a:r>
            <a:endParaRPr/>
          </a:p>
        </p:txBody>
      </p:sp>
      <p:sp>
        <p:nvSpPr>
          <p:cNvPr id="424" name="Google Shape;424;p48"/>
          <p:cNvSpPr txBox="1">
            <a:spLocks noGrp="1"/>
          </p:cNvSpPr>
          <p:nvPr>
            <p:ph type="sldNum" idx="12"/>
          </p:nvPr>
        </p:nvSpPr>
        <p:spPr>
          <a:xfrm>
            <a:off x="11330665" y="6251679"/>
            <a:ext cx="731600" cy="524800"/>
          </a:xfrm>
          <a:prstGeom prst="rect">
            <a:avLst/>
          </a:prstGeom>
        </p:spPr>
        <p:txBody>
          <a:bodyPr spcFirstLastPara="1" wrap="square" lIns="121900" tIns="121900" rIns="121900" bIns="121900" anchor="ctr" anchorCtr="0">
            <a:normAutofit/>
          </a:bodyPr>
          <a:lstStyle/>
          <a:p>
            <a:pPr defTabSz="1219170">
              <a:buClr>
                <a:srgbClr val="000000"/>
              </a:buClr>
            </a:pPr>
            <a:fld id="{00000000-1234-1234-1234-123412341234}" type="slidenum">
              <a:rPr lang="en" kern="0">
                <a:solidFill>
                  <a:srgbClr val="7F7F7F"/>
                </a:solidFill>
              </a:rPr>
              <a:pPr defTabSz="1219170">
                <a:buClr>
                  <a:srgbClr val="000000"/>
                </a:buClr>
              </a:pPr>
              <a:t>16</a:t>
            </a:fld>
            <a:endParaRPr kern="0">
              <a:solidFill>
                <a:srgbClr val="7F7F7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pic>
        <p:nvPicPr>
          <p:cNvPr id="429" name="Google Shape;429;p49" descr="NielsenTTMbanner.tiff"/>
          <p:cNvPicPr preferRelativeResize="0"/>
          <p:nvPr/>
        </p:nvPicPr>
        <p:blipFill rotWithShape="1">
          <a:blip r:embed="rId3">
            <a:alphaModFix/>
          </a:blip>
          <a:srcRect r="27494" b="53685"/>
          <a:stretch/>
        </p:blipFill>
        <p:spPr>
          <a:xfrm>
            <a:off x="1015642" y="40965"/>
            <a:ext cx="10225697" cy="3882273"/>
          </a:xfrm>
          <a:prstGeom prst="rect">
            <a:avLst/>
          </a:prstGeom>
          <a:noFill/>
          <a:ln w="9525" cap="flat" cmpd="sng">
            <a:solidFill>
              <a:schemeClr val="dk1"/>
            </a:solidFill>
            <a:prstDash val="solid"/>
            <a:round/>
            <a:headEnd type="none" w="sm" len="sm"/>
            <a:tailEnd type="none" w="sm" len="sm"/>
          </a:ln>
        </p:spPr>
      </p:pic>
      <p:sp>
        <p:nvSpPr>
          <p:cNvPr id="430" name="Google Shape;430;p49"/>
          <p:cNvSpPr txBox="1"/>
          <p:nvPr/>
        </p:nvSpPr>
        <p:spPr>
          <a:xfrm>
            <a:off x="1128202" y="4119181"/>
            <a:ext cx="11063799" cy="1569600"/>
          </a:xfrm>
          <a:prstGeom prst="rect">
            <a:avLst/>
          </a:prstGeom>
          <a:solidFill>
            <a:srgbClr val="FFFFFF"/>
          </a:solidFill>
          <a:ln>
            <a:noFill/>
          </a:ln>
        </p:spPr>
        <p:txBody>
          <a:bodyPr spcFirstLastPara="1" wrap="square" lIns="121900" tIns="60933" rIns="121900" bIns="60933" anchor="t" anchorCtr="0">
            <a:noAutofit/>
          </a:bodyPr>
          <a:lstStyle/>
          <a:p>
            <a:pPr marL="389457" indent="-389457" defTabSz="1219170">
              <a:buClr>
                <a:srgbClr val="0000FF"/>
              </a:buClr>
              <a:buSzPts val="3200"/>
              <a:buFont typeface="Source Sans Pro"/>
              <a:buChar char="•"/>
            </a:pPr>
            <a:r>
              <a:rPr lang="en" sz="3600" kern="0">
                <a:solidFill>
                  <a:srgbClr val="0000FF"/>
                </a:solidFill>
                <a:latin typeface="Source Sans Pro"/>
                <a:ea typeface="Source Sans Pro"/>
                <a:cs typeface="Source Sans Pro"/>
                <a:sym typeface="Source Sans Pro"/>
              </a:rPr>
              <a:t>939 subjects</a:t>
            </a:r>
            <a:endParaRPr sz="1600" kern="0">
              <a:solidFill>
                <a:srgbClr val="000000"/>
              </a:solidFill>
              <a:latin typeface="Source Sans Pro"/>
              <a:ea typeface="Source Sans Pro"/>
              <a:cs typeface="Source Sans Pro"/>
              <a:sym typeface="Source Sans Pro"/>
            </a:endParaRPr>
          </a:p>
          <a:p>
            <a:pPr marL="389457" indent="-389457" defTabSz="1219170">
              <a:buClr>
                <a:srgbClr val="0000FF"/>
              </a:buClr>
              <a:buSzPts val="3200"/>
              <a:buFont typeface="Source Sans Pro"/>
              <a:buChar char="•"/>
            </a:pPr>
            <a:r>
              <a:rPr lang="en" sz="3600" kern="0">
                <a:solidFill>
                  <a:srgbClr val="0000FF"/>
                </a:solidFill>
                <a:latin typeface="Source Sans Pro"/>
                <a:ea typeface="Source Sans Pro"/>
                <a:cs typeface="Source Sans Pro"/>
                <a:sym typeface="Source Sans Pro"/>
              </a:rPr>
              <a:t>Shockable rhythms/witness non-shockable</a:t>
            </a:r>
            <a:endParaRPr sz="1600" kern="0">
              <a:solidFill>
                <a:srgbClr val="000000"/>
              </a:solidFill>
              <a:latin typeface="Source Sans Pro"/>
              <a:ea typeface="Source Sans Pro"/>
              <a:cs typeface="Source Sans Pro"/>
              <a:sym typeface="Source Sans Pro"/>
            </a:endParaRPr>
          </a:p>
          <a:p>
            <a:pPr marL="389457" indent="-389457" defTabSz="1219170">
              <a:buClr>
                <a:srgbClr val="0000FF"/>
              </a:buClr>
              <a:buSzPts val="3200"/>
              <a:buFont typeface="Source Sans Pro"/>
              <a:buChar char="•"/>
            </a:pPr>
            <a:r>
              <a:rPr lang="en" sz="3600" kern="0">
                <a:solidFill>
                  <a:srgbClr val="0000FF"/>
                </a:solidFill>
                <a:latin typeface="Source Sans Pro"/>
                <a:ea typeface="Source Sans Pro"/>
                <a:cs typeface="Source Sans Pro"/>
                <a:sym typeface="Source Sans Pro"/>
              </a:rPr>
              <a:t>Regimented post-arrest care and prognostication</a:t>
            </a:r>
            <a:endParaRPr sz="1600" kern="0">
              <a:solidFill>
                <a:srgbClr val="000000"/>
              </a:solidFill>
              <a:latin typeface="Source Sans Pro"/>
              <a:ea typeface="Source Sans Pro"/>
              <a:cs typeface="Source Sans Pro"/>
              <a:sym typeface="Source Sans Pro"/>
            </a:endParaRPr>
          </a:p>
        </p:txBody>
      </p:sp>
      <p:sp>
        <p:nvSpPr>
          <p:cNvPr id="431" name="Google Shape;431;p49"/>
          <p:cNvSpPr txBox="1">
            <a:spLocks noGrp="1"/>
          </p:cNvSpPr>
          <p:nvPr>
            <p:ph type="sldNum" idx="12"/>
          </p:nvPr>
        </p:nvSpPr>
        <p:spPr>
          <a:xfrm>
            <a:off x="11330665" y="6251679"/>
            <a:ext cx="731600" cy="524800"/>
          </a:xfrm>
          <a:prstGeom prst="rect">
            <a:avLst/>
          </a:prstGeom>
        </p:spPr>
        <p:txBody>
          <a:bodyPr spcFirstLastPara="1" wrap="square" lIns="121900" tIns="121900" rIns="121900" bIns="121900" anchor="ctr" anchorCtr="0">
            <a:normAutofit/>
          </a:bodyPr>
          <a:lstStyle/>
          <a:p>
            <a:pPr defTabSz="1219170">
              <a:buClr>
                <a:srgbClr val="000000"/>
              </a:buClr>
            </a:pPr>
            <a:fld id="{00000000-1234-1234-1234-123412341234}" type="slidenum">
              <a:rPr lang="en" kern="0">
                <a:solidFill>
                  <a:srgbClr val="7F7F7F"/>
                </a:solidFill>
              </a:rPr>
              <a:pPr defTabSz="1219170">
                <a:buClr>
                  <a:srgbClr val="000000"/>
                </a:buClr>
              </a:pPr>
              <a:t>17</a:t>
            </a:fld>
            <a:endParaRPr kern="0">
              <a:solidFill>
                <a:srgbClr val="7F7F7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50"/>
          <p:cNvSpPr txBox="1">
            <a:spLocks noGrp="1"/>
          </p:cNvSpPr>
          <p:nvPr>
            <p:ph type="body" idx="4294967295"/>
          </p:nvPr>
        </p:nvSpPr>
        <p:spPr>
          <a:xfrm>
            <a:off x="596300" y="1424567"/>
            <a:ext cx="10972800" cy="2399200"/>
          </a:xfrm>
          <a:prstGeom prst="rect">
            <a:avLst/>
          </a:prstGeom>
          <a:noFill/>
          <a:ln>
            <a:noFill/>
          </a:ln>
        </p:spPr>
        <p:txBody>
          <a:bodyPr spcFirstLastPara="1" wrap="square" lIns="121900" tIns="60933" rIns="121900" bIns="60933" anchor="t" anchorCtr="0">
            <a:noAutofit/>
          </a:bodyPr>
          <a:lstStyle/>
          <a:p>
            <a:pPr marL="457189" indent="-423323">
              <a:lnSpc>
                <a:spcPct val="80000"/>
              </a:lnSpc>
              <a:buClr>
                <a:schemeClr val="dk1"/>
              </a:buClr>
              <a:buSzPts val="2400"/>
              <a:buChar char="•"/>
            </a:pPr>
            <a:r>
              <a:rPr lang="en" sz="3200"/>
              <a:t>This trial enrolled more patients than all prior trials combined (</a:t>
            </a:r>
            <a:r>
              <a:rPr lang="en" sz="3200">
                <a:solidFill>
                  <a:srgbClr val="0000FF"/>
                </a:solidFill>
              </a:rPr>
              <a:t>N=939</a:t>
            </a:r>
            <a:r>
              <a:rPr lang="en" sz="3200"/>
              <a:t>)</a:t>
            </a:r>
            <a:endParaRPr sz="3200"/>
          </a:p>
          <a:p>
            <a:pPr marL="457189" indent="-423323">
              <a:lnSpc>
                <a:spcPct val="80000"/>
              </a:lnSpc>
              <a:spcBef>
                <a:spcPts val="667"/>
              </a:spcBef>
              <a:buClr>
                <a:schemeClr val="dk1"/>
              </a:buClr>
              <a:buSzPts val="2400"/>
              <a:buChar char="•"/>
            </a:pPr>
            <a:r>
              <a:rPr lang="en" sz="3200"/>
              <a:t>Treatment was successfully delivered</a:t>
            </a:r>
            <a:endParaRPr sz="3200"/>
          </a:p>
          <a:p>
            <a:pPr marL="457189" indent="-423323">
              <a:lnSpc>
                <a:spcPct val="80000"/>
              </a:lnSpc>
              <a:spcBef>
                <a:spcPts val="667"/>
              </a:spcBef>
              <a:buClr>
                <a:schemeClr val="dk1"/>
              </a:buClr>
              <a:buSzPts val="2400"/>
              <a:buChar char="•"/>
            </a:pPr>
            <a:r>
              <a:rPr lang="en" sz="3200"/>
              <a:t>No difference in primary or secondary outcomes</a:t>
            </a:r>
            <a:endParaRPr sz="3200"/>
          </a:p>
        </p:txBody>
      </p:sp>
      <p:pic>
        <p:nvPicPr>
          <p:cNvPr id="437" name="Google Shape;437;p50" descr="Nielsen2013_FigureTempCurves.tiff"/>
          <p:cNvPicPr preferRelativeResize="0"/>
          <p:nvPr/>
        </p:nvPicPr>
        <p:blipFill rotWithShape="1">
          <a:blip r:embed="rId3">
            <a:alphaModFix/>
          </a:blip>
          <a:srcRect l="3721" t="2477" r="3218" b="26128"/>
          <a:stretch/>
        </p:blipFill>
        <p:spPr>
          <a:xfrm>
            <a:off x="119600" y="3452501"/>
            <a:ext cx="5714701" cy="2481113"/>
          </a:xfrm>
          <a:prstGeom prst="rect">
            <a:avLst/>
          </a:prstGeom>
          <a:noFill/>
          <a:ln>
            <a:noFill/>
          </a:ln>
        </p:spPr>
      </p:pic>
      <p:pic>
        <p:nvPicPr>
          <p:cNvPr id="438" name="Google Shape;438;p50"/>
          <p:cNvPicPr preferRelativeResize="0"/>
          <p:nvPr/>
        </p:nvPicPr>
        <p:blipFill rotWithShape="1">
          <a:blip r:embed="rId4">
            <a:alphaModFix/>
          </a:blip>
          <a:srcRect/>
          <a:stretch/>
        </p:blipFill>
        <p:spPr>
          <a:xfrm>
            <a:off x="6931099" y="3294845"/>
            <a:ext cx="5212800" cy="3070800"/>
          </a:xfrm>
          <a:prstGeom prst="rect">
            <a:avLst/>
          </a:prstGeom>
          <a:noFill/>
          <a:ln>
            <a:noFill/>
          </a:ln>
        </p:spPr>
      </p:pic>
      <p:sp>
        <p:nvSpPr>
          <p:cNvPr id="439" name="Google Shape;439;p50"/>
          <p:cNvSpPr txBox="1"/>
          <p:nvPr/>
        </p:nvSpPr>
        <p:spPr>
          <a:xfrm rot="-5400000">
            <a:off x="5122103" y="4141330"/>
            <a:ext cx="2121900" cy="697500"/>
          </a:xfrm>
          <a:prstGeom prst="rect">
            <a:avLst/>
          </a:prstGeom>
          <a:noFill/>
          <a:ln>
            <a:noFill/>
          </a:ln>
        </p:spPr>
        <p:txBody>
          <a:bodyPr spcFirstLastPara="1" wrap="square" lIns="121900" tIns="60933" rIns="121900" bIns="60933" anchor="t" anchorCtr="0">
            <a:noAutofit/>
          </a:bodyPr>
          <a:lstStyle/>
          <a:p>
            <a:pPr defTabSz="1219170">
              <a:buClr>
                <a:srgbClr val="000000"/>
              </a:buClr>
              <a:buSzPts val="2800"/>
            </a:pPr>
            <a:r>
              <a:rPr lang="en" sz="3733" kern="0">
                <a:solidFill>
                  <a:srgbClr val="611BB8"/>
                </a:solidFill>
                <a:latin typeface="Calibri"/>
                <a:ea typeface="Calibri"/>
                <a:cs typeface="Calibri"/>
                <a:sym typeface="Calibri"/>
              </a:rPr>
              <a:t>% of Subjects</a:t>
            </a:r>
            <a:endParaRPr sz="1867" kern="0">
              <a:solidFill>
                <a:srgbClr val="000000"/>
              </a:solidFill>
              <a:latin typeface="Arial"/>
              <a:ea typeface="Arial"/>
              <a:cs typeface="Arial"/>
              <a:sym typeface="Arial"/>
            </a:endParaRPr>
          </a:p>
        </p:txBody>
      </p:sp>
      <p:sp>
        <p:nvSpPr>
          <p:cNvPr id="440" name="Google Shape;440;p50"/>
          <p:cNvSpPr txBox="1"/>
          <p:nvPr/>
        </p:nvSpPr>
        <p:spPr>
          <a:xfrm>
            <a:off x="7753377" y="3580482"/>
            <a:ext cx="778500" cy="369300"/>
          </a:xfrm>
          <a:prstGeom prst="rect">
            <a:avLst/>
          </a:prstGeom>
          <a:noFill/>
          <a:ln>
            <a:noFill/>
          </a:ln>
        </p:spPr>
        <p:txBody>
          <a:bodyPr spcFirstLastPara="1" wrap="square" lIns="121900" tIns="60933" rIns="121900" bIns="60933" anchor="t" anchorCtr="0">
            <a:noAutofit/>
          </a:bodyPr>
          <a:lstStyle/>
          <a:p>
            <a:pPr defTabSz="1219170">
              <a:buClr>
                <a:srgbClr val="000000"/>
              </a:buClr>
              <a:buSzPts val="1800"/>
            </a:pPr>
            <a:r>
              <a:rPr lang="en" sz="2400" kern="0">
                <a:solidFill>
                  <a:srgbClr val="611BB8"/>
                </a:solidFill>
                <a:latin typeface="Calibri"/>
                <a:ea typeface="Calibri"/>
                <a:cs typeface="Calibri"/>
                <a:sym typeface="Calibri"/>
              </a:rPr>
              <a:t>50%</a:t>
            </a:r>
            <a:endParaRPr sz="1867" kern="0">
              <a:solidFill>
                <a:srgbClr val="000000"/>
              </a:solidFill>
              <a:latin typeface="Arial"/>
              <a:ea typeface="Arial"/>
              <a:cs typeface="Arial"/>
              <a:sym typeface="Arial"/>
            </a:endParaRPr>
          </a:p>
        </p:txBody>
      </p:sp>
      <p:sp>
        <p:nvSpPr>
          <p:cNvPr id="441" name="Google Shape;441;p50"/>
          <p:cNvSpPr txBox="1"/>
          <p:nvPr/>
        </p:nvSpPr>
        <p:spPr>
          <a:xfrm>
            <a:off x="8531781" y="3580415"/>
            <a:ext cx="778500" cy="369300"/>
          </a:xfrm>
          <a:prstGeom prst="rect">
            <a:avLst/>
          </a:prstGeom>
          <a:noFill/>
          <a:ln>
            <a:noFill/>
          </a:ln>
        </p:spPr>
        <p:txBody>
          <a:bodyPr spcFirstLastPara="1" wrap="square" lIns="121900" tIns="60933" rIns="121900" bIns="60933" anchor="t" anchorCtr="0">
            <a:noAutofit/>
          </a:bodyPr>
          <a:lstStyle/>
          <a:p>
            <a:pPr defTabSz="1219170">
              <a:buClr>
                <a:srgbClr val="000000"/>
              </a:buClr>
              <a:buSzPts val="1800"/>
            </a:pPr>
            <a:r>
              <a:rPr lang="en" sz="2400" kern="0">
                <a:solidFill>
                  <a:srgbClr val="611BB8"/>
                </a:solidFill>
                <a:latin typeface="Calibri"/>
                <a:ea typeface="Calibri"/>
                <a:cs typeface="Calibri"/>
                <a:sym typeface="Calibri"/>
              </a:rPr>
              <a:t>52%</a:t>
            </a:r>
            <a:endParaRPr sz="1867" kern="0">
              <a:solidFill>
                <a:srgbClr val="000000"/>
              </a:solidFill>
              <a:latin typeface="Arial"/>
              <a:ea typeface="Arial"/>
              <a:cs typeface="Arial"/>
              <a:sym typeface="Arial"/>
            </a:endParaRPr>
          </a:p>
        </p:txBody>
      </p:sp>
      <p:sp>
        <p:nvSpPr>
          <p:cNvPr id="442" name="Google Shape;442;p50"/>
          <p:cNvSpPr txBox="1"/>
          <p:nvPr/>
        </p:nvSpPr>
        <p:spPr>
          <a:xfrm>
            <a:off x="10012183" y="3732982"/>
            <a:ext cx="778500" cy="369300"/>
          </a:xfrm>
          <a:prstGeom prst="rect">
            <a:avLst/>
          </a:prstGeom>
          <a:solidFill>
            <a:srgbClr val="FFFFFF"/>
          </a:solidFill>
          <a:ln>
            <a:noFill/>
          </a:ln>
        </p:spPr>
        <p:txBody>
          <a:bodyPr spcFirstLastPara="1" wrap="square" lIns="121900" tIns="60933" rIns="121900" bIns="60933" anchor="t" anchorCtr="0">
            <a:noAutofit/>
          </a:bodyPr>
          <a:lstStyle/>
          <a:p>
            <a:pPr defTabSz="1219170">
              <a:buClr>
                <a:srgbClr val="000000"/>
              </a:buClr>
              <a:buSzPts val="1800"/>
            </a:pPr>
            <a:r>
              <a:rPr lang="en" sz="2400" kern="0">
                <a:solidFill>
                  <a:srgbClr val="611BB8"/>
                </a:solidFill>
                <a:latin typeface="Calibri"/>
                <a:ea typeface="Calibri"/>
                <a:cs typeface="Calibri"/>
                <a:sym typeface="Calibri"/>
              </a:rPr>
              <a:t>48%</a:t>
            </a:r>
            <a:endParaRPr sz="1867" kern="0">
              <a:solidFill>
                <a:srgbClr val="000000"/>
              </a:solidFill>
              <a:latin typeface="Arial"/>
              <a:ea typeface="Arial"/>
              <a:cs typeface="Arial"/>
              <a:sym typeface="Arial"/>
            </a:endParaRPr>
          </a:p>
        </p:txBody>
      </p:sp>
      <p:sp>
        <p:nvSpPr>
          <p:cNvPr id="443" name="Google Shape;443;p50"/>
          <p:cNvSpPr txBox="1"/>
          <p:nvPr/>
        </p:nvSpPr>
        <p:spPr>
          <a:xfrm>
            <a:off x="10790567" y="3732915"/>
            <a:ext cx="778500" cy="369300"/>
          </a:xfrm>
          <a:prstGeom prst="rect">
            <a:avLst/>
          </a:prstGeom>
          <a:solidFill>
            <a:srgbClr val="FFFFFF"/>
          </a:solidFill>
          <a:ln>
            <a:noFill/>
          </a:ln>
        </p:spPr>
        <p:txBody>
          <a:bodyPr spcFirstLastPara="1" wrap="square" lIns="121900" tIns="60933" rIns="121900" bIns="60933" anchor="t" anchorCtr="0">
            <a:noAutofit/>
          </a:bodyPr>
          <a:lstStyle/>
          <a:p>
            <a:pPr defTabSz="1219170">
              <a:buClr>
                <a:srgbClr val="000000"/>
              </a:buClr>
              <a:buSzPts val="1800"/>
            </a:pPr>
            <a:r>
              <a:rPr lang="en" sz="2400" kern="0">
                <a:solidFill>
                  <a:srgbClr val="611BB8"/>
                </a:solidFill>
                <a:latin typeface="Calibri"/>
                <a:ea typeface="Calibri"/>
                <a:cs typeface="Calibri"/>
                <a:sym typeface="Calibri"/>
              </a:rPr>
              <a:t>48%</a:t>
            </a:r>
            <a:endParaRPr sz="1867" kern="0">
              <a:solidFill>
                <a:srgbClr val="000000"/>
              </a:solidFill>
              <a:latin typeface="Arial"/>
              <a:ea typeface="Arial"/>
              <a:cs typeface="Arial"/>
              <a:sym typeface="Arial"/>
            </a:endParaRPr>
          </a:p>
        </p:txBody>
      </p:sp>
      <p:sp>
        <p:nvSpPr>
          <p:cNvPr id="444" name="Google Shape;444;p50"/>
          <p:cNvSpPr txBox="1"/>
          <p:nvPr/>
        </p:nvSpPr>
        <p:spPr>
          <a:xfrm>
            <a:off x="9000820" y="6275586"/>
            <a:ext cx="939681" cy="543826"/>
          </a:xfrm>
          <a:prstGeom prst="rect">
            <a:avLst/>
          </a:prstGeom>
          <a:noFill/>
          <a:ln>
            <a:noFill/>
          </a:ln>
        </p:spPr>
        <p:txBody>
          <a:bodyPr spcFirstLastPara="1" wrap="square" lIns="91433" tIns="45700" rIns="91433" bIns="45700" anchor="t" anchorCtr="0">
            <a:spAutoFit/>
          </a:bodyPr>
          <a:lstStyle/>
          <a:p>
            <a:pPr defTabSz="1219170">
              <a:buClr>
                <a:srgbClr val="000000"/>
              </a:buClr>
            </a:pPr>
            <a:r>
              <a:rPr lang="en" sz="1467" b="1" kern="0">
                <a:solidFill>
                  <a:srgbClr val="000000"/>
                </a:solidFill>
                <a:latin typeface="Arial"/>
                <a:ea typeface="Arial"/>
                <a:cs typeface="Arial"/>
                <a:sym typeface="Arial"/>
              </a:rPr>
              <a:t>180 days</a:t>
            </a:r>
            <a:endParaRPr sz="1467" kern="0">
              <a:solidFill>
                <a:srgbClr val="000000"/>
              </a:solidFill>
              <a:latin typeface="Arial"/>
              <a:cs typeface="Arial"/>
              <a:sym typeface="Arial"/>
            </a:endParaRPr>
          </a:p>
        </p:txBody>
      </p:sp>
      <p:sp>
        <p:nvSpPr>
          <p:cNvPr id="445" name="Google Shape;445;p50"/>
          <p:cNvSpPr txBox="1">
            <a:spLocks noGrp="1"/>
          </p:cNvSpPr>
          <p:nvPr>
            <p:ph type="title" idx="4294967295"/>
          </p:nvPr>
        </p:nvSpPr>
        <p:spPr>
          <a:xfrm>
            <a:off x="415600" y="593367"/>
            <a:ext cx="11360800" cy="831200"/>
          </a:xfrm>
          <a:prstGeom prst="rect">
            <a:avLst/>
          </a:prstGeom>
        </p:spPr>
        <p:txBody>
          <a:bodyPr spcFirstLastPara="1" wrap="square" lIns="121900" tIns="121900" rIns="121900" bIns="121900" anchor="t" anchorCtr="0">
            <a:normAutofit/>
          </a:bodyPr>
          <a:lstStyle/>
          <a:p>
            <a:r>
              <a:rPr lang="en" sz="3600"/>
              <a:t>Nielsen 2013 - TTM Trial</a:t>
            </a:r>
            <a:endParaRPr/>
          </a:p>
        </p:txBody>
      </p:sp>
      <p:sp>
        <p:nvSpPr>
          <p:cNvPr id="446" name="Google Shape;446;p50"/>
          <p:cNvSpPr txBox="1">
            <a:spLocks noGrp="1"/>
          </p:cNvSpPr>
          <p:nvPr>
            <p:ph type="sldNum" idx="12"/>
          </p:nvPr>
        </p:nvSpPr>
        <p:spPr>
          <a:xfrm>
            <a:off x="11330665" y="6251679"/>
            <a:ext cx="731600" cy="524800"/>
          </a:xfrm>
          <a:prstGeom prst="rect">
            <a:avLst/>
          </a:prstGeom>
        </p:spPr>
        <p:txBody>
          <a:bodyPr spcFirstLastPara="1" wrap="square" lIns="121900" tIns="121900" rIns="121900" bIns="121900" anchor="ctr" anchorCtr="0">
            <a:normAutofit/>
          </a:bodyPr>
          <a:lstStyle/>
          <a:p>
            <a:pPr defTabSz="1219170">
              <a:buClr>
                <a:srgbClr val="000000"/>
              </a:buClr>
            </a:pPr>
            <a:fld id="{00000000-1234-1234-1234-123412341234}" type="slidenum">
              <a:rPr lang="en" kern="0">
                <a:solidFill>
                  <a:srgbClr val="7F7F7F"/>
                </a:solidFill>
              </a:rPr>
              <a:pPr defTabSz="1219170">
                <a:buClr>
                  <a:srgbClr val="000000"/>
                </a:buClr>
              </a:pPr>
              <a:t>18</a:t>
            </a:fld>
            <a:endParaRPr kern="0">
              <a:solidFill>
                <a:srgbClr val="7F7F7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51"/>
          <p:cNvSpPr txBox="1"/>
          <p:nvPr/>
        </p:nvSpPr>
        <p:spPr>
          <a:xfrm>
            <a:off x="12895263" y="1447802"/>
            <a:ext cx="184151" cy="379615"/>
          </a:xfrm>
          <a:prstGeom prst="rect">
            <a:avLst/>
          </a:prstGeom>
          <a:noFill/>
          <a:ln>
            <a:noFill/>
          </a:ln>
        </p:spPr>
        <p:txBody>
          <a:bodyPr spcFirstLastPara="1" wrap="square" lIns="91433" tIns="45700" rIns="91433" bIns="45700" anchor="t" anchorCtr="0">
            <a:spAutoFit/>
          </a:bodyPr>
          <a:lstStyle/>
          <a:p>
            <a:pPr defTabSz="1219170">
              <a:buClr>
                <a:srgbClr val="000000"/>
              </a:buClr>
            </a:pPr>
            <a:endParaRPr sz="1867" kern="0">
              <a:solidFill>
                <a:srgbClr val="000000"/>
              </a:solidFill>
              <a:latin typeface="Arial"/>
              <a:ea typeface="Arial"/>
              <a:cs typeface="Arial"/>
              <a:sym typeface="Arial"/>
            </a:endParaRPr>
          </a:p>
        </p:txBody>
      </p:sp>
      <p:sp>
        <p:nvSpPr>
          <p:cNvPr id="452" name="Google Shape;452;p51"/>
          <p:cNvSpPr/>
          <p:nvPr/>
        </p:nvSpPr>
        <p:spPr>
          <a:xfrm>
            <a:off x="1735668" y="164063"/>
            <a:ext cx="8720800" cy="880400"/>
          </a:xfrm>
          <a:prstGeom prst="roundRect">
            <a:avLst>
              <a:gd name="adj" fmla="val 11639"/>
            </a:avLst>
          </a:prstGeom>
          <a:solidFill>
            <a:srgbClr val="17365D"/>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33" tIns="45700" rIns="91433" bIns="45700" anchor="ctr" anchorCtr="0">
            <a:noAutofit/>
          </a:bodyPr>
          <a:lstStyle/>
          <a:p>
            <a:pPr algn="ctr" defTabSz="1219170">
              <a:buClr>
                <a:srgbClr val="000000"/>
              </a:buClr>
            </a:pPr>
            <a:endParaRPr sz="1467" kern="0">
              <a:solidFill>
                <a:srgbClr val="FFFFFF"/>
              </a:solidFill>
              <a:latin typeface="Arial"/>
              <a:ea typeface="Arial"/>
              <a:cs typeface="Arial"/>
              <a:sym typeface="Arial"/>
            </a:endParaRPr>
          </a:p>
        </p:txBody>
      </p:sp>
      <p:sp>
        <p:nvSpPr>
          <p:cNvPr id="453" name="Google Shape;453;p51"/>
          <p:cNvSpPr txBox="1">
            <a:spLocks noGrp="1"/>
          </p:cNvSpPr>
          <p:nvPr>
            <p:ph type="title"/>
          </p:nvPr>
        </p:nvSpPr>
        <p:spPr>
          <a:xfrm>
            <a:off x="415600" y="213400"/>
            <a:ext cx="11360800" cy="831200"/>
          </a:xfrm>
          <a:prstGeom prst="rect">
            <a:avLst/>
          </a:prstGeom>
          <a:noFill/>
          <a:ln>
            <a:noFill/>
          </a:ln>
        </p:spPr>
        <p:txBody>
          <a:bodyPr spcFirstLastPara="1" wrap="square" lIns="91433" tIns="45700" rIns="91433" bIns="45700" anchor="ctr" anchorCtr="0">
            <a:noAutofit/>
          </a:bodyPr>
          <a:lstStyle/>
          <a:p>
            <a:pPr algn="ctr">
              <a:buSzPts val="1400"/>
            </a:pPr>
            <a:r>
              <a:rPr lang="en" sz="2933" b="0">
                <a:solidFill>
                  <a:schemeClr val="lt1"/>
                </a:solidFill>
                <a:latin typeface="Source Sans Pro"/>
                <a:ea typeface="Source Sans Pro"/>
                <a:cs typeface="Source Sans Pro"/>
                <a:sym typeface="Source Sans Pro"/>
              </a:rPr>
              <a:t>Marked differences in “control” group</a:t>
            </a:r>
            <a:endParaRPr sz="2933" b="0" i="1">
              <a:solidFill>
                <a:schemeClr val="dk1"/>
              </a:solidFill>
              <a:latin typeface="Source Sans Pro"/>
              <a:ea typeface="Source Sans Pro"/>
              <a:cs typeface="Source Sans Pro"/>
              <a:sym typeface="Source Sans Pro"/>
            </a:endParaRPr>
          </a:p>
        </p:txBody>
      </p:sp>
      <p:pic>
        <p:nvPicPr>
          <p:cNvPr id="454" name="Google Shape;454;p51"/>
          <p:cNvPicPr preferRelativeResize="0"/>
          <p:nvPr/>
        </p:nvPicPr>
        <p:blipFill rotWithShape="1">
          <a:blip r:embed="rId3">
            <a:alphaModFix/>
          </a:blip>
          <a:srcRect l="6833" t="12101" r="6331" b="17197"/>
          <a:stretch/>
        </p:blipFill>
        <p:spPr>
          <a:xfrm>
            <a:off x="16375063" y="6102351"/>
            <a:ext cx="1828800" cy="704851"/>
          </a:xfrm>
          <a:prstGeom prst="rect">
            <a:avLst/>
          </a:prstGeom>
          <a:noFill/>
          <a:ln>
            <a:noFill/>
          </a:ln>
        </p:spPr>
      </p:pic>
      <p:pic>
        <p:nvPicPr>
          <p:cNvPr id="455" name="Google Shape;455;p51"/>
          <p:cNvPicPr preferRelativeResize="0"/>
          <p:nvPr/>
        </p:nvPicPr>
        <p:blipFill rotWithShape="1">
          <a:blip r:embed="rId4">
            <a:alphaModFix/>
          </a:blip>
          <a:srcRect b="25170"/>
          <a:stretch/>
        </p:blipFill>
        <p:spPr>
          <a:xfrm>
            <a:off x="1592263" y="1720851"/>
            <a:ext cx="4368800" cy="3325813"/>
          </a:xfrm>
          <a:prstGeom prst="rect">
            <a:avLst/>
          </a:prstGeom>
          <a:noFill/>
          <a:ln w="19050" cap="flat" cmpd="sng">
            <a:solidFill>
              <a:srgbClr val="000090"/>
            </a:solidFill>
            <a:prstDash val="solid"/>
            <a:miter lim="800000"/>
            <a:headEnd type="none" w="sm" len="sm"/>
            <a:tailEnd type="none" w="sm" len="sm"/>
          </a:ln>
        </p:spPr>
      </p:pic>
      <p:cxnSp>
        <p:nvCxnSpPr>
          <p:cNvPr id="456" name="Google Shape;456;p51"/>
          <p:cNvCxnSpPr/>
          <p:nvPr/>
        </p:nvCxnSpPr>
        <p:spPr>
          <a:xfrm>
            <a:off x="1803401" y="2379664"/>
            <a:ext cx="3949700" cy="1587"/>
          </a:xfrm>
          <a:prstGeom prst="straightConnector1">
            <a:avLst/>
          </a:prstGeom>
          <a:noFill/>
          <a:ln w="25400" cap="flat" cmpd="sng">
            <a:solidFill>
              <a:srgbClr val="800000"/>
            </a:solidFill>
            <a:prstDash val="solid"/>
            <a:round/>
            <a:headEnd type="none" w="med" len="med"/>
            <a:tailEnd type="none" w="med" len="med"/>
          </a:ln>
          <a:effectLst>
            <a:outerShdw blurRad="40000" dist="20000" dir="5400000" rotWithShape="0">
              <a:srgbClr val="808080">
                <a:alpha val="37647"/>
              </a:srgbClr>
            </a:outerShdw>
          </a:effectLst>
        </p:spPr>
      </p:cxnSp>
      <p:sp>
        <p:nvSpPr>
          <p:cNvPr id="457" name="Google Shape;457;p51"/>
          <p:cNvSpPr txBox="1"/>
          <p:nvPr/>
        </p:nvSpPr>
        <p:spPr>
          <a:xfrm>
            <a:off x="16535400" y="1447802"/>
            <a:ext cx="184151" cy="379615"/>
          </a:xfrm>
          <a:prstGeom prst="rect">
            <a:avLst/>
          </a:prstGeom>
          <a:noFill/>
          <a:ln>
            <a:noFill/>
          </a:ln>
        </p:spPr>
        <p:txBody>
          <a:bodyPr spcFirstLastPara="1" wrap="square" lIns="91433" tIns="45700" rIns="91433" bIns="45700" anchor="t" anchorCtr="0">
            <a:spAutoFit/>
          </a:bodyPr>
          <a:lstStyle/>
          <a:p>
            <a:pPr defTabSz="1219170">
              <a:buClr>
                <a:srgbClr val="000000"/>
              </a:buClr>
            </a:pPr>
            <a:endParaRPr sz="1867" kern="0">
              <a:solidFill>
                <a:srgbClr val="000000"/>
              </a:solidFill>
              <a:latin typeface="Arial"/>
              <a:ea typeface="Arial"/>
              <a:cs typeface="Arial"/>
              <a:sym typeface="Arial"/>
            </a:endParaRPr>
          </a:p>
        </p:txBody>
      </p:sp>
      <p:pic>
        <p:nvPicPr>
          <p:cNvPr id="458" name="Google Shape;458;p51"/>
          <p:cNvPicPr preferRelativeResize="0"/>
          <p:nvPr/>
        </p:nvPicPr>
        <p:blipFill rotWithShape="1">
          <a:blip r:embed="rId5">
            <a:alphaModFix/>
          </a:blip>
          <a:srcRect l="8846" r="25856"/>
          <a:stretch/>
        </p:blipFill>
        <p:spPr>
          <a:xfrm>
            <a:off x="6096000" y="1744664"/>
            <a:ext cx="4318000" cy="3729037"/>
          </a:xfrm>
          <a:prstGeom prst="rect">
            <a:avLst/>
          </a:prstGeom>
          <a:noFill/>
          <a:ln w="19050" cap="flat" cmpd="sng">
            <a:solidFill>
              <a:srgbClr val="000090"/>
            </a:solidFill>
            <a:prstDash val="solid"/>
            <a:miter lim="800000"/>
            <a:headEnd type="none" w="sm" len="sm"/>
            <a:tailEnd type="none" w="sm" len="sm"/>
          </a:ln>
        </p:spPr>
      </p:pic>
      <p:pic>
        <p:nvPicPr>
          <p:cNvPr id="459" name="Google Shape;459;p51"/>
          <p:cNvPicPr preferRelativeResize="0"/>
          <p:nvPr/>
        </p:nvPicPr>
        <p:blipFill rotWithShape="1">
          <a:blip r:embed="rId6">
            <a:alphaModFix/>
          </a:blip>
          <a:srcRect t="22356"/>
          <a:stretch/>
        </p:blipFill>
        <p:spPr>
          <a:xfrm>
            <a:off x="1709739" y="5097465"/>
            <a:ext cx="4251325" cy="403225"/>
          </a:xfrm>
          <a:prstGeom prst="rect">
            <a:avLst/>
          </a:prstGeom>
          <a:noFill/>
          <a:ln w="19050" cap="flat" cmpd="sng">
            <a:solidFill>
              <a:srgbClr val="000090"/>
            </a:solidFill>
            <a:prstDash val="solid"/>
            <a:miter lim="800000"/>
            <a:headEnd type="none" w="sm" len="sm"/>
            <a:tailEnd type="none" w="sm" len="sm"/>
          </a:ln>
        </p:spPr>
      </p:pic>
      <p:cxnSp>
        <p:nvCxnSpPr>
          <p:cNvPr id="460" name="Google Shape;460;p51"/>
          <p:cNvCxnSpPr/>
          <p:nvPr/>
        </p:nvCxnSpPr>
        <p:spPr>
          <a:xfrm>
            <a:off x="6375401" y="2379664"/>
            <a:ext cx="3949700" cy="1587"/>
          </a:xfrm>
          <a:prstGeom prst="straightConnector1">
            <a:avLst/>
          </a:prstGeom>
          <a:noFill/>
          <a:ln w="25400" cap="flat" cmpd="sng">
            <a:solidFill>
              <a:srgbClr val="800000"/>
            </a:solidFill>
            <a:prstDash val="solid"/>
            <a:round/>
            <a:headEnd type="none" w="med" len="med"/>
            <a:tailEnd type="none" w="med" len="med"/>
          </a:ln>
          <a:effectLst>
            <a:outerShdw blurRad="40000" dist="20000" dir="5400000" rotWithShape="0">
              <a:srgbClr val="808080">
                <a:alpha val="37647"/>
              </a:srgbClr>
            </a:outerShdw>
          </a:effectLst>
        </p:spPr>
      </p:cxnSp>
      <p:cxnSp>
        <p:nvCxnSpPr>
          <p:cNvPr id="461" name="Google Shape;461;p51"/>
          <p:cNvCxnSpPr/>
          <p:nvPr/>
        </p:nvCxnSpPr>
        <p:spPr>
          <a:xfrm>
            <a:off x="6362701" y="2532064"/>
            <a:ext cx="3949700" cy="1587"/>
          </a:xfrm>
          <a:prstGeom prst="straightConnector1">
            <a:avLst/>
          </a:prstGeom>
          <a:noFill/>
          <a:ln w="25400" cap="flat" cmpd="sng">
            <a:solidFill>
              <a:srgbClr val="800000"/>
            </a:solidFill>
            <a:prstDash val="solid"/>
            <a:round/>
            <a:headEnd type="none" w="med" len="med"/>
            <a:tailEnd type="none" w="med" len="med"/>
          </a:ln>
          <a:effectLst>
            <a:outerShdw blurRad="40000" dist="20000" dir="5400000" rotWithShape="0">
              <a:srgbClr val="808080">
                <a:alpha val="37647"/>
              </a:srgbClr>
            </a:outerShdw>
          </a:effectLst>
        </p:spPr>
      </p:cxnSp>
      <p:cxnSp>
        <p:nvCxnSpPr>
          <p:cNvPr id="462" name="Google Shape;462;p51"/>
          <p:cNvCxnSpPr/>
          <p:nvPr/>
        </p:nvCxnSpPr>
        <p:spPr>
          <a:xfrm>
            <a:off x="1778001" y="3255964"/>
            <a:ext cx="3949700" cy="1587"/>
          </a:xfrm>
          <a:prstGeom prst="straightConnector1">
            <a:avLst/>
          </a:prstGeom>
          <a:noFill/>
          <a:ln w="25400" cap="flat" cmpd="sng">
            <a:solidFill>
              <a:srgbClr val="800000"/>
            </a:solidFill>
            <a:prstDash val="solid"/>
            <a:round/>
            <a:headEnd type="none" w="med" len="med"/>
            <a:tailEnd type="none" w="med" len="med"/>
          </a:ln>
          <a:effectLst>
            <a:outerShdw blurRad="40000" dist="20000" dir="5400000" rotWithShape="0">
              <a:srgbClr val="808080">
                <a:alpha val="37647"/>
              </a:srgbClr>
            </a:outerShdw>
          </a:effectLst>
        </p:spPr>
      </p:cxnSp>
      <p:sp>
        <p:nvSpPr>
          <p:cNvPr id="463" name="Google Shape;463;p51"/>
          <p:cNvSpPr txBox="1"/>
          <p:nvPr/>
        </p:nvSpPr>
        <p:spPr>
          <a:xfrm>
            <a:off x="1752601" y="1044605"/>
            <a:ext cx="9269600" cy="1143200"/>
          </a:xfrm>
          <a:prstGeom prst="rect">
            <a:avLst/>
          </a:prstGeom>
          <a:noFill/>
          <a:ln>
            <a:noFill/>
          </a:ln>
        </p:spPr>
        <p:txBody>
          <a:bodyPr spcFirstLastPara="1" wrap="square" lIns="91433" tIns="45700" rIns="91433" bIns="45700" anchor="ctr" anchorCtr="0">
            <a:noAutofit/>
          </a:bodyPr>
          <a:lstStyle/>
          <a:p>
            <a:pPr defTabSz="1219170">
              <a:buClr>
                <a:srgbClr val="000000"/>
              </a:buClr>
            </a:pPr>
            <a:r>
              <a:rPr lang="en" sz="2400" b="1" kern="0">
                <a:solidFill>
                  <a:srgbClr val="000000"/>
                </a:solidFill>
                <a:latin typeface="Source Sans Pro"/>
                <a:ea typeface="Source Sans Pro"/>
                <a:cs typeface="Source Sans Pro"/>
                <a:sym typeface="Source Sans Pro"/>
              </a:rPr>
              <a:t>Nielsen et al                           		HACA study</a:t>
            </a:r>
            <a:br>
              <a:rPr lang="en" sz="2800" b="1" kern="0">
                <a:solidFill>
                  <a:srgbClr val="000000"/>
                </a:solidFill>
                <a:latin typeface="Source Sans Pro"/>
                <a:ea typeface="Source Sans Pro"/>
                <a:cs typeface="Source Sans Pro"/>
                <a:sym typeface="Source Sans Pro"/>
              </a:rPr>
            </a:br>
            <a:endParaRPr sz="2800" b="1" i="1" kern="0">
              <a:solidFill>
                <a:srgbClr val="000000"/>
              </a:solidFill>
              <a:latin typeface="Source Sans Pro"/>
              <a:ea typeface="Source Sans Pro"/>
              <a:cs typeface="Source Sans Pro"/>
              <a:sym typeface="Source Sans Pro"/>
            </a:endParaRPr>
          </a:p>
        </p:txBody>
      </p:sp>
      <p:sp>
        <p:nvSpPr>
          <p:cNvPr id="464" name="Google Shape;464;p51"/>
          <p:cNvSpPr txBox="1"/>
          <p:nvPr/>
        </p:nvSpPr>
        <p:spPr>
          <a:xfrm>
            <a:off x="1854202" y="2878139"/>
            <a:ext cx="9269413" cy="1143000"/>
          </a:xfrm>
          <a:prstGeom prst="rect">
            <a:avLst/>
          </a:prstGeom>
          <a:noFill/>
          <a:ln>
            <a:noFill/>
          </a:ln>
        </p:spPr>
        <p:txBody>
          <a:bodyPr spcFirstLastPara="1" wrap="square" lIns="91433" tIns="45700" rIns="91433" bIns="45700" anchor="ctr" anchorCtr="0">
            <a:noAutofit/>
          </a:bodyPr>
          <a:lstStyle/>
          <a:p>
            <a:pPr defTabSz="1219170">
              <a:buClr>
                <a:srgbClr val="000000"/>
              </a:buClr>
            </a:pPr>
            <a:r>
              <a:rPr lang="en" sz="2400" b="1" kern="0">
                <a:solidFill>
                  <a:srgbClr val="800000"/>
                </a:solidFill>
                <a:latin typeface="Arial Black"/>
                <a:ea typeface="Arial Black"/>
                <a:cs typeface="Arial Black"/>
                <a:sym typeface="Arial Black"/>
              </a:rPr>
              <a:t>                                                                ~37.6</a:t>
            </a:r>
            <a:r>
              <a:rPr lang="en" sz="2400" b="1" kern="0" baseline="30000">
                <a:solidFill>
                  <a:srgbClr val="800000"/>
                </a:solidFill>
                <a:latin typeface="Arial Black"/>
                <a:ea typeface="Arial Black"/>
                <a:cs typeface="Arial Black"/>
                <a:sym typeface="Arial Black"/>
              </a:rPr>
              <a:t>o</a:t>
            </a:r>
            <a:r>
              <a:rPr lang="en" sz="2400" b="1" kern="0">
                <a:solidFill>
                  <a:srgbClr val="800000"/>
                </a:solidFill>
                <a:latin typeface="Arial Black"/>
                <a:ea typeface="Arial Black"/>
                <a:cs typeface="Arial Black"/>
                <a:sym typeface="Arial Black"/>
              </a:rPr>
              <a:t>C</a:t>
            </a:r>
            <a:endParaRPr sz="1467" kern="0">
              <a:solidFill>
                <a:srgbClr val="000000"/>
              </a:solidFill>
              <a:latin typeface="Arial"/>
              <a:cs typeface="Arial"/>
              <a:sym typeface="Arial"/>
            </a:endParaRPr>
          </a:p>
          <a:p>
            <a:pPr defTabSz="1219170">
              <a:buClr>
                <a:srgbClr val="000000"/>
              </a:buClr>
            </a:pPr>
            <a:endParaRPr sz="2400" b="1" kern="0">
              <a:solidFill>
                <a:srgbClr val="800000"/>
              </a:solidFill>
              <a:latin typeface="Arial Black"/>
              <a:ea typeface="Arial Black"/>
              <a:cs typeface="Arial Black"/>
              <a:sym typeface="Arial Black"/>
            </a:endParaRPr>
          </a:p>
          <a:p>
            <a:pPr defTabSz="1219170">
              <a:buClr>
                <a:srgbClr val="000000"/>
              </a:buClr>
            </a:pPr>
            <a:r>
              <a:rPr lang="en" sz="2400" b="1" kern="0">
                <a:solidFill>
                  <a:srgbClr val="800000"/>
                </a:solidFill>
                <a:latin typeface="Arial Black"/>
                <a:ea typeface="Arial Black"/>
                <a:cs typeface="Arial Black"/>
                <a:sym typeface="Arial Black"/>
              </a:rPr>
              <a:t>          ~36.0</a:t>
            </a:r>
            <a:r>
              <a:rPr lang="en" sz="2400" b="1" kern="0" baseline="30000">
                <a:solidFill>
                  <a:srgbClr val="800000"/>
                </a:solidFill>
                <a:latin typeface="Arial Black"/>
                <a:ea typeface="Arial Black"/>
                <a:cs typeface="Arial Black"/>
                <a:sym typeface="Arial Black"/>
              </a:rPr>
              <a:t>o</a:t>
            </a:r>
            <a:r>
              <a:rPr lang="en" sz="2400" b="1" kern="0">
                <a:solidFill>
                  <a:srgbClr val="800000"/>
                </a:solidFill>
                <a:latin typeface="Arial Black"/>
                <a:ea typeface="Arial Black"/>
                <a:cs typeface="Arial Black"/>
                <a:sym typeface="Arial Black"/>
              </a:rPr>
              <a:t>C </a:t>
            </a:r>
            <a:br>
              <a:rPr lang="en" sz="2800" b="1" kern="0">
                <a:solidFill>
                  <a:srgbClr val="FFFFCC"/>
                </a:solidFill>
                <a:latin typeface="Arial Black"/>
                <a:ea typeface="Arial Black"/>
                <a:cs typeface="Arial Black"/>
                <a:sym typeface="Arial Black"/>
              </a:rPr>
            </a:br>
            <a:r>
              <a:rPr lang="en" sz="2800" b="1" kern="0">
                <a:solidFill>
                  <a:srgbClr val="FFFFCC"/>
                </a:solidFill>
                <a:latin typeface="Arial Black"/>
                <a:ea typeface="Arial Black"/>
                <a:cs typeface="Arial Black"/>
                <a:sym typeface="Arial Black"/>
              </a:rPr>
              <a:t> </a:t>
            </a:r>
            <a:endParaRPr sz="2800" b="1" i="1" kern="0">
              <a:solidFill>
                <a:srgbClr val="75D8FF"/>
              </a:solidFill>
              <a:latin typeface="Arial Black"/>
              <a:ea typeface="Arial Black"/>
              <a:cs typeface="Arial Black"/>
              <a:sym typeface="Arial Black"/>
            </a:endParaRPr>
          </a:p>
        </p:txBody>
      </p:sp>
      <p:sp>
        <p:nvSpPr>
          <p:cNvPr id="465" name="Google Shape;465;p51"/>
          <p:cNvSpPr txBox="1"/>
          <p:nvPr/>
        </p:nvSpPr>
        <p:spPr>
          <a:xfrm>
            <a:off x="1752701" y="5295575"/>
            <a:ext cx="9269600" cy="719200"/>
          </a:xfrm>
          <a:prstGeom prst="rect">
            <a:avLst/>
          </a:prstGeom>
          <a:noFill/>
          <a:ln>
            <a:noFill/>
          </a:ln>
        </p:spPr>
        <p:txBody>
          <a:bodyPr spcFirstLastPara="1" wrap="square" lIns="91433" tIns="45700" rIns="91433" bIns="45700" anchor="ctr" anchorCtr="0">
            <a:noAutofit/>
          </a:bodyPr>
          <a:lstStyle/>
          <a:p>
            <a:pPr defTabSz="1219170">
              <a:buClr>
                <a:srgbClr val="000000"/>
              </a:buClr>
            </a:pPr>
            <a:r>
              <a:rPr lang="en" sz="2400" b="1" kern="0">
                <a:solidFill>
                  <a:srgbClr val="000000"/>
                </a:solidFill>
                <a:latin typeface="Source Sans Pro"/>
                <a:ea typeface="Source Sans Pro"/>
                <a:cs typeface="Source Sans Pro"/>
                <a:sym typeface="Source Sans Pro"/>
              </a:rPr>
              <a:t>Bernard et al: ~37.3</a:t>
            </a:r>
            <a:r>
              <a:rPr lang="en" sz="2400" b="1" kern="0" baseline="30000">
                <a:solidFill>
                  <a:srgbClr val="000000"/>
                </a:solidFill>
                <a:latin typeface="Source Sans Pro"/>
                <a:ea typeface="Source Sans Pro"/>
                <a:cs typeface="Source Sans Pro"/>
                <a:sym typeface="Source Sans Pro"/>
              </a:rPr>
              <a:t>o</a:t>
            </a:r>
            <a:r>
              <a:rPr lang="en" sz="2400" b="1" kern="0">
                <a:solidFill>
                  <a:srgbClr val="000000"/>
                </a:solidFill>
                <a:latin typeface="Source Sans Pro"/>
                <a:ea typeface="Source Sans Pro"/>
                <a:cs typeface="Source Sans Pro"/>
                <a:sym typeface="Source Sans Pro"/>
              </a:rPr>
              <a:t>C</a:t>
            </a:r>
            <a:endParaRPr sz="2800" b="1" i="1" kern="0">
              <a:solidFill>
                <a:srgbClr val="000000"/>
              </a:solidFill>
              <a:latin typeface="Source Sans Pro"/>
              <a:ea typeface="Source Sans Pro"/>
              <a:cs typeface="Source Sans Pro"/>
              <a:sym typeface="Source Sans Pro"/>
            </a:endParaRPr>
          </a:p>
        </p:txBody>
      </p:sp>
      <p:sp>
        <p:nvSpPr>
          <p:cNvPr id="466" name="Google Shape;466;p51"/>
          <p:cNvSpPr txBox="1"/>
          <p:nvPr/>
        </p:nvSpPr>
        <p:spPr>
          <a:xfrm>
            <a:off x="2090800" y="5779435"/>
            <a:ext cx="8044000" cy="720800"/>
          </a:xfrm>
          <a:prstGeom prst="rect">
            <a:avLst/>
          </a:prstGeom>
          <a:noFill/>
          <a:ln>
            <a:noFill/>
          </a:ln>
        </p:spPr>
        <p:txBody>
          <a:bodyPr spcFirstLastPara="1" wrap="square" lIns="91433" tIns="45700" rIns="91433" bIns="45700" anchor="ctr" anchorCtr="0">
            <a:noAutofit/>
          </a:bodyPr>
          <a:lstStyle/>
          <a:p>
            <a:pPr defTabSz="1219170">
              <a:buClr>
                <a:srgbClr val="000000"/>
              </a:buClr>
            </a:pPr>
            <a:r>
              <a:rPr lang="en" sz="2400" b="1" i="1" kern="0">
                <a:solidFill>
                  <a:srgbClr val="7F7F7F"/>
                </a:solidFill>
                <a:latin typeface="Arial Black"/>
                <a:ea typeface="Arial Black"/>
                <a:cs typeface="Arial Black"/>
                <a:sym typeface="Arial Black"/>
              </a:rPr>
              <a:t>Large difference in maintenance temperatures</a:t>
            </a:r>
            <a:endParaRPr sz="2800" b="1" i="1" kern="0">
              <a:solidFill>
                <a:srgbClr val="7F7F7F"/>
              </a:solidFill>
              <a:latin typeface="Arial Black"/>
              <a:ea typeface="Arial Black"/>
              <a:cs typeface="Arial Black"/>
              <a:sym typeface="Arial Black"/>
            </a:endParaRPr>
          </a:p>
        </p:txBody>
      </p:sp>
      <p:sp>
        <p:nvSpPr>
          <p:cNvPr id="467" name="Google Shape;467;p51"/>
          <p:cNvSpPr txBox="1">
            <a:spLocks noGrp="1"/>
          </p:cNvSpPr>
          <p:nvPr>
            <p:ph type="sldNum" idx="12"/>
          </p:nvPr>
        </p:nvSpPr>
        <p:spPr>
          <a:xfrm>
            <a:off x="11330665" y="6251679"/>
            <a:ext cx="731600" cy="524800"/>
          </a:xfrm>
          <a:prstGeom prst="rect">
            <a:avLst/>
          </a:prstGeom>
        </p:spPr>
        <p:txBody>
          <a:bodyPr spcFirstLastPara="1" wrap="square" lIns="121900" tIns="121900" rIns="121900" bIns="121900" anchor="ctr" anchorCtr="0">
            <a:normAutofit/>
          </a:bodyPr>
          <a:lstStyle/>
          <a:p>
            <a:pPr defTabSz="1219170">
              <a:buClr>
                <a:srgbClr val="000000"/>
              </a:buClr>
            </a:pPr>
            <a:fld id="{00000000-1234-1234-1234-123412341234}" type="slidenum">
              <a:rPr lang="en" kern="0">
                <a:solidFill>
                  <a:srgbClr val="7F7F7F"/>
                </a:solidFill>
              </a:rPr>
              <a:pPr defTabSz="1219170">
                <a:buClr>
                  <a:srgbClr val="000000"/>
                </a:buClr>
              </a:pPr>
              <a:t>19</a:t>
            </a:fld>
            <a:endParaRPr kern="0">
              <a:solidFill>
                <a:srgbClr val="7F7F7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0"/>
                                        </p:tgtEl>
                                        <p:attrNameLst>
                                          <p:attrName>style.visibility</p:attrName>
                                        </p:attrNameLst>
                                      </p:cBhvr>
                                      <p:to>
                                        <p:strVal val="visible"/>
                                      </p:to>
                                    </p:set>
                                    <p:animEffect transition="in" filter="fade">
                                      <p:cBhvr>
                                        <p:cTn id="7" dur="2000"/>
                                        <p:tgtEl>
                                          <p:spTgt spid="460"/>
                                        </p:tgtEl>
                                      </p:cBhvr>
                                    </p:animEffect>
                                  </p:childTnLst>
                                </p:cTn>
                              </p:par>
                              <p:par>
                                <p:cTn id="8" presetID="10" presetClass="entr" presetSubtype="0" fill="hold" nodeType="withEffect">
                                  <p:stCondLst>
                                    <p:cond delay="0"/>
                                  </p:stCondLst>
                                  <p:childTnLst>
                                    <p:set>
                                      <p:cBhvr>
                                        <p:cTn id="9" dur="1" fill="hold">
                                          <p:stCondLst>
                                            <p:cond delay="0"/>
                                          </p:stCondLst>
                                        </p:cTn>
                                        <p:tgtEl>
                                          <p:spTgt spid="456"/>
                                        </p:tgtEl>
                                        <p:attrNameLst>
                                          <p:attrName>style.visibility</p:attrName>
                                        </p:attrNameLst>
                                      </p:cBhvr>
                                      <p:to>
                                        <p:strVal val="visible"/>
                                      </p:to>
                                    </p:set>
                                    <p:animEffect transition="in" filter="fade">
                                      <p:cBhvr>
                                        <p:cTn id="10" dur="2000"/>
                                        <p:tgtEl>
                                          <p:spTgt spid="45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61"/>
                                        </p:tgtEl>
                                        <p:attrNameLst>
                                          <p:attrName>style.visibility</p:attrName>
                                        </p:attrNameLst>
                                      </p:cBhvr>
                                      <p:to>
                                        <p:strVal val="visible"/>
                                      </p:to>
                                    </p:set>
                                    <p:animEffect transition="in" filter="fade">
                                      <p:cBhvr>
                                        <p:cTn id="15" dur="2000"/>
                                        <p:tgtEl>
                                          <p:spTgt spid="461"/>
                                        </p:tgtEl>
                                      </p:cBhvr>
                                    </p:animEffect>
                                  </p:childTnLst>
                                </p:cTn>
                              </p:par>
                              <p:par>
                                <p:cTn id="16" presetID="10" presetClass="entr" presetSubtype="0" fill="hold" nodeType="withEffect">
                                  <p:stCondLst>
                                    <p:cond delay="0"/>
                                  </p:stCondLst>
                                  <p:childTnLst>
                                    <p:set>
                                      <p:cBhvr>
                                        <p:cTn id="17" dur="1" fill="hold">
                                          <p:stCondLst>
                                            <p:cond delay="0"/>
                                          </p:stCondLst>
                                        </p:cTn>
                                        <p:tgtEl>
                                          <p:spTgt spid="462"/>
                                        </p:tgtEl>
                                        <p:attrNameLst>
                                          <p:attrName>style.visibility</p:attrName>
                                        </p:attrNameLst>
                                      </p:cBhvr>
                                      <p:to>
                                        <p:strVal val="visible"/>
                                      </p:to>
                                    </p:set>
                                    <p:animEffect transition="in" filter="fade">
                                      <p:cBhvr>
                                        <p:cTn id="18" dur="2000"/>
                                        <p:tgtEl>
                                          <p:spTgt spid="46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64"/>
                                        </p:tgtEl>
                                        <p:attrNameLst>
                                          <p:attrName>style.visibility</p:attrName>
                                        </p:attrNameLst>
                                      </p:cBhvr>
                                      <p:to>
                                        <p:strVal val="visible"/>
                                      </p:to>
                                    </p:set>
                                    <p:animEffect transition="in" filter="fade">
                                      <p:cBhvr>
                                        <p:cTn id="23" dur="1000"/>
                                        <p:tgtEl>
                                          <p:spTgt spid="46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65"/>
                                        </p:tgtEl>
                                        <p:attrNameLst>
                                          <p:attrName>style.visibility</p:attrName>
                                        </p:attrNameLst>
                                      </p:cBhvr>
                                      <p:to>
                                        <p:strVal val="visible"/>
                                      </p:to>
                                    </p:set>
                                    <p:animEffect transition="in" filter="fade">
                                      <p:cBhvr>
                                        <p:cTn id="28" dur="1000"/>
                                        <p:tgtEl>
                                          <p:spTgt spid="46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66"/>
                                        </p:tgtEl>
                                        <p:attrNameLst>
                                          <p:attrName>style.visibility</p:attrName>
                                        </p:attrNameLst>
                                      </p:cBhvr>
                                      <p:to>
                                        <p:strVal val="visible"/>
                                      </p:to>
                                    </p:set>
                                    <p:animEffect transition="in" filter="fade">
                                      <p:cBhvr>
                                        <p:cTn id="33" dur="1000"/>
                                        <p:tgtEl>
                                          <p:spTgt spid="4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4"/>
          <p:cNvSpPr txBox="1">
            <a:spLocks noGrp="1"/>
          </p:cNvSpPr>
          <p:nvPr>
            <p:ph type="title"/>
          </p:nvPr>
        </p:nvSpPr>
        <p:spPr>
          <a:xfrm>
            <a:off x="415600" y="593367"/>
            <a:ext cx="11360800" cy="831200"/>
          </a:xfrm>
          <a:prstGeom prst="rect">
            <a:avLst/>
          </a:prstGeom>
        </p:spPr>
        <p:txBody>
          <a:bodyPr spcFirstLastPara="1" wrap="square" lIns="121900" tIns="121900" rIns="121900" bIns="121900" anchor="t" anchorCtr="0">
            <a:normAutofit/>
          </a:bodyPr>
          <a:lstStyle/>
          <a:p>
            <a:r>
              <a:rPr lang="en"/>
              <a:t>Objectives</a:t>
            </a:r>
            <a:endParaRPr/>
          </a:p>
        </p:txBody>
      </p:sp>
      <p:sp>
        <p:nvSpPr>
          <p:cNvPr id="190" name="Google Shape;190;p34"/>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rmAutofit/>
          </a:bodyPr>
          <a:lstStyle/>
          <a:p>
            <a:pPr indent="-499521">
              <a:buSzPts val="2300"/>
            </a:pPr>
            <a:r>
              <a:rPr lang="en" sz="3067"/>
              <a:t>Review TTM literature</a:t>
            </a:r>
            <a:endParaRPr sz="3067"/>
          </a:p>
          <a:p>
            <a:pPr lvl="1" indent="-465655">
              <a:buSzPts val="1900"/>
            </a:pPr>
            <a:r>
              <a:rPr lang="en" sz="2533"/>
              <a:t>Adult</a:t>
            </a:r>
            <a:endParaRPr sz="2533"/>
          </a:p>
          <a:p>
            <a:pPr lvl="1" indent="-465655">
              <a:buSzPts val="1900"/>
            </a:pPr>
            <a:r>
              <a:rPr lang="en" sz="2533"/>
              <a:t>Neonatal </a:t>
            </a:r>
            <a:endParaRPr sz="2533"/>
          </a:p>
          <a:p>
            <a:pPr lvl="1" indent="-465655">
              <a:buSzPts val="1900"/>
            </a:pPr>
            <a:r>
              <a:rPr lang="en" sz="2533"/>
              <a:t>Pediatric</a:t>
            </a:r>
            <a:endParaRPr sz="2533"/>
          </a:p>
        </p:txBody>
      </p:sp>
      <p:sp>
        <p:nvSpPr>
          <p:cNvPr id="191" name="Google Shape;191;p34"/>
          <p:cNvSpPr txBox="1">
            <a:spLocks noGrp="1"/>
          </p:cNvSpPr>
          <p:nvPr>
            <p:ph type="sldNum" idx="12"/>
          </p:nvPr>
        </p:nvSpPr>
        <p:spPr>
          <a:xfrm>
            <a:off x="11330665" y="6251679"/>
            <a:ext cx="731600" cy="524800"/>
          </a:xfrm>
          <a:prstGeom prst="rect">
            <a:avLst/>
          </a:prstGeom>
        </p:spPr>
        <p:txBody>
          <a:bodyPr spcFirstLastPara="1" wrap="square" lIns="121900" tIns="121900" rIns="121900" bIns="121900" anchor="ctr" anchorCtr="0">
            <a:normAutofit/>
          </a:bodyPr>
          <a:lstStyle/>
          <a:p>
            <a:pPr defTabSz="1219170">
              <a:buClr>
                <a:srgbClr val="000000"/>
              </a:buClr>
            </a:pPr>
            <a:fld id="{00000000-1234-1234-1234-123412341234}" type="slidenum">
              <a:rPr lang="en" kern="0">
                <a:solidFill>
                  <a:srgbClr val="7F7F7F"/>
                </a:solidFill>
              </a:rPr>
              <a:pPr defTabSz="1219170">
                <a:buClr>
                  <a:srgbClr val="000000"/>
                </a:buClr>
              </a:pPr>
              <a:t>2</a:t>
            </a:fld>
            <a:endParaRPr kern="0">
              <a:solidFill>
                <a:srgbClr val="7F7F7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pic>
        <p:nvPicPr>
          <p:cNvPr id="472" name="Google Shape;472;p52"/>
          <p:cNvPicPr preferRelativeResize="0">
            <a:picLocks noGrp="1"/>
          </p:cNvPicPr>
          <p:nvPr>
            <p:ph type="body" idx="1"/>
          </p:nvPr>
        </p:nvPicPr>
        <p:blipFill rotWithShape="1">
          <a:blip r:embed="rId3">
            <a:alphaModFix/>
          </a:blip>
          <a:srcRect/>
          <a:stretch/>
        </p:blipFill>
        <p:spPr>
          <a:xfrm>
            <a:off x="1604005" y="1690689"/>
            <a:ext cx="8306912" cy="5136441"/>
          </a:xfrm>
          <a:prstGeom prst="rect">
            <a:avLst/>
          </a:prstGeom>
          <a:noFill/>
          <a:ln>
            <a:noFill/>
          </a:ln>
        </p:spPr>
      </p:pic>
      <p:sp>
        <p:nvSpPr>
          <p:cNvPr id="473" name="Google Shape;473;p52"/>
          <p:cNvSpPr txBox="1"/>
          <p:nvPr/>
        </p:nvSpPr>
        <p:spPr>
          <a:xfrm>
            <a:off x="1604006" y="1673818"/>
            <a:ext cx="8206423" cy="318060"/>
          </a:xfrm>
          <a:prstGeom prst="rect">
            <a:avLst/>
          </a:prstGeom>
          <a:solidFill>
            <a:schemeClr val="lt1"/>
          </a:solidFill>
          <a:ln>
            <a:noFill/>
          </a:ln>
        </p:spPr>
        <p:txBody>
          <a:bodyPr spcFirstLastPara="1" wrap="square" lIns="91433" tIns="45700" rIns="91433" bIns="45700" anchor="t" anchorCtr="0">
            <a:spAutoFit/>
          </a:bodyPr>
          <a:lstStyle/>
          <a:p>
            <a:pPr defTabSz="1219170">
              <a:buClr>
                <a:srgbClr val="000000"/>
              </a:buClr>
            </a:pPr>
            <a:endParaRPr sz="1467" kern="0">
              <a:solidFill>
                <a:srgbClr val="000000"/>
              </a:solidFill>
              <a:latin typeface="Arial"/>
              <a:ea typeface="Arial"/>
              <a:cs typeface="Arial"/>
              <a:sym typeface="Arial"/>
            </a:endParaRPr>
          </a:p>
        </p:txBody>
      </p:sp>
      <p:sp>
        <p:nvSpPr>
          <p:cNvPr id="474" name="Google Shape;474;p52"/>
          <p:cNvSpPr txBox="1"/>
          <p:nvPr/>
        </p:nvSpPr>
        <p:spPr>
          <a:xfrm>
            <a:off x="1796191" y="4215938"/>
            <a:ext cx="8306912" cy="1446894"/>
          </a:xfrm>
          <a:prstGeom prst="rect">
            <a:avLst/>
          </a:prstGeom>
          <a:solidFill>
            <a:schemeClr val="lt1"/>
          </a:solidFill>
          <a:ln>
            <a:noFill/>
          </a:ln>
        </p:spPr>
        <p:txBody>
          <a:bodyPr spcFirstLastPara="1" wrap="square" lIns="91433" tIns="45700" rIns="91433" bIns="45700" anchor="t" anchorCtr="0">
            <a:spAutoFit/>
          </a:bodyPr>
          <a:lstStyle/>
          <a:p>
            <a:pPr defTabSz="1219170">
              <a:buClr>
                <a:srgbClr val="000000"/>
              </a:buClr>
            </a:pPr>
            <a:endParaRPr sz="1467" kern="0">
              <a:solidFill>
                <a:srgbClr val="000000"/>
              </a:solidFill>
              <a:latin typeface="Arial"/>
              <a:ea typeface="Arial"/>
              <a:cs typeface="Arial"/>
              <a:sym typeface="Arial"/>
            </a:endParaRPr>
          </a:p>
          <a:p>
            <a:pPr defTabSz="1219170">
              <a:buClr>
                <a:srgbClr val="000000"/>
              </a:buClr>
            </a:pPr>
            <a:endParaRPr sz="1467" kern="0">
              <a:solidFill>
                <a:srgbClr val="000000"/>
              </a:solidFill>
              <a:latin typeface="Arial"/>
              <a:ea typeface="Arial"/>
              <a:cs typeface="Arial"/>
              <a:sym typeface="Arial"/>
            </a:endParaRPr>
          </a:p>
          <a:p>
            <a:pPr defTabSz="1219170">
              <a:buClr>
                <a:srgbClr val="000000"/>
              </a:buClr>
            </a:pPr>
            <a:endParaRPr sz="1467" kern="0">
              <a:solidFill>
                <a:srgbClr val="000000"/>
              </a:solidFill>
              <a:latin typeface="Arial"/>
              <a:ea typeface="Arial"/>
              <a:cs typeface="Arial"/>
              <a:sym typeface="Arial"/>
            </a:endParaRPr>
          </a:p>
          <a:p>
            <a:pPr defTabSz="1219170">
              <a:buClr>
                <a:srgbClr val="000000"/>
              </a:buClr>
            </a:pPr>
            <a:endParaRPr sz="1467" kern="0">
              <a:solidFill>
                <a:srgbClr val="000000"/>
              </a:solidFill>
              <a:latin typeface="Arial"/>
              <a:ea typeface="Arial"/>
              <a:cs typeface="Arial"/>
              <a:sym typeface="Arial"/>
            </a:endParaRPr>
          </a:p>
          <a:p>
            <a:pPr defTabSz="1219170">
              <a:buClr>
                <a:srgbClr val="000000"/>
              </a:buClr>
            </a:pPr>
            <a:endParaRPr sz="1467" kern="0">
              <a:solidFill>
                <a:srgbClr val="000000"/>
              </a:solidFill>
              <a:latin typeface="Arial"/>
              <a:ea typeface="Arial"/>
              <a:cs typeface="Arial"/>
              <a:sym typeface="Arial"/>
            </a:endParaRPr>
          </a:p>
          <a:p>
            <a:pPr defTabSz="1219170">
              <a:buClr>
                <a:srgbClr val="000000"/>
              </a:buClr>
            </a:pPr>
            <a:endParaRPr sz="1467" kern="0">
              <a:solidFill>
                <a:srgbClr val="000000"/>
              </a:solidFill>
              <a:latin typeface="Arial"/>
              <a:ea typeface="Arial"/>
              <a:cs typeface="Arial"/>
              <a:sym typeface="Arial"/>
            </a:endParaRPr>
          </a:p>
        </p:txBody>
      </p:sp>
      <p:sp>
        <p:nvSpPr>
          <p:cNvPr id="475" name="Google Shape;475;p52"/>
          <p:cNvSpPr/>
          <p:nvPr/>
        </p:nvSpPr>
        <p:spPr>
          <a:xfrm>
            <a:off x="6710767" y="1690700"/>
            <a:ext cx="1022800" cy="3910400"/>
          </a:xfrm>
          <a:prstGeom prst="rect">
            <a:avLst/>
          </a:prstGeom>
          <a:noFill/>
          <a:ln w="50800" cap="flat" cmpd="sng">
            <a:solidFill>
              <a:srgbClr val="395E89"/>
            </a:solidFill>
            <a:prstDash val="solid"/>
            <a:round/>
            <a:headEnd type="none" w="sm" len="sm"/>
            <a:tailEnd type="none" w="sm" len="sm"/>
          </a:ln>
        </p:spPr>
        <p:txBody>
          <a:bodyPr spcFirstLastPara="1" wrap="square" lIns="91433" tIns="45700" rIns="91433" bIns="45700" anchor="ctr" anchorCtr="0">
            <a:noAutofit/>
          </a:bodyPr>
          <a:lstStyle/>
          <a:p>
            <a:pPr algn="ctr" defTabSz="1219170">
              <a:buClr>
                <a:srgbClr val="000000"/>
              </a:buClr>
            </a:pPr>
            <a:endParaRPr sz="1467" kern="0">
              <a:solidFill>
                <a:srgbClr val="FFFFFF"/>
              </a:solidFill>
              <a:latin typeface="Arial"/>
              <a:ea typeface="Arial"/>
              <a:cs typeface="Arial"/>
              <a:sym typeface="Arial"/>
            </a:endParaRPr>
          </a:p>
        </p:txBody>
      </p:sp>
      <p:sp>
        <p:nvSpPr>
          <p:cNvPr id="476" name="Google Shape;476;p52"/>
          <p:cNvSpPr txBox="1">
            <a:spLocks noGrp="1"/>
          </p:cNvSpPr>
          <p:nvPr>
            <p:ph type="title"/>
          </p:nvPr>
        </p:nvSpPr>
        <p:spPr>
          <a:xfrm>
            <a:off x="415600" y="593367"/>
            <a:ext cx="11360800" cy="831200"/>
          </a:xfrm>
          <a:prstGeom prst="rect">
            <a:avLst/>
          </a:prstGeom>
        </p:spPr>
        <p:txBody>
          <a:bodyPr spcFirstLastPara="1" wrap="square" lIns="91433" tIns="45700" rIns="91433" bIns="45700" anchor="b" anchorCtr="0">
            <a:normAutofit/>
          </a:bodyPr>
          <a:lstStyle/>
          <a:p>
            <a:r>
              <a:rPr lang="en" sz="3600"/>
              <a:t>The Early adult studies.. Cooling outcomes</a:t>
            </a:r>
            <a:endParaRPr/>
          </a:p>
        </p:txBody>
      </p:sp>
      <p:sp>
        <p:nvSpPr>
          <p:cNvPr id="477" name="Google Shape;477;p52"/>
          <p:cNvSpPr txBox="1">
            <a:spLocks noGrp="1"/>
          </p:cNvSpPr>
          <p:nvPr>
            <p:ph type="sldNum" idx="12"/>
          </p:nvPr>
        </p:nvSpPr>
        <p:spPr>
          <a:xfrm>
            <a:off x="9900459" y="6459785"/>
            <a:ext cx="1312000" cy="365200"/>
          </a:xfrm>
          <a:prstGeom prst="rect">
            <a:avLst/>
          </a:prstGeom>
        </p:spPr>
        <p:txBody>
          <a:bodyPr spcFirstLastPara="1" wrap="square" lIns="91433" tIns="45700" rIns="91433" bIns="45700" anchor="ctr" anchorCtr="0">
            <a:normAutofit/>
          </a:bodyPr>
          <a:lstStyle/>
          <a:p>
            <a:pPr defTabSz="1219170">
              <a:buClr>
                <a:srgbClr val="000000"/>
              </a:buClr>
            </a:pPr>
            <a:fld id="{00000000-1234-1234-1234-123412341234}" type="slidenum">
              <a:rPr lang="en" kern="0">
                <a:solidFill>
                  <a:srgbClr val="7F7F7F"/>
                </a:solidFill>
              </a:rPr>
              <a:pPr defTabSz="1219170">
                <a:buClr>
                  <a:srgbClr val="000000"/>
                </a:buClr>
              </a:pPr>
              <a:t>20</a:t>
            </a:fld>
            <a:endParaRPr kern="0">
              <a:solidFill>
                <a:srgbClr val="7F7F7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53"/>
          <p:cNvSpPr txBox="1">
            <a:spLocks noGrp="1"/>
          </p:cNvSpPr>
          <p:nvPr>
            <p:ph type="title"/>
          </p:nvPr>
        </p:nvSpPr>
        <p:spPr>
          <a:xfrm>
            <a:off x="354000" y="188967"/>
            <a:ext cx="5393600" cy="2044800"/>
          </a:xfrm>
          <a:prstGeom prst="rect">
            <a:avLst/>
          </a:prstGeom>
          <a:noFill/>
          <a:ln>
            <a:noFill/>
          </a:ln>
        </p:spPr>
        <p:txBody>
          <a:bodyPr spcFirstLastPara="1" wrap="square" lIns="91433" tIns="45700" rIns="91433" bIns="45700" anchor="ctr" anchorCtr="0">
            <a:noAutofit/>
          </a:bodyPr>
          <a:lstStyle/>
          <a:p>
            <a:pPr algn="l">
              <a:buClr>
                <a:schemeClr val="dk1"/>
              </a:buClr>
              <a:buSzPts val="3300"/>
            </a:pPr>
            <a:r>
              <a:rPr lang="en" sz="3600"/>
              <a:t>Hyperion Trial</a:t>
            </a:r>
            <a:endParaRPr sz="3600"/>
          </a:p>
        </p:txBody>
      </p:sp>
      <p:pic>
        <p:nvPicPr>
          <p:cNvPr id="484" name="Google Shape;484;p53"/>
          <p:cNvPicPr preferRelativeResize="0">
            <a:picLocks noGrp="1"/>
          </p:cNvPicPr>
          <p:nvPr>
            <p:ph type="body" idx="2"/>
          </p:nvPr>
        </p:nvPicPr>
        <p:blipFill rotWithShape="1">
          <a:blip r:embed="rId3">
            <a:alphaModFix/>
          </a:blip>
          <a:srcRect/>
          <a:stretch/>
        </p:blipFill>
        <p:spPr>
          <a:xfrm>
            <a:off x="6586000" y="965600"/>
            <a:ext cx="5116000" cy="4926800"/>
          </a:xfrm>
          <a:prstGeom prst="rect">
            <a:avLst/>
          </a:prstGeom>
          <a:noFill/>
          <a:ln>
            <a:noFill/>
          </a:ln>
        </p:spPr>
      </p:pic>
      <p:sp>
        <p:nvSpPr>
          <p:cNvPr id="485" name="Google Shape;485;p53"/>
          <p:cNvSpPr txBox="1"/>
          <p:nvPr/>
        </p:nvSpPr>
        <p:spPr>
          <a:xfrm>
            <a:off x="7947407" y="6020401"/>
            <a:ext cx="2393200" cy="318060"/>
          </a:xfrm>
          <a:prstGeom prst="rect">
            <a:avLst/>
          </a:prstGeom>
          <a:noFill/>
          <a:ln>
            <a:noFill/>
          </a:ln>
        </p:spPr>
        <p:txBody>
          <a:bodyPr spcFirstLastPara="1" wrap="square" lIns="91433" tIns="45700" rIns="91433" bIns="45700" anchor="t" anchorCtr="0">
            <a:spAutoFit/>
          </a:bodyPr>
          <a:lstStyle/>
          <a:p>
            <a:pPr defTabSz="1219170">
              <a:buClr>
                <a:srgbClr val="000000"/>
              </a:buClr>
            </a:pPr>
            <a:r>
              <a:rPr lang="en" sz="1467" kern="0">
                <a:solidFill>
                  <a:srgbClr val="7F7F7F"/>
                </a:solidFill>
                <a:latin typeface="Source Sans Pro"/>
                <a:ea typeface="Source Sans Pro"/>
                <a:cs typeface="Source Sans Pro"/>
                <a:sym typeface="Source Sans Pro"/>
              </a:rPr>
              <a:t>Lasacarrou 2019 </a:t>
            </a:r>
            <a:endParaRPr sz="1467" kern="0">
              <a:solidFill>
                <a:srgbClr val="7F7F7F"/>
              </a:solidFill>
              <a:latin typeface="Source Sans Pro"/>
              <a:ea typeface="Source Sans Pro"/>
              <a:cs typeface="Source Sans Pro"/>
              <a:sym typeface="Source Sans Pro"/>
            </a:endParaRPr>
          </a:p>
        </p:txBody>
      </p:sp>
      <p:sp>
        <p:nvSpPr>
          <p:cNvPr id="486" name="Google Shape;486;p53"/>
          <p:cNvSpPr txBox="1">
            <a:spLocks noGrp="1"/>
          </p:cNvSpPr>
          <p:nvPr>
            <p:ph type="subTitle" idx="1"/>
          </p:nvPr>
        </p:nvSpPr>
        <p:spPr>
          <a:xfrm>
            <a:off x="354000" y="1891865"/>
            <a:ext cx="5393600" cy="3594000"/>
          </a:xfrm>
          <a:prstGeom prst="rect">
            <a:avLst/>
          </a:prstGeom>
        </p:spPr>
        <p:txBody>
          <a:bodyPr spcFirstLastPara="1" wrap="square" lIns="121900" tIns="121900" rIns="121900" bIns="121900" anchor="t" anchorCtr="0">
            <a:normAutofit lnSpcReduction="10000"/>
          </a:bodyPr>
          <a:lstStyle/>
          <a:p>
            <a:pPr marL="609585" indent="-482588" algn="l">
              <a:buChar char="●"/>
            </a:pPr>
            <a:r>
              <a:rPr lang="en"/>
              <a:t>33°C vs 37°C for 24 hours non-shockable rhythm</a:t>
            </a:r>
            <a:endParaRPr/>
          </a:p>
          <a:p>
            <a:pPr marL="609585" indent="-482588" algn="l">
              <a:buChar char="●"/>
            </a:pPr>
            <a:r>
              <a:rPr lang="en"/>
              <a:t>IHCA or OHCA, GCS 8</a:t>
            </a:r>
            <a:endParaRPr/>
          </a:p>
          <a:p>
            <a:pPr marL="609585" indent="-482588" algn="l">
              <a:buChar char="●"/>
            </a:pPr>
            <a:r>
              <a:rPr lang="en"/>
              <a:t>Excluded no flow &gt; 10 min, CPR &gt; 60 min</a:t>
            </a:r>
            <a:endParaRPr/>
          </a:p>
          <a:p>
            <a:pPr marL="609585" indent="-482588" algn="l">
              <a:buChar char="●"/>
            </a:pPr>
            <a:r>
              <a:rPr lang="en"/>
              <a:t>CPC at 90 days</a:t>
            </a:r>
            <a:endParaRPr/>
          </a:p>
          <a:p>
            <a:pPr marL="609585" indent="-482588" algn="l">
              <a:buChar char="●"/>
            </a:pPr>
            <a:r>
              <a:rPr lang="en"/>
              <a:t>Approximately 284 in each treatment arm</a:t>
            </a:r>
            <a:endParaRPr/>
          </a:p>
          <a:p>
            <a:pPr marL="0" indent="0"/>
            <a:endParaRPr/>
          </a:p>
        </p:txBody>
      </p:sp>
      <p:sp>
        <p:nvSpPr>
          <p:cNvPr id="487" name="Google Shape;487;p53"/>
          <p:cNvSpPr txBox="1">
            <a:spLocks noGrp="1"/>
          </p:cNvSpPr>
          <p:nvPr>
            <p:ph type="sldNum" idx="12"/>
          </p:nvPr>
        </p:nvSpPr>
        <p:spPr>
          <a:xfrm>
            <a:off x="11330665" y="6251679"/>
            <a:ext cx="731600" cy="524800"/>
          </a:xfrm>
          <a:prstGeom prst="rect">
            <a:avLst/>
          </a:prstGeom>
        </p:spPr>
        <p:txBody>
          <a:bodyPr spcFirstLastPara="1" wrap="square" lIns="121900" tIns="121900" rIns="121900" bIns="121900" anchor="ctr" anchorCtr="0">
            <a:normAutofit/>
          </a:bodyPr>
          <a:lstStyle/>
          <a:p>
            <a:pPr defTabSz="1219170">
              <a:buClr>
                <a:srgbClr val="000000"/>
              </a:buClr>
            </a:pPr>
            <a:fld id="{00000000-1234-1234-1234-123412341234}" type="slidenum">
              <a:rPr lang="en" kern="0">
                <a:solidFill>
                  <a:srgbClr val="FFFFFF"/>
                </a:solidFill>
              </a:rPr>
              <a:pPr defTabSz="1219170">
                <a:buClr>
                  <a:srgbClr val="000000"/>
                </a:buClr>
              </a:pPr>
              <a:t>21</a:t>
            </a:fld>
            <a:endParaRPr kern="0">
              <a:solidFill>
                <a:srgbClr val="FFFFFF"/>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pic>
        <p:nvPicPr>
          <p:cNvPr id="492" name="Google Shape;492;p54" descr="Screen Shot 2020-01-29 at 9.16.31 PM.png"/>
          <p:cNvPicPr preferRelativeResize="0"/>
          <p:nvPr/>
        </p:nvPicPr>
        <p:blipFill rotWithShape="1">
          <a:blip r:embed="rId3">
            <a:alphaModFix/>
          </a:blip>
          <a:srcRect/>
          <a:stretch/>
        </p:blipFill>
        <p:spPr>
          <a:xfrm>
            <a:off x="1698172" y="1058094"/>
            <a:ext cx="8188301" cy="4990764"/>
          </a:xfrm>
          <a:prstGeom prst="rect">
            <a:avLst/>
          </a:prstGeom>
          <a:noFill/>
          <a:ln>
            <a:noFill/>
          </a:ln>
        </p:spPr>
      </p:pic>
      <p:sp>
        <p:nvSpPr>
          <p:cNvPr id="493" name="Google Shape;493;p54"/>
          <p:cNvSpPr txBox="1">
            <a:spLocks noGrp="1"/>
          </p:cNvSpPr>
          <p:nvPr>
            <p:ph type="title" idx="4294967295"/>
          </p:nvPr>
        </p:nvSpPr>
        <p:spPr>
          <a:xfrm>
            <a:off x="415600" y="593367"/>
            <a:ext cx="11360800" cy="831200"/>
          </a:xfrm>
          <a:prstGeom prst="rect">
            <a:avLst/>
          </a:prstGeom>
        </p:spPr>
        <p:txBody>
          <a:bodyPr spcFirstLastPara="1" wrap="square" lIns="121900" tIns="121900" rIns="121900" bIns="121900" anchor="t" anchorCtr="0">
            <a:normAutofit/>
          </a:bodyPr>
          <a:lstStyle/>
          <a:p>
            <a:r>
              <a:rPr lang="en" sz="3600"/>
              <a:t>HYPERION Trial</a:t>
            </a:r>
            <a:endParaRPr sz="3600"/>
          </a:p>
          <a:p>
            <a:endParaRPr sz="3600"/>
          </a:p>
        </p:txBody>
      </p:sp>
      <p:sp>
        <p:nvSpPr>
          <p:cNvPr id="494" name="Google Shape;494;p54"/>
          <p:cNvSpPr txBox="1">
            <a:spLocks noGrp="1"/>
          </p:cNvSpPr>
          <p:nvPr>
            <p:ph type="sldNum" idx="12"/>
          </p:nvPr>
        </p:nvSpPr>
        <p:spPr>
          <a:xfrm>
            <a:off x="11330665" y="6251679"/>
            <a:ext cx="731600" cy="524800"/>
          </a:xfrm>
          <a:prstGeom prst="rect">
            <a:avLst/>
          </a:prstGeom>
        </p:spPr>
        <p:txBody>
          <a:bodyPr spcFirstLastPara="1" wrap="square" lIns="121900" tIns="121900" rIns="121900" bIns="121900" anchor="ctr" anchorCtr="0">
            <a:normAutofit/>
          </a:bodyPr>
          <a:lstStyle/>
          <a:p>
            <a:pPr defTabSz="1219170">
              <a:buClr>
                <a:srgbClr val="000000"/>
              </a:buClr>
            </a:pPr>
            <a:fld id="{00000000-1234-1234-1234-123412341234}" type="slidenum">
              <a:rPr lang="en" kern="0">
                <a:solidFill>
                  <a:srgbClr val="7F7F7F"/>
                </a:solidFill>
              </a:rPr>
              <a:pPr defTabSz="1219170">
                <a:buClr>
                  <a:srgbClr val="000000"/>
                </a:buClr>
              </a:pPr>
              <a:t>22</a:t>
            </a:fld>
            <a:endParaRPr kern="0">
              <a:solidFill>
                <a:srgbClr val="7F7F7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pic>
        <p:nvPicPr>
          <p:cNvPr id="499" name="Google Shape;499;p55"/>
          <p:cNvPicPr preferRelativeResize="0">
            <a:picLocks noGrp="1"/>
          </p:cNvPicPr>
          <p:nvPr>
            <p:ph type="body" idx="1"/>
          </p:nvPr>
        </p:nvPicPr>
        <p:blipFill rotWithShape="1">
          <a:blip r:embed="rId3">
            <a:alphaModFix/>
          </a:blip>
          <a:srcRect b="42510"/>
          <a:stretch/>
        </p:blipFill>
        <p:spPr>
          <a:xfrm>
            <a:off x="1818033" y="3078636"/>
            <a:ext cx="6476800" cy="3303600"/>
          </a:xfrm>
          <a:prstGeom prst="rect">
            <a:avLst/>
          </a:prstGeom>
          <a:noFill/>
          <a:ln>
            <a:noFill/>
          </a:ln>
        </p:spPr>
      </p:pic>
      <p:sp>
        <p:nvSpPr>
          <p:cNvPr id="500" name="Google Shape;500;p55"/>
          <p:cNvSpPr txBox="1"/>
          <p:nvPr/>
        </p:nvSpPr>
        <p:spPr>
          <a:xfrm flipH="1">
            <a:off x="483367" y="1508634"/>
            <a:ext cx="11082800" cy="1569620"/>
          </a:xfrm>
          <a:prstGeom prst="rect">
            <a:avLst/>
          </a:prstGeom>
          <a:noFill/>
          <a:ln>
            <a:noFill/>
          </a:ln>
        </p:spPr>
        <p:txBody>
          <a:bodyPr spcFirstLastPara="1" wrap="square" lIns="91433" tIns="45700" rIns="91433" bIns="45700" anchor="t" anchorCtr="0">
            <a:spAutoFit/>
          </a:bodyPr>
          <a:lstStyle/>
          <a:p>
            <a:pPr marL="287859" indent="-287859" defTabSz="1219170">
              <a:buClr>
                <a:srgbClr val="000000"/>
              </a:buClr>
              <a:buSzPts val="2400"/>
              <a:buFont typeface="Arial"/>
              <a:buChar char="•"/>
            </a:pPr>
            <a:r>
              <a:rPr lang="en" sz="3200" kern="0">
                <a:solidFill>
                  <a:srgbClr val="000000"/>
                </a:solidFill>
                <a:latin typeface="Arial"/>
                <a:ea typeface="Arial"/>
                <a:cs typeface="Arial"/>
                <a:sym typeface="Arial"/>
              </a:rPr>
              <a:t>Improved neurologic outcome</a:t>
            </a:r>
            <a:endParaRPr sz="3200" kern="0">
              <a:solidFill>
                <a:srgbClr val="000000"/>
              </a:solidFill>
              <a:latin typeface="Arial"/>
              <a:cs typeface="Arial"/>
              <a:sym typeface="Arial"/>
            </a:endParaRPr>
          </a:p>
          <a:p>
            <a:pPr marL="287859" indent="-287859" defTabSz="1219170">
              <a:buClr>
                <a:srgbClr val="000000"/>
              </a:buClr>
              <a:buSzPts val="2400"/>
              <a:buFont typeface="Arial"/>
              <a:buChar char="•"/>
            </a:pPr>
            <a:r>
              <a:rPr lang="en" sz="3200" kern="0">
                <a:solidFill>
                  <a:srgbClr val="000000"/>
                </a:solidFill>
                <a:latin typeface="Arial"/>
                <a:ea typeface="Arial"/>
                <a:cs typeface="Arial"/>
                <a:sym typeface="Arial"/>
              </a:rPr>
              <a:t>No difference in mortality</a:t>
            </a:r>
            <a:endParaRPr sz="3200" kern="0">
              <a:solidFill>
                <a:srgbClr val="000000"/>
              </a:solidFill>
              <a:latin typeface="Arial"/>
              <a:cs typeface="Arial"/>
              <a:sym typeface="Arial"/>
            </a:endParaRPr>
          </a:p>
          <a:p>
            <a:pPr marL="287859" indent="-287859" defTabSz="1219170">
              <a:buClr>
                <a:srgbClr val="000000"/>
              </a:buClr>
              <a:buSzPts val="2400"/>
              <a:buFont typeface="Arial"/>
              <a:buChar char="•"/>
            </a:pPr>
            <a:r>
              <a:rPr lang="en" sz="3200" kern="0">
                <a:solidFill>
                  <a:srgbClr val="000000"/>
                </a:solidFill>
                <a:latin typeface="Arial"/>
                <a:ea typeface="Arial"/>
                <a:cs typeface="Arial"/>
                <a:sym typeface="Arial"/>
              </a:rPr>
              <a:t>No difference in adverse events</a:t>
            </a:r>
            <a:endParaRPr sz="3200" kern="0">
              <a:solidFill>
                <a:srgbClr val="000000"/>
              </a:solidFill>
              <a:latin typeface="Arial"/>
              <a:cs typeface="Arial"/>
              <a:sym typeface="Arial"/>
            </a:endParaRPr>
          </a:p>
        </p:txBody>
      </p:sp>
      <p:sp>
        <p:nvSpPr>
          <p:cNvPr id="501" name="Google Shape;501;p55"/>
          <p:cNvSpPr txBox="1"/>
          <p:nvPr/>
        </p:nvSpPr>
        <p:spPr>
          <a:xfrm>
            <a:off x="8295035" y="3785334"/>
            <a:ext cx="1103200" cy="523180"/>
          </a:xfrm>
          <a:prstGeom prst="rect">
            <a:avLst/>
          </a:prstGeom>
          <a:noFill/>
          <a:ln>
            <a:noFill/>
          </a:ln>
        </p:spPr>
        <p:txBody>
          <a:bodyPr spcFirstLastPara="1" wrap="square" lIns="91433" tIns="45700" rIns="91433" bIns="45700" anchor="t" anchorCtr="0">
            <a:spAutoFit/>
          </a:bodyPr>
          <a:lstStyle/>
          <a:p>
            <a:pPr defTabSz="1219170">
              <a:buClr>
                <a:srgbClr val="000000"/>
              </a:buClr>
            </a:pPr>
            <a:r>
              <a:rPr lang="en" sz="2800" b="1" kern="0">
                <a:solidFill>
                  <a:srgbClr val="000000"/>
                </a:solidFill>
                <a:latin typeface="Arial"/>
                <a:ea typeface="Arial"/>
                <a:cs typeface="Arial"/>
                <a:sym typeface="Arial"/>
              </a:rPr>
              <a:t>5.7 %</a:t>
            </a:r>
            <a:endParaRPr sz="1467" kern="0">
              <a:solidFill>
                <a:srgbClr val="000000"/>
              </a:solidFill>
              <a:latin typeface="Arial"/>
              <a:cs typeface="Arial"/>
              <a:sym typeface="Arial"/>
            </a:endParaRPr>
          </a:p>
        </p:txBody>
      </p:sp>
      <p:sp>
        <p:nvSpPr>
          <p:cNvPr id="502" name="Google Shape;502;p55"/>
          <p:cNvSpPr txBox="1"/>
          <p:nvPr/>
        </p:nvSpPr>
        <p:spPr>
          <a:xfrm>
            <a:off x="8169829" y="4661140"/>
            <a:ext cx="1303600" cy="523180"/>
          </a:xfrm>
          <a:prstGeom prst="rect">
            <a:avLst/>
          </a:prstGeom>
          <a:noFill/>
          <a:ln>
            <a:noFill/>
          </a:ln>
        </p:spPr>
        <p:txBody>
          <a:bodyPr spcFirstLastPara="1" wrap="square" lIns="91433" tIns="45700" rIns="91433" bIns="45700" anchor="t" anchorCtr="0">
            <a:spAutoFit/>
          </a:bodyPr>
          <a:lstStyle/>
          <a:p>
            <a:pPr defTabSz="1219170">
              <a:buClr>
                <a:srgbClr val="000000"/>
              </a:buClr>
            </a:pPr>
            <a:r>
              <a:rPr lang="en" sz="2800" b="1" kern="0">
                <a:solidFill>
                  <a:srgbClr val="000000"/>
                </a:solidFill>
                <a:latin typeface="Arial"/>
                <a:ea typeface="Arial"/>
                <a:cs typeface="Arial"/>
                <a:sym typeface="Arial"/>
              </a:rPr>
              <a:t>10.2 %</a:t>
            </a:r>
            <a:endParaRPr sz="1467" kern="0">
              <a:solidFill>
                <a:srgbClr val="000000"/>
              </a:solidFill>
              <a:latin typeface="Arial"/>
              <a:cs typeface="Arial"/>
              <a:sym typeface="Arial"/>
            </a:endParaRPr>
          </a:p>
        </p:txBody>
      </p:sp>
      <p:sp>
        <p:nvSpPr>
          <p:cNvPr id="503" name="Google Shape;503;p55"/>
          <p:cNvSpPr txBox="1"/>
          <p:nvPr/>
        </p:nvSpPr>
        <p:spPr>
          <a:xfrm>
            <a:off x="9515268" y="4261031"/>
            <a:ext cx="1369600" cy="400069"/>
          </a:xfrm>
          <a:prstGeom prst="rect">
            <a:avLst/>
          </a:prstGeom>
          <a:noFill/>
          <a:ln>
            <a:noFill/>
          </a:ln>
        </p:spPr>
        <p:txBody>
          <a:bodyPr spcFirstLastPara="1" wrap="square" lIns="91433" tIns="45700" rIns="91433" bIns="45700" anchor="t" anchorCtr="0">
            <a:spAutoFit/>
          </a:bodyPr>
          <a:lstStyle/>
          <a:p>
            <a:pPr defTabSz="1219170">
              <a:buClr>
                <a:srgbClr val="000000"/>
              </a:buClr>
            </a:pPr>
            <a:r>
              <a:rPr lang="en" sz="2000" kern="0">
                <a:solidFill>
                  <a:srgbClr val="000000"/>
                </a:solidFill>
                <a:latin typeface="Arial"/>
                <a:ea typeface="Arial"/>
                <a:cs typeface="Arial"/>
                <a:sym typeface="Arial"/>
              </a:rPr>
              <a:t>P=0.04</a:t>
            </a:r>
            <a:endParaRPr sz="1467" kern="0">
              <a:solidFill>
                <a:srgbClr val="000000"/>
              </a:solidFill>
              <a:latin typeface="Arial"/>
              <a:cs typeface="Arial"/>
              <a:sym typeface="Arial"/>
            </a:endParaRPr>
          </a:p>
        </p:txBody>
      </p:sp>
      <p:sp>
        <p:nvSpPr>
          <p:cNvPr id="504" name="Google Shape;504;p55"/>
          <p:cNvSpPr txBox="1">
            <a:spLocks noGrp="1"/>
          </p:cNvSpPr>
          <p:nvPr>
            <p:ph type="title"/>
          </p:nvPr>
        </p:nvSpPr>
        <p:spPr>
          <a:xfrm>
            <a:off x="415600" y="593367"/>
            <a:ext cx="11360800" cy="831200"/>
          </a:xfrm>
          <a:prstGeom prst="rect">
            <a:avLst/>
          </a:prstGeom>
        </p:spPr>
        <p:txBody>
          <a:bodyPr spcFirstLastPara="1" wrap="square" lIns="91433" tIns="45700" rIns="91433" bIns="45700" anchor="b" anchorCtr="0">
            <a:normAutofit/>
          </a:bodyPr>
          <a:lstStyle/>
          <a:p>
            <a:r>
              <a:rPr lang="en" sz="3600"/>
              <a:t>HYPERION - Outcomes</a:t>
            </a:r>
            <a:endParaRPr sz="3600"/>
          </a:p>
        </p:txBody>
      </p:sp>
      <p:sp>
        <p:nvSpPr>
          <p:cNvPr id="505" name="Google Shape;505;p55"/>
          <p:cNvSpPr txBox="1">
            <a:spLocks noGrp="1"/>
          </p:cNvSpPr>
          <p:nvPr>
            <p:ph type="sldNum" idx="12"/>
          </p:nvPr>
        </p:nvSpPr>
        <p:spPr>
          <a:xfrm>
            <a:off x="9900459" y="6459785"/>
            <a:ext cx="1312000" cy="365200"/>
          </a:xfrm>
          <a:prstGeom prst="rect">
            <a:avLst/>
          </a:prstGeom>
        </p:spPr>
        <p:txBody>
          <a:bodyPr spcFirstLastPara="1" wrap="square" lIns="91433" tIns="45700" rIns="91433" bIns="45700" anchor="ctr" anchorCtr="0">
            <a:normAutofit/>
          </a:bodyPr>
          <a:lstStyle/>
          <a:p>
            <a:pPr defTabSz="1219170">
              <a:buClr>
                <a:srgbClr val="000000"/>
              </a:buClr>
            </a:pPr>
            <a:fld id="{00000000-1234-1234-1234-123412341234}" type="slidenum">
              <a:rPr lang="en" kern="0">
                <a:solidFill>
                  <a:srgbClr val="7F7F7F"/>
                </a:solidFill>
              </a:rPr>
              <a:pPr defTabSz="1219170">
                <a:buClr>
                  <a:srgbClr val="000000"/>
                </a:buClr>
              </a:pPr>
              <a:t>23</a:t>
            </a:fld>
            <a:endParaRPr kern="0">
              <a:solidFill>
                <a:srgbClr val="7F7F7F"/>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pic>
        <p:nvPicPr>
          <p:cNvPr id="510" name="Google Shape;510;p56"/>
          <p:cNvPicPr preferRelativeResize="0"/>
          <p:nvPr/>
        </p:nvPicPr>
        <p:blipFill rotWithShape="1">
          <a:blip r:embed="rId3">
            <a:alphaModFix/>
          </a:blip>
          <a:srcRect/>
          <a:stretch/>
        </p:blipFill>
        <p:spPr>
          <a:xfrm>
            <a:off x="1768780" y="1258645"/>
            <a:ext cx="8654441" cy="4040785"/>
          </a:xfrm>
          <a:prstGeom prst="rect">
            <a:avLst/>
          </a:prstGeom>
          <a:noFill/>
          <a:ln>
            <a:noFill/>
          </a:ln>
        </p:spPr>
      </p:pic>
      <p:sp>
        <p:nvSpPr>
          <p:cNvPr id="511" name="Google Shape;511;p56"/>
          <p:cNvSpPr txBox="1"/>
          <p:nvPr/>
        </p:nvSpPr>
        <p:spPr>
          <a:xfrm>
            <a:off x="5594889" y="5005953"/>
            <a:ext cx="1326004" cy="707846"/>
          </a:xfrm>
          <a:prstGeom prst="rect">
            <a:avLst/>
          </a:prstGeom>
          <a:noFill/>
          <a:ln>
            <a:noFill/>
          </a:ln>
        </p:spPr>
        <p:txBody>
          <a:bodyPr spcFirstLastPara="1" wrap="square" lIns="91433" tIns="45700" rIns="91433" bIns="45700" anchor="t" anchorCtr="0">
            <a:spAutoFit/>
          </a:bodyPr>
          <a:lstStyle/>
          <a:p>
            <a:pPr defTabSz="1219170">
              <a:buClr>
                <a:srgbClr val="000000"/>
              </a:buClr>
            </a:pPr>
            <a:r>
              <a:rPr lang="en" sz="4000" b="1" kern="0">
                <a:solidFill>
                  <a:srgbClr val="000000"/>
                </a:solidFill>
                <a:latin typeface="Arial"/>
                <a:ea typeface="Arial"/>
                <a:cs typeface="Arial"/>
                <a:sym typeface="Arial"/>
              </a:rPr>
              <a:t>2021</a:t>
            </a:r>
            <a:endParaRPr sz="1467" kern="0">
              <a:solidFill>
                <a:srgbClr val="000000"/>
              </a:solidFill>
              <a:latin typeface="Arial"/>
              <a:cs typeface="Arial"/>
              <a:sym typeface="Arial"/>
            </a:endParaRPr>
          </a:p>
        </p:txBody>
      </p:sp>
      <p:sp>
        <p:nvSpPr>
          <p:cNvPr id="512" name="Google Shape;512;p56"/>
          <p:cNvSpPr txBox="1">
            <a:spLocks noGrp="1"/>
          </p:cNvSpPr>
          <p:nvPr>
            <p:ph type="sldNum" idx="12"/>
          </p:nvPr>
        </p:nvSpPr>
        <p:spPr>
          <a:xfrm>
            <a:off x="9900459" y="6459785"/>
            <a:ext cx="1312000" cy="365200"/>
          </a:xfrm>
          <a:prstGeom prst="rect">
            <a:avLst/>
          </a:prstGeom>
        </p:spPr>
        <p:txBody>
          <a:bodyPr spcFirstLastPara="1" wrap="square" lIns="91433" tIns="45700" rIns="91433" bIns="45700" anchor="ctr" anchorCtr="0">
            <a:normAutofit/>
          </a:bodyPr>
          <a:lstStyle/>
          <a:p>
            <a:pPr defTabSz="1219170">
              <a:buClr>
                <a:srgbClr val="000000"/>
              </a:buClr>
            </a:pPr>
            <a:fld id="{00000000-1234-1234-1234-123412341234}" type="slidenum">
              <a:rPr lang="en" kern="0">
                <a:solidFill>
                  <a:srgbClr val="7F7F7F"/>
                </a:solidFill>
              </a:rPr>
              <a:pPr defTabSz="1219170">
                <a:buClr>
                  <a:srgbClr val="000000"/>
                </a:buClr>
              </a:pPr>
              <a:t>24</a:t>
            </a:fld>
            <a:endParaRPr kern="0">
              <a:solidFill>
                <a:srgbClr val="7F7F7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57"/>
          <p:cNvSpPr txBox="1">
            <a:spLocks noGrp="1"/>
          </p:cNvSpPr>
          <p:nvPr>
            <p:ph type="body" idx="1"/>
          </p:nvPr>
        </p:nvSpPr>
        <p:spPr>
          <a:xfrm>
            <a:off x="415600" y="1536633"/>
            <a:ext cx="5333200" cy="4555200"/>
          </a:xfrm>
          <a:prstGeom prst="rect">
            <a:avLst/>
          </a:prstGeom>
          <a:noFill/>
          <a:ln>
            <a:noFill/>
          </a:ln>
        </p:spPr>
        <p:txBody>
          <a:bodyPr spcFirstLastPara="1" wrap="square" lIns="91433" tIns="45700" rIns="91433" bIns="45700" anchor="t" anchorCtr="0">
            <a:noAutofit/>
          </a:bodyPr>
          <a:lstStyle/>
          <a:p>
            <a:pPr marL="0" indent="0">
              <a:lnSpc>
                <a:spcPct val="100000"/>
              </a:lnSpc>
              <a:buSzPts val="2400"/>
              <a:buNone/>
            </a:pPr>
            <a:r>
              <a:rPr lang="en" sz="2400" u="sng"/>
              <a:t>Inclusion</a:t>
            </a:r>
            <a:endParaRPr sz="2400"/>
          </a:p>
          <a:p>
            <a:pPr marL="457189" indent="-372524">
              <a:lnSpc>
                <a:spcPct val="100000"/>
              </a:lnSpc>
              <a:buSzPts val="1800"/>
            </a:pPr>
            <a:r>
              <a:rPr lang="en" sz="2400"/>
              <a:t>Age ≥ 18 years</a:t>
            </a:r>
            <a:endParaRPr sz="2400"/>
          </a:p>
          <a:p>
            <a:pPr marL="457189" indent="-372524">
              <a:lnSpc>
                <a:spcPct val="100000"/>
              </a:lnSpc>
              <a:buSzPts val="1800"/>
            </a:pPr>
            <a:r>
              <a:rPr lang="en" sz="2400"/>
              <a:t>OHCA of presumed cardiac cause</a:t>
            </a:r>
            <a:endParaRPr sz="2400"/>
          </a:p>
          <a:p>
            <a:pPr marL="457189" indent="-372524">
              <a:lnSpc>
                <a:spcPct val="100000"/>
              </a:lnSpc>
              <a:buSzPts val="1800"/>
            </a:pPr>
            <a:r>
              <a:rPr lang="en" sz="2400"/>
              <a:t>Sustained ROSC &gt;20 min.</a:t>
            </a:r>
            <a:endParaRPr sz="2400"/>
          </a:p>
          <a:p>
            <a:pPr marL="457189" indent="-372524">
              <a:lnSpc>
                <a:spcPct val="100000"/>
              </a:lnSpc>
              <a:buSzPts val="1800"/>
            </a:pPr>
            <a:r>
              <a:rPr lang="en" sz="2400"/>
              <a:t>Unconscious</a:t>
            </a:r>
            <a:endParaRPr sz="2400"/>
          </a:p>
          <a:p>
            <a:pPr marL="914377" lvl="1" indent="-372524">
              <a:lnSpc>
                <a:spcPct val="100000"/>
              </a:lnSpc>
              <a:buSzPts val="1800"/>
            </a:pPr>
            <a:r>
              <a:rPr lang="en" sz="2400"/>
              <a:t>Defined by the FOUR score motor response &lt;4 </a:t>
            </a:r>
            <a:endParaRPr sz="2400"/>
          </a:p>
          <a:p>
            <a:pPr marL="914377" lvl="1" indent="-372524">
              <a:lnSpc>
                <a:spcPct val="100000"/>
              </a:lnSpc>
              <a:buSzPts val="1800"/>
            </a:pPr>
            <a:r>
              <a:rPr lang="en" sz="2400"/>
              <a:t>Not able to obey verbal command</a:t>
            </a:r>
            <a:endParaRPr sz="2400"/>
          </a:p>
          <a:p>
            <a:pPr marL="457189" indent="-372524">
              <a:lnSpc>
                <a:spcPct val="100000"/>
              </a:lnSpc>
              <a:buSzPts val="1800"/>
            </a:pPr>
            <a:r>
              <a:rPr lang="en" sz="2400"/>
              <a:t>No limitations in care</a:t>
            </a:r>
            <a:endParaRPr sz="2400"/>
          </a:p>
          <a:p>
            <a:pPr marL="457189" indent="-372524">
              <a:lnSpc>
                <a:spcPct val="100000"/>
              </a:lnSpc>
              <a:buSzPts val="1800"/>
            </a:pPr>
            <a:r>
              <a:rPr lang="en" sz="2400"/>
              <a:t>&lt; 3 hours after ROSC</a:t>
            </a:r>
            <a:endParaRPr sz="2400"/>
          </a:p>
        </p:txBody>
      </p:sp>
      <p:pic>
        <p:nvPicPr>
          <p:cNvPr id="519" name="Google Shape;519;p57"/>
          <p:cNvPicPr preferRelativeResize="0"/>
          <p:nvPr/>
        </p:nvPicPr>
        <p:blipFill rotWithShape="1">
          <a:blip r:embed="rId3">
            <a:alphaModFix/>
          </a:blip>
          <a:srcRect/>
          <a:stretch/>
        </p:blipFill>
        <p:spPr>
          <a:xfrm>
            <a:off x="7662117" y="5811496"/>
            <a:ext cx="2305051" cy="523875"/>
          </a:xfrm>
          <a:prstGeom prst="rect">
            <a:avLst/>
          </a:prstGeom>
          <a:noFill/>
          <a:ln>
            <a:noFill/>
          </a:ln>
        </p:spPr>
      </p:pic>
      <p:sp>
        <p:nvSpPr>
          <p:cNvPr id="520" name="Google Shape;520;p57"/>
          <p:cNvSpPr txBox="1"/>
          <p:nvPr/>
        </p:nvSpPr>
        <p:spPr>
          <a:xfrm>
            <a:off x="6472924" y="1424551"/>
            <a:ext cx="4924000" cy="4603200"/>
          </a:xfrm>
          <a:prstGeom prst="rect">
            <a:avLst/>
          </a:prstGeom>
          <a:noFill/>
          <a:ln>
            <a:noFill/>
          </a:ln>
        </p:spPr>
        <p:txBody>
          <a:bodyPr spcFirstLastPara="1" wrap="square" lIns="91433" tIns="45700" rIns="91433" bIns="45700" anchor="t" anchorCtr="0">
            <a:noAutofit/>
          </a:bodyPr>
          <a:lstStyle/>
          <a:p>
            <a:pPr defTabSz="1219170">
              <a:buClr>
                <a:srgbClr val="611BB8"/>
              </a:buClr>
              <a:buSzPts val="2400"/>
            </a:pPr>
            <a:r>
              <a:rPr lang="en" sz="2800" u="sng" kern="0">
                <a:solidFill>
                  <a:srgbClr val="000000"/>
                </a:solidFill>
                <a:latin typeface="Source Sans Pro"/>
                <a:ea typeface="Source Sans Pro"/>
                <a:cs typeface="Source Sans Pro"/>
                <a:sym typeface="Source Sans Pro"/>
              </a:rPr>
              <a:t>Exclusion</a:t>
            </a:r>
            <a:endParaRPr sz="1467" kern="0">
              <a:solidFill>
                <a:srgbClr val="000000"/>
              </a:solidFill>
              <a:latin typeface="Source Sans Pro"/>
              <a:ea typeface="Source Sans Pro"/>
              <a:cs typeface="Source Sans Pro"/>
              <a:sym typeface="Source Sans Pro"/>
            </a:endParaRPr>
          </a:p>
          <a:p>
            <a:pPr marL="457189" indent="-423323" defTabSz="1219170">
              <a:buClr>
                <a:srgbClr val="000000"/>
              </a:buClr>
              <a:buSzPts val="2400"/>
              <a:buFont typeface="Source Sans Pro"/>
              <a:buChar char="•"/>
            </a:pPr>
            <a:r>
              <a:rPr lang="en" sz="2400" kern="0">
                <a:solidFill>
                  <a:srgbClr val="000000"/>
                </a:solidFill>
                <a:latin typeface="Source Sans Pro"/>
                <a:ea typeface="Source Sans Pro"/>
                <a:cs typeface="Source Sans Pro"/>
                <a:sym typeface="Source Sans Pro"/>
              </a:rPr>
              <a:t>Unwitnessed cardiac arrest with initial rhythm asystole</a:t>
            </a:r>
            <a:endParaRPr sz="1467" kern="0">
              <a:solidFill>
                <a:srgbClr val="000000"/>
              </a:solidFill>
              <a:latin typeface="Source Sans Pro"/>
              <a:ea typeface="Source Sans Pro"/>
              <a:cs typeface="Source Sans Pro"/>
              <a:sym typeface="Source Sans Pro"/>
            </a:endParaRPr>
          </a:p>
          <a:p>
            <a:pPr marL="457189" indent="-423323" defTabSz="1219170">
              <a:buClr>
                <a:srgbClr val="000000"/>
              </a:buClr>
              <a:buSzPts val="2400"/>
              <a:buFont typeface="Source Sans Pro"/>
              <a:buChar char="•"/>
            </a:pPr>
            <a:r>
              <a:rPr lang="en" sz="2400" kern="0">
                <a:solidFill>
                  <a:srgbClr val="000000"/>
                </a:solidFill>
                <a:latin typeface="Source Sans Pro"/>
                <a:ea typeface="Source Sans Pro"/>
                <a:cs typeface="Source Sans Pro"/>
                <a:sym typeface="Source Sans Pro"/>
              </a:rPr>
              <a:t>Temperature on admission &lt;30°C</a:t>
            </a:r>
            <a:endParaRPr sz="1467" kern="0">
              <a:solidFill>
                <a:srgbClr val="000000"/>
              </a:solidFill>
              <a:latin typeface="Source Sans Pro"/>
              <a:ea typeface="Source Sans Pro"/>
              <a:cs typeface="Source Sans Pro"/>
              <a:sym typeface="Source Sans Pro"/>
            </a:endParaRPr>
          </a:p>
          <a:p>
            <a:pPr marL="457189" indent="-423323" defTabSz="1219170">
              <a:buClr>
                <a:srgbClr val="000000"/>
              </a:buClr>
              <a:buSzPts val="2400"/>
              <a:buFont typeface="Source Sans Pro"/>
              <a:buChar char="•"/>
            </a:pPr>
            <a:r>
              <a:rPr lang="en" sz="2400" kern="0">
                <a:solidFill>
                  <a:srgbClr val="000000"/>
                </a:solidFill>
                <a:latin typeface="Source Sans Pro"/>
                <a:ea typeface="Source Sans Pro"/>
                <a:cs typeface="Source Sans Pro"/>
                <a:sym typeface="Source Sans Pro"/>
              </a:rPr>
              <a:t>On ECMO prior to ROSC</a:t>
            </a:r>
            <a:endParaRPr sz="1467" kern="0">
              <a:solidFill>
                <a:srgbClr val="000000"/>
              </a:solidFill>
              <a:latin typeface="Source Sans Pro"/>
              <a:ea typeface="Source Sans Pro"/>
              <a:cs typeface="Source Sans Pro"/>
              <a:sym typeface="Source Sans Pro"/>
            </a:endParaRPr>
          </a:p>
          <a:p>
            <a:pPr marL="457189" indent="-423323" defTabSz="1219170">
              <a:buClr>
                <a:srgbClr val="000000"/>
              </a:buClr>
              <a:buSzPts val="2400"/>
              <a:buFont typeface="Source Sans Pro"/>
              <a:buChar char="•"/>
            </a:pPr>
            <a:r>
              <a:rPr lang="en" sz="2400" kern="0">
                <a:solidFill>
                  <a:srgbClr val="000000"/>
                </a:solidFill>
                <a:latin typeface="Source Sans Pro"/>
                <a:ea typeface="Source Sans Pro"/>
                <a:cs typeface="Source Sans Pro"/>
                <a:sym typeface="Source Sans Pro"/>
              </a:rPr>
              <a:t>Suspected pregnancy</a:t>
            </a:r>
            <a:endParaRPr sz="1467" kern="0">
              <a:solidFill>
                <a:srgbClr val="000000"/>
              </a:solidFill>
              <a:latin typeface="Source Sans Pro"/>
              <a:ea typeface="Source Sans Pro"/>
              <a:cs typeface="Source Sans Pro"/>
              <a:sym typeface="Source Sans Pro"/>
            </a:endParaRPr>
          </a:p>
          <a:p>
            <a:pPr marL="457189" indent="-423323" defTabSz="1219170">
              <a:buClr>
                <a:srgbClr val="000000"/>
              </a:buClr>
              <a:buSzPts val="2400"/>
              <a:buFont typeface="Source Sans Pro"/>
              <a:buChar char="•"/>
            </a:pPr>
            <a:r>
              <a:rPr lang="en" sz="2400" kern="0">
                <a:solidFill>
                  <a:srgbClr val="000000"/>
                </a:solidFill>
                <a:latin typeface="Source Sans Pro"/>
                <a:ea typeface="Source Sans Pro"/>
                <a:cs typeface="Source Sans Pro"/>
                <a:sym typeface="Source Sans Pro"/>
              </a:rPr>
              <a:t>Intracranial bleed</a:t>
            </a:r>
            <a:endParaRPr sz="1467" kern="0">
              <a:solidFill>
                <a:srgbClr val="000000"/>
              </a:solidFill>
              <a:latin typeface="Source Sans Pro"/>
              <a:ea typeface="Source Sans Pro"/>
              <a:cs typeface="Source Sans Pro"/>
              <a:sym typeface="Source Sans Pro"/>
            </a:endParaRPr>
          </a:p>
          <a:p>
            <a:pPr marL="457189" indent="-423323" defTabSz="1219170">
              <a:buClr>
                <a:srgbClr val="000000"/>
              </a:buClr>
              <a:buSzPts val="2400"/>
              <a:buFont typeface="Source Sans Pro"/>
              <a:buChar char="•"/>
            </a:pPr>
            <a:r>
              <a:rPr lang="en" sz="2400" kern="0">
                <a:solidFill>
                  <a:srgbClr val="000000"/>
                </a:solidFill>
                <a:latin typeface="Source Sans Pro"/>
                <a:ea typeface="Source Sans Pro"/>
                <a:cs typeface="Source Sans Pro"/>
                <a:sym typeface="Source Sans Pro"/>
              </a:rPr>
              <a:t>Severe COPD long-term O2</a:t>
            </a:r>
            <a:endParaRPr sz="1467" kern="0">
              <a:solidFill>
                <a:srgbClr val="000000"/>
              </a:solidFill>
              <a:latin typeface="Source Sans Pro"/>
              <a:ea typeface="Source Sans Pro"/>
              <a:cs typeface="Source Sans Pro"/>
              <a:sym typeface="Source Sans Pro"/>
            </a:endParaRPr>
          </a:p>
        </p:txBody>
      </p:sp>
      <p:sp>
        <p:nvSpPr>
          <p:cNvPr id="521" name="Google Shape;521;p57"/>
          <p:cNvSpPr txBox="1">
            <a:spLocks noGrp="1"/>
          </p:cNvSpPr>
          <p:nvPr>
            <p:ph type="title"/>
          </p:nvPr>
        </p:nvSpPr>
        <p:spPr>
          <a:xfrm>
            <a:off x="415600" y="593367"/>
            <a:ext cx="11360800" cy="831200"/>
          </a:xfrm>
          <a:prstGeom prst="rect">
            <a:avLst/>
          </a:prstGeom>
        </p:spPr>
        <p:txBody>
          <a:bodyPr spcFirstLastPara="1" wrap="square" lIns="121900" tIns="121900" rIns="121900" bIns="121900" anchor="t" anchorCtr="0">
            <a:normAutofit/>
          </a:bodyPr>
          <a:lstStyle/>
          <a:p>
            <a:r>
              <a:rPr lang="en" sz="3600"/>
              <a:t>Population</a:t>
            </a:r>
            <a:endParaRPr sz="3600"/>
          </a:p>
        </p:txBody>
      </p:sp>
      <p:sp>
        <p:nvSpPr>
          <p:cNvPr id="522" name="Google Shape;522;p57"/>
          <p:cNvSpPr txBox="1">
            <a:spLocks noGrp="1"/>
          </p:cNvSpPr>
          <p:nvPr>
            <p:ph type="sldNum" idx="12"/>
          </p:nvPr>
        </p:nvSpPr>
        <p:spPr>
          <a:xfrm>
            <a:off x="11330665" y="6251679"/>
            <a:ext cx="731600" cy="524800"/>
          </a:xfrm>
          <a:prstGeom prst="rect">
            <a:avLst/>
          </a:prstGeom>
        </p:spPr>
        <p:txBody>
          <a:bodyPr spcFirstLastPara="1" wrap="square" lIns="121900" tIns="121900" rIns="121900" bIns="121900" anchor="ctr" anchorCtr="0">
            <a:normAutofit/>
          </a:bodyPr>
          <a:lstStyle/>
          <a:p>
            <a:pPr defTabSz="1219170">
              <a:buClr>
                <a:srgbClr val="000000"/>
              </a:buClr>
            </a:pPr>
            <a:fld id="{00000000-1234-1234-1234-123412341234}" type="slidenum">
              <a:rPr lang="en" kern="0">
                <a:solidFill>
                  <a:srgbClr val="7F7F7F"/>
                </a:solidFill>
              </a:rPr>
              <a:pPr defTabSz="1219170">
                <a:buClr>
                  <a:srgbClr val="000000"/>
                </a:buClr>
              </a:pPr>
              <a:t>25</a:t>
            </a:fld>
            <a:endParaRPr kern="0">
              <a:solidFill>
                <a:srgbClr val="7F7F7F"/>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58"/>
          <p:cNvSpPr txBox="1">
            <a:spLocks noGrp="1"/>
          </p:cNvSpPr>
          <p:nvPr>
            <p:ph type="title"/>
          </p:nvPr>
        </p:nvSpPr>
        <p:spPr>
          <a:xfrm>
            <a:off x="415600" y="593367"/>
            <a:ext cx="11360800" cy="831200"/>
          </a:xfrm>
          <a:prstGeom prst="rect">
            <a:avLst/>
          </a:prstGeom>
          <a:noFill/>
          <a:ln>
            <a:noFill/>
          </a:ln>
        </p:spPr>
        <p:txBody>
          <a:bodyPr spcFirstLastPara="1" wrap="square" lIns="91433" tIns="45700" rIns="91433" bIns="45700" anchor="ctr" anchorCtr="0">
            <a:noAutofit/>
          </a:bodyPr>
          <a:lstStyle/>
          <a:p>
            <a:pPr>
              <a:buClr>
                <a:schemeClr val="dk1"/>
              </a:buClr>
              <a:buSzPts val="3300"/>
            </a:pPr>
            <a:r>
              <a:rPr lang="en" sz="3600"/>
              <a:t>After randomization</a:t>
            </a:r>
            <a:endParaRPr sz="3600"/>
          </a:p>
        </p:txBody>
      </p:sp>
      <p:sp>
        <p:nvSpPr>
          <p:cNvPr id="528" name="Google Shape;528;p58"/>
          <p:cNvSpPr txBox="1"/>
          <p:nvPr/>
        </p:nvSpPr>
        <p:spPr>
          <a:xfrm>
            <a:off x="568273" y="1711031"/>
            <a:ext cx="4148500" cy="582944"/>
          </a:xfrm>
          <a:prstGeom prst="rect">
            <a:avLst/>
          </a:prstGeom>
          <a:noFill/>
          <a:ln>
            <a:noFill/>
          </a:ln>
        </p:spPr>
        <p:txBody>
          <a:bodyPr spcFirstLastPara="1" wrap="square" lIns="91433" tIns="45700" rIns="91433" bIns="45700" anchor="ctr" anchorCtr="0">
            <a:noAutofit/>
          </a:bodyPr>
          <a:lstStyle/>
          <a:p>
            <a:pPr defTabSz="1219170">
              <a:lnSpc>
                <a:spcPct val="90000"/>
              </a:lnSpc>
              <a:buClr>
                <a:srgbClr val="000000"/>
              </a:buClr>
              <a:buSzPts val="2300"/>
            </a:pPr>
            <a:r>
              <a:rPr lang="en" sz="3067" b="1" kern="0">
                <a:solidFill>
                  <a:srgbClr val="0070C0"/>
                </a:solidFill>
                <a:latin typeface="Source Sans Pro"/>
                <a:ea typeface="Source Sans Pro"/>
                <a:cs typeface="Source Sans Pro"/>
                <a:sym typeface="Source Sans Pro"/>
              </a:rPr>
              <a:t>Hypothermia 33°C</a:t>
            </a:r>
            <a:endParaRPr sz="1467" kern="0">
              <a:solidFill>
                <a:srgbClr val="000000"/>
              </a:solidFill>
              <a:latin typeface="Source Sans Pro"/>
              <a:ea typeface="Source Sans Pro"/>
              <a:cs typeface="Source Sans Pro"/>
              <a:sym typeface="Source Sans Pro"/>
            </a:endParaRPr>
          </a:p>
        </p:txBody>
      </p:sp>
      <p:sp>
        <p:nvSpPr>
          <p:cNvPr id="529" name="Google Shape;529;p58"/>
          <p:cNvSpPr txBox="1"/>
          <p:nvPr/>
        </p:nvSpPr>
        <p:spPr>
          <a:xfrm>
            <a:off x="7118496" y="1671159"/>
            <a:ext cx="4505233" cy="1025815"/>
          </a:xfrm>
          <a:prstGeom prst="rect">
            <a:avLst/>
          </a:prstGeom>
          <a:noFill/>
          <a:ln>
            <a:noFill/>
          </a:ln>
        </p:spPr>
        <p:txBody>
          <a:bodyPr spcFirstLastPara="1" wrap="square" lIns="91433" tIns="45700" rIns="91433" bIns="45700" anchor="ctr" anchorCtr="0">
            <a:noAutofit/>
          </a:bodyPr>
          <a:lstStyle/>
          <a:p>
            <a:pPr defTabSz="1219170">
              <a:lnSpc>
                <a:spcPct val="90000"/>
              </a:lnSpc>
              <a:buClr>
                <a:srgbClr val="000000"/>
              </a:buClr>
              <a:buSzPts val="2300"/>
            </a:pPr>
            <a:r>
              <a:rPr lang="en" sz="3067" b="1" kern="0">
                <a:solidFill>
                  <a:srgbClr val="C00000"/>
                </a:solidFill>
                <a:latin typeface="Source Sans Pro"/>
                <a:ea typeface="Source Sans Pro"/>
                <a:cs typeface="Source Sans Pro"/>
                <a:sym typeface="Source Sans Pro"/>
              </a:rPr>
              <a:t>Normothermia with early treatment of fever  &lt; 37.8°C</a:t>
            </a:r>
            <a:endParaRPr sz="1467" kern="0">
              <a:solidFill>
                <a:srgbClr val="000000"/>
              </a:solidFill>
              <a:latin typeface="Source Sans Pro"/>
              <a:ea typeface="Source Sans Pro"/>
              <a:cs typeface="Source Sans Pro"/>
              <a:sym typeface="Source Sans Pro"/>
            </a:endParaRPr>
          </a:p>
        </p:txBody>
      </p:sp>
      <p:sp>
        <p:nvSpPr>
          <p:cNvPr id="530" name="Google Shape;530;p58"/>
          <p:cNvSpPr txBox="1"/>
          <p:nvPr/>
        </p:nvSpPr>
        <p:spPr>
          <a:xfrm>
            <a:off x="4210493" y="1510060"/>
            <a:ext cx="2900800" cy="1323399"/>
          </a:xfrm>
          <a:prstGeom prst="rect">
            <a:avLst/>
          </a:prstGeom>
          <a:noFill/>
          <a:ln>
            <a:noFill/>
          </a:ln>
        </p:spPr>
        <p:txBody>
          <a:bodyPr spcFirstLastPara="1" wrap="square" lIns="91433" tIns="45700" rIns="91433" bIns="45700" anchor="t" anchorCtr="0">
            <a:spAutoFit/>
          </a:bodyPr>
          <a:lstStyle/>
          <a:p>
            <a:pPr algn="ctr" defTabSz="1219170">
              <a:buClr>
                <a:srgbClr val="000000"/>
              </a:buClr>
            </a:pPr>
            <a:r>
              <a:rPr lang="en" sz="4000" b="1" kern="0">
                <a:solidFill>
                  <a:srgbClr val="000000"/>
                </a:solidFill>
                <a:latin typeface="Source Sans Pro"/>
                <a:ea typeface="Source Sans Pro"/>
                <a:cs typeface="Source Sans Pro"/>
                <a:sym typeface="Source Sans Pro"/>
              </a:rPr>
              <a:t>40 h</a:t>
            </a:r>
            <a:endParaRPr sz="1467" kern="0">
              <a:solidFill>
                <a:srgbClr val="000000"/>
              </a:solidFill>
              <a:latin typeface="Source Sans Pro"/>
              <a:ea typeface="Source Sans Pro"/>
              <a:cs typeface="Source Sans Pro"/>
              <a:sym typeface="Source Sans Pro"/>
            </a:endParaRPr>
          </a:p>
          <a:p>
            <a:pPr algn="ctr" defTabSz="1219170">
              <a:buClr>
                <a:srgbClr val="000000"/>
              </a:buClr>
            </a:pPr>
            <a:r>
              <a:rPr lang="en" sz="2000" b="1" kern="0">
                <a:solidFill>
                  <a:srgbClr val="000000"/>
                </a:solidFill>
                <a:latin typeface="Source Sans Pro"/>
                <a:ea typeface="Source Sans Pro"/>
                <a:cs typeface="Source Sans Pro"/>
                <a:sym typeface="Source Sans Pro"/>
              </a:rPr>
              <a:t> Sedation      </a:t>
            </a:r>
            <a:endParaRPr sz="2000" b="1" kern="0">
              <a:solidFill>
                <a:srgbClr val="000000"/>
              </a:solidFill>
              <a:latin typeface="Source Sans Pro"/>
              <a:ea typeface="Source Sans Pro"/>
              <a:cs typeface="Source Sans Pro"/>
              <a:sym typeface="Source Sans Pro"/>
            </a:endParaRPr>
          </a:p>
          <a:p>
            <a:pPr algn="ctr" defTabSz="1219170">
              <a:buClr>
                <a:srgbClr val="000000"/>
              </a:buClr>
            </a:pPr>
            <a:r>
              <a:rPr lang="en" sz="2000" b="1" kern="0">
                <a:solidFill>
                  <a:srgbClr val="000000"/>
                </a:solidFill>
                <a:latin typeface="Source Sans Pro"/>
                <a:ea typeface="Source Sans Pro"/>
                <a:cs typeface="Source Sans Pro"/>
                <a:sym typeface="Source Sans Pro"/>
              </a:rPr>
              <a:t>Ventilation</a:t>
            </a:r>
            <a:endParaRPr sz="1467" kern="0">
              <a:solidFill>
                <a:srgbClr val="000000"/>
              </a:solidFill>
              <a:latin typeface="Source Sans Pro"/>
              <a:ea typeface="Source Sans Pro"/>
              <a:cs typeface="Source Sans Pro"/>
              <a:sym typeface="Source Sans Pro"/>
            </a:endParaRPr>
          </a:p>
        </p:txBody>
      </p:sp>
      <p:sp>
        <p:nvSpPr>
          <p:cNvPr id="531" name="Google Shape;531;p58"/>
          <p:cNvSpPr txBox="1"/>
          <p:nvPr/>
        </p:nvSpPr>
        <p:spPr>
          <a:xfrm>
            <a:off x="2720607" y="3497335"/>
            <a:ext cx="6750800" cy="2820796"/>
          </a:xfrm>
          <a:prstGeom prst="rect">
            <a:avLst/>
          </a:prstGeom>
          <a:noFill/>
          <a:ln>
            <a:noFill/>
          </a:ln>
        </p:spPr>
        <p:txBody>
          <a:bodyPr spcFirstLastPara="1" wrap="square" lIns="91433" tIns="45700" rIns="91433" bIns="45700" anchor="t" anchorCtr="0">
            <a:spAutoFit/>
          </a:bodyPr>
          <a:lstStyle/>
          <a:p>
            <a:pPr algn="ctr" defTabSz="1219170">
              <a:buClr>
                <a:srgbClr val="000000"/>
              </a:buClr>
            </a:pPr>
            <a:r>
              <a:rPr lang="en" sz="2533" kern="0">
                <a:solidFill>
                  <a:srgbClr val="000000"/>
                </a:solidFill>
                <a:latin typeface="Source Sans Pro"/>
                <a:ea typeface="Source Sans Pro"/>
                <a:cs typeface="Source Sans Pro"/>
                <a:sym typeface="Source Sans Pro"/>
              </a:rPr>
              <a:t>72 h of fever treatment</a:t>
            </a:r>
            <a:endParaRPr sz="1467" kern="0">
              <a:solidFill>
                <a:srgbClr val="000000"/>
              </a:solidFill>
              <a:latin typeface="Source Sans Pro"/>
              <a:ea typeface="Source Sans Pro"/>
              <a:cs typeface="Source Sans Pro"/>
              <a:sym typeface="Source Sans Pro"/>
            </a:endParaRPr>
          </a:p>
          <a:p>
            <a:pPr algn="ctr" defTabSz="1219170">
              <a:buClr>
                <a:srgbClr val="000000"/>
              </a:buClr>
            </a:pPr>
            <a:r>
              <a:rPr lang="en" sz="2533" kern="0">
                <a:solidFill>
                  <a:srgbClr val="000000"/>
                </a:solidFill>
                <a:latin typeface="Source Sans Pro"/>
                <a:ea typeface="Source Sans Pro"/>
                <a:cs typeface="Source Sans Pro"/>
                <a:sym typeface="Source Sans Pro"/>
              </a:rPr>
              <a:t>96 h to neuroprognostication</a:t>
            </a:r>
            <a:endParaRPr sz="2533" kern="0">
              <a:solidFill>
                <a:srgbClr val="000000"/>
              </a:solidFill>
              <a:latin typeface="Source Sans Pro"/>
              <a:ea typeface="Source Sans Pro"/>
              <a:cs typeface="Source Sans Pro"/>
              <a:sym typeface="Source Sans Pro"/>
            </a:endParaRPr>
          </a:p>
          <a:p>
            <a:pPr algn="ctr" defTabSz="1219170">
              <a:buClr>
                <a:srgbClr val="000000"/>
              </a:buClr>
            </a:pPr>
            <a:r>
              <a:rPr lang="en" sz="2533" kern="0">
                <a:solidFill>
                  <a:srgbClr val="000000"/>
                </a:solidFill>
                <a:latin typeface="Source Sans Pro"/>
                <a:ea typeface="Source Sans Pro"/>
                <a:cs typeface="Source Sans Pro"/>
                <a:sym typeface="Source Sans Pro"/>
              </a:rPr>
              <a:t>Full organ support until discharge or WLST</a:t>
            </a:r>
            <a:endParaRPr sz="1467" kern="0">
              <a:solidFill>
                <a:srgbClr val="000000"/>
              </a:solidFill>
              <a:latin typeface="Source Sans Pro"/>
              <a:ea typeface="Source Sans Pro"/>
              <a:cs typeface="Source Sans Pro"/>
              <a:sym typeface="Source Sans Pro"/>
            </a:endParaRPr>
          </a:p>
          <a:p>
            <a:pPr algn="ctr" defTabSz="1219170">
              <a:buClr>
                <a:srgbClr val="000000"/>
              </a:buClr>
            </a:pPr>
            <a:endParaRPr sz="2533" b="1" kern="0">
              <a:solidFill>
                <a:srgbClr val="000000"/>
              </a:solidFill>
              <a:latin typeface="Source Sans Pro"/>
              <a:ea typeface="Source Sans Pro"/>
              <a:cs typeface="Source Sans Pro"/>
              <a:sym typeface="Source Sans Pro"/>
            </a:endParaRPr>
          </a:p>
          <a:p>
            <a:pPr algn="ctr" defTabSz="1219170">
              <a:buClr>
                <a:srgbClr val="000000"/>
              </a:buClr>
            </a:pPr>
            <a:r>
              <a:rPr lang="en" sz="2533" b="1" kern="0">
                <a:solidFill>
                  <a:srgbClr val="000000"/>
                </a:solidFill>
                <a:latin typeface="Source Sans Pro"/>
                <a:ea typeface="Source Sans Pro"/>
                <a:cs typeface="Source Sans Pro"/>
                <a:sym typeface="Source Sans Pro"/>
              </a:rPr>
              <a:t> Outcomes</a:t>
            </a:r>
            <a:endParaRPr sz="1467" kern="0">
              <a:solidFill>
                <a:srgbClr val="000000"/>
              </a:solidFill>
              <a:latin typeface="Source Sans Pro"/>
              <a:ea typeface="Source Sans Pro"/>
              <a:cs typeface="Source Sans Pro"/>
              <a:sym typeface="Source Sans Pro"/>
            </a:endParaRPr>
          </a:p>
          <a:p>
            <a:pPr algn="ctr" defTabSz="1219170">
              <a:buClr>
                <a:srgbClr val="000000"/>
              </a:buClr>
            </a:pPr>
            <a:r>
              <a:rPr lang="en" sz="2533" kern="0">
                <a:solidFill>
                  <a:srgbClr val="000000"/>
                </a:solidFill>
                <a:latin typeface="Source Sans Pro"/>
                <a:ea typeface="Source Sans Pro"/>
                <a:cs typeface="Source Sans Pro"/>
                <a:sym typeface="Source Sans Pro"/>
              </a:rPr>
              <a:t>Primary: death at 6 months</a:t>
            </a:r>
            <a:endParaRPr sz="1467" kern="0">
              <a:solidFill>
                <a:srgbClr val="000000"/>
              </a:solidFill>
              <a:latin typeface="Source Sans Pro"/>
              <a:ea typeface="Source Sans Pro"/>
              <a:cs typeface="Source Sans Pro"/>
              <a:sym typeface="Source Sans Pro"/>
            </a:endParaRPr>
          </a:p>
          <a:p>
            <a:pPr algn="ctr" defTabSz="1219170">
              <a:buClr>
                <a:srgbClr val="000000"/>
              </a:buClr>
            </a:pPr>
            <a:r>
              <a:rPr lang="en" sz="2533" kern="0">
                <a:solidFill>
                  <a:srgbClr val="000000"/>
                </a:solidFill>
                <a:latin typeface="Source Sans Pro"/>
                <a:ea typeface="Source Sans Pro"/>
                <a:cs typeface="Source Sans Pro"/>
                <a:sym typeface="Source Sans Pro"/>
              </a:rPr>
              <a:t>Secondary: modified Rankin at 6 months</a:t>
            </a:r>
            <a:endParaRPr sz="1467" kern="0">
              <a:solidFill>
                <a:srgbClr val="000000"/>
              </a:solidFill>
              <a:latin typeface="Source Sans Pro"/>
              <a:ea typeface="Source Sans Pro"/>
              <a:cs typeface="Source Sans Pro"/>
              <a:sym typeface="Source Sans Pro"/>
            </a:endParaRPr>
          </a:p>
        </p:txBody>
      </p:sp>
      <p:pic>
        <p:nvPicPr>
          <p:cNvPr id="532" name="Google Shape;532;p58"/>
          <p:cNvPicPr preferRelativeResize="0"/>
          <p:nvPr/>
        </p:nvPicPr>
        <p:blipFill rotWithShape="1">
          <a:blip r:embed="rId3">
            <a:alphaModFix/>
          </a:blip>
          <a:srcRect/>
          <a:stretch/>
        </p:blipFill>
        <p:spPr>
          <a:xfrm>
            <a:off x="9736717" y="5306296"/>
            <a:ext cx="2305051" cy="523875"/>
          </a:xfrm>
          <a:prstGeom prst="rect">
            <a:avLst/>
          </a:prstGeom>
          <a:noFill/>
          <a:ln>
            <a:noFill/>
          </a:ln>
        </p:spPr>
      </p:pic>
      <p:sp>
        <p:nvSpPr>
          <p:cNvPr id="533" name="Google Shape;533;p58"/>
          <p:cNvSpPr txBox="1">
            <a:spLocks noGrp="1"/>
          </p:cNvSpPr>
          <p:nvPr>
            <p:ph type="sldNum" idx="12"/>
          </p:nvPr>
        </p:nvSpPr>
        <p:spPr>
          <a:xfrm>
            <a:off x="11330665" y="6251679"/>
            <a:ext cx="731600" cy="524800"/>
          </a:xfrm>
          <a:prstGeom prst="rect">
            <a:avLst/>
          </a:prstGeom>
        </p:spPr>
        <p:txBody>
          <a:bodyPr spcFirstLastPara="1" wrap="square" lIns="121900" tIns="121900" rIns="121900" bIns="121900" anchor="ctr" anchorCtr="0">
            <a:normAutofit/>
          </a:bodyPr>
          <a:lstStyle/>
          <a:p>
            <a:pPr defTabSz="1219170">
              <a:buClr>
                <a:srgbClr val="000000"/>
              </a:buClr>
            </a:pPr>
            <a:fld id="{00000000-1234-1234-1234-123412341234}" type="slidenum">
              <a:rPr lang="en" kern="0">
                <a:solidFill>
                  <a:srgbClr val="7F7F7F"/>
                </a:solidFill>
              </a:rPr>
              <a:pPr defTabSz="1219170">
                <a:buClr>
                  <a:srgbClr val="000000"/>
                </a:buClr>
              </a:pPr>
              <a:t>26</a:t>
            </a:fld>
            <a:endParaRPr kern="0">
              <a:solidFill>
                <a:srgbClr val="7F7F7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pic>
        <p:nvPicPr>
          <p:cNvPr id="539" name="Google Shape;539;p59"/>
          <p:cNvPicPr preferRelativeResize="0">
            <a:picLocks noGrp="1"/>
          </p:cNvPicPr>
          <p:nvPr>
            <p:ph type="body" idx="1"/>
          </p:nvPr>
        </p:nvPicPr>
        <p:blipFill rotWithShape="1">
          <a:blip r:embed="rId3">
            <a:alphaModFix/>
          </a:blip>
          <a:srcRect/>
          <a:stretch/>
        </p:blipFill>
        <p:spPr>
          <a:xfrm>
            <a:off x="1518708" y="312945"/>
            <a:ext cx="9025600" cy="6017200"/>
          </a:xfrm>
          <a:prstGeom prst="rect">
            <a:avLst/>
          </a:prstGeom>
          <a:noFill/>
          <a:ln>
            <a:noFill/>
          </a:ln>
        </p:spPr>
      </p:pic>
      <p:sp>
        <p:nvSpPr>
          <p:cNvPr id="540" name="Google Shape;540;p59"/>
          <p:cNvSpPr txBox="1">
            <a:spLocks noGrp="1"/>
          </p:cNvSpPr>
          <p:nvPr>
            <p:ph type="sldNum" idx="12"/>
          </p:nvPr>
        </p:nvSpPr>
        <p:spPr>
          <a:xfrm>
            <a:off x="9900459" y="6459785"/>
            <a:ext cx="1312000" cy="365200"/>
          </a:xfrm>
          <a:prstGeom prst="rect">
            <a:avLst/>
          </a:prstGeom>
        </p:spPr>
        <p:txBody>
          <a:bodyPr spcFirstLastPara="1" wrap="square" lIns="91433" tIns="45700" rIns="91433" bIns="45700" anchor="ctr" anchorCtr="0">
            <a:normAutofit/>
          </a:bodyPr>
          <a:lstStyle/>
          <a:p>
            <a:pPr defTabSz="1219170">
              <a:buClr>
                <a:srgbClr val="000000"/>
              </a:buClr>
            </a:pPr>
            <a:fld id="{00000000-1234-1234-1234-123412341234}" type="slidenum">
              <a:rPr lang="en" kern="0">
                <a:solidFill>
                  <a:srgbClr val="7F7F7F"/>
                </a:solidFill>
              </a:rPr>
              <a:pPr defTabSz="1219170">
                <a:buClr>
                  <a:srgbClr val="000000"/>
                </a:buClr>
              </a:pPr>
              <a:t>27</a:t>
            </a:fld>
            <a:endParaRPr kern="0">
              <a:solidFill>
                <a:srgbClr val="7F7F7F"/>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Shape 545"/>
        <p:cNvGrpSpPr/>
        <p:nvPr/>
      </p:nvGrpSpPr>
      <p:grpSpPr>
        <a:xfrm>
          <a:off x="0" y="0"/>
          <a:ext cx="0" cy="0"/>
          <a:chOff x="0" y="0"/>
          <a:chExt cx="0" cy="0"/>
        </a:xfrm>
      </p:grpSpPr>
      <p:pic>
        <p:nvPicPr>
          <p:cNvPr id="546" name="Google Shape;546;p60"/>
          <p:cNvPicPr preferRelativeResize="0"/>
          <p:nvPr/>
        </p:nvPicPr>
        <p:blipFill rotWithShape="1">
          <a:blip r:embed="rId3">
            <a:alphaModFix/>
          </a:blip>
          <a:srcRect/>
          <a:stretch/>
        </p:blipFill>
        <p:spPr>
          <a:xfrm>
            <a:off x="2530059" y="670517"/>
            <a:ext cx="7703115" cy="5506447"/>
          </a:xfrm>
          <a:prstGeom prst="rect">
            <a:avLst/>
          </a:prstGeom>
          <a:noFill/>
          <a:ln>
            <a:noFill/>
          </a:ln>
        </p:spPr>
      </p:pic>
      <p:sp>
        <p:nvSpPr>
          <p:cNvPr id="547" name="Google Shape;547;p60"/>
          <p:cNvSpPr/>
          <p:nvPr/>
        </p:nvSpPr>
        <p:spPr>
          <a:xfrm>
            <a:off x="4967702" y="1042353"/>
            <a:ext cx="5007271" cy="646331"/>
          </a:xfrm>
          <a:prstGeom prst="rect">
            <a:avLst/>
          </a:prstGeom>
          <a:noFill/>
          <a:ln>
            <a:noFill/>
          </a:ln>
        </p:spPr>
        <p:txBody>
          <a:bodyPr spcFirstLastPara="1" wrap="square" lIns="91433" tIns="45700" rIns="91433" bIns="45700" anchor="t" anchorCtr="0">
            <a:noAutofit/>
          </a:bodyPr>
          <a:lstStyle/>
          <a:p>
            <a:pPr defTabSz="1219170">
              <a:buClr>
                <a:srgbClr val="000000"/>
              </a:buClr>
            </a:pPr>
            <a:r>
              <a:rPr lang="en" sz="1467" b="1" kern="0">
                <a:solidFill>
                  <a:srgbClr val="000000"/>
                </a:solidFill>
                <a:latin typeface="Arial"/>
                <a:ea typeface="Arial"/>
                <a:cs typeface="Arial"/>
                <a:sym typeface="Arial"/>
              </a:rPr>
              <a:t>Hazard ratio for death in the hypothermia group</a:t>
            </a:r>
            <a:endParaRPr sz="1467" kern="0">
              <a:solidFill>
                <a:srgbClr val="000000"/>
              </a:solidFill>
              <a:latin typeface="Arial"/>
              <a:cs typeface="Arial"/>
              <a:sym typeface="Arial"/>
            </a:endParaRPr>
          </a:p>
          <a:p>
            <a:pPr algn="ctr" defTabSz="1219170">
              <a:buClr>
                <a:srgbClr val="000000"/>
              </a:buClr>
            </a:pPr>
            <a:r>
              <a:rPr lang="en" sz="1467" b="1" kern="0">
                <a:solidFill>
                  <a:srgbClr val="000000"/>
                </a:solidFill>
                <a:latin typeface="Arial"/>
                <a:ea typeface="Arial"/>
                <a:cs typeface="Arial"/>
                <a:sym typeface="Arial"/>
              </a:rPr>
              <a:t>1.08 (0.05-1.23)</a:t>
            </a:r>
            <a:endParaRPr sz="1467" kern="0">
              <a:solidFill>
                <a:srgbClr val="000000"/>
              </a:solidFill>
              <a:latin typeface="Arial"/>
              <a:cs typeface="Arial"/>
              <a:sym typeface="Arial"/>
            </a:endParaRPr>
          </a:p>
        </p:txBody>
      </p:sp>
      <p:sp>
        <p:nvSpPr>
          <p:cNvPr id="548" name="Google Shape;548;p60"/>
          <p:cNvSpPr txBox="1">
            <a:spLocks noGrp="1"/>
          </p:cNvSpPr>
          <p:nvPr>
            <p:ph type="sldNum" idx="12"/>
          </p:nvPr>
        </p:nvSpPr>
        <p:spPr>
          <a:xfrm>
            <a:off x="9900459" y="6459785"/>
            <a:ext cx="1312000" cy="365200"/>
          </a:xfrm>
          <a:prstGeom prst="rect">
            <a:avLst/>
          </a:prstGeom>
        </p:spPr>
        <p:txBody>
          <a:bodyPr spcFirstLastPara="1" wrap="square" lIns="91433" tIns="45700" rIns="91433" bIns="45700" anchor="ctr" anchorCtr="0">
            <a:normAutofit/>
          </a:bodyPr>
          <a:lstStyle/>
          <a:p>
            <a:pPr defTabSz="1219170">
              <a:buClr>
                <a:srgbClr val="000000"/>
              </a:buClr>
            </a:pPr>
            <a:fld id="{00000000-1234-1234-1234-123412341234}" type="slidenum">
              <a:rPr lang="en" kern="0">
                <a:solidFill>
                  <a:srgbClr val="7F7F7F"/>
                </a:solidFill>
              </a:rPr>
              <a:pPr defTabSz="1219170">
                <a:buClr>
                  <a:srgbClr val="000000"/>
                </a:buClr>
              </a:pPr>
              <a:t>28</a:t>
            </a:fld>
            <a:endParaRPr kern="0">
              <a:solidFill>
                <a:srgbClr val="7F7F7F"/>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Shape 553"/>
        <p:cNvGrpSpPr/>
        <p:nvPr/>
      </p:nvGrpSpPr>
      <p:grpSpPr>
        <a:xfrm>
          <a:off x="0" y="0"/>
          <a:ext cx="0" cy="0"/>
          <a:chOff x="0" y="0"/>
          <a:chExt cx="0" cy="0"/>
        </a:xfrm>
      </p:grpSpPr>
      <p:pic>
        <p:nvPicPr>
          <p:cNvPr id="554" name="Google Shape;554;p61"/>
          <p:cNvPicPr preferRelativeResize="0"/>
          <p:nvPr/>
        </p:nvPicPr>
        <p:blipFill rotWithShape="1">
          <a:blip r:embed="rId3">
            <a:alphaModFix/>
          </a:blip>
          <a:srcRect/>
          <a:stretch/>
        </p:blipFill>
        <p:spPr>
          <a:xfrm>
            <a:off x="1615547" y="1591407"/>
            <a:ext cx="8383716" cy="4912389"/>
          </a:xfrm>
          <a:prstGeom prst="rect">
            <a:avLst/>
          </a:prstGeom>
          <a:noFill/>
          <a:ln>
            <a:noFill/>
          </a:ln>
        </p:spPr>
      </p:pic>
      <p:sp>
        <p:nvSpPr>
          <p:cNvPr id="555" name="Google Shape;555;p61"/>
          <p:cNvSpPr txBox="1">
            <a:spLocks noGrp="1"/>
          </p:cNvSpPr>
          <p:nvPr>
            <p:ph type="title"/>
          </p:nvPr>
        </p:nvSpPr>
        <p:spPr>
          <a:xfrm>
            <a:off x="415600" y="335400"/>
            <a:ext cx="11360800" cy="831200"/>
          </a:xfrm>
          <a:prstGeom prst="rect">
            <a:avLst/>
          </a:prstGeom>
        </p:spPr>
        <p:txBody>
          <a:bodyPr spcFirstLastPara="1" wrap="square" lIns="121900" tIns="121900" rIns="121900" bIns="121900" anchor="t" anchorCtr="0">
            <a:normAutofit fontScale="90000"/>
          </a:bodyPr>
          <a:lstStyle/>
          <a:p>
            <a:r>
              <a:rPr lang="en"/>
              <a:t>No mortality beneficial effect of hypothermia in any of the pre-specified subgroups</a:t>
            </a:r>
            <a:endParaRPr/>
          </a:p>
        </p:txBody>
      </p:sp>
      <p:sp>
        <p:nvSpPr>
          <p:cNvPr id="556" name="Google Shape;556;p61"/>
          <p:cNvSpPr txBox="1">
            <a:spLocks noGrp="1"/>
          </p:cNvSpPr>
          <p:nvPr>
            <p:ph type="sldNum" idx="12"/>
          </p:nvPr>
        </p:nvSpPr>
        <p:spPr>
          <a:xfrm>
            <a:off x="11330665" y="6251679"/>
            <a:ext cx="731600" cy="524800"/>
          </a:xfrm>
          <a:prstGeom prst="rect">
            <a:avLst/>
          </a:prstGeom>
        </p:spPr>
        <p:txBody>
          <a:bodyPr spcFirstLastPara="1" wrap="square" lIns="121900" tIns="121900" rIns="121900" bIns="121900" anchor="ctr" anchorCtr="0">
            <a:normAutofit/>
          </a:bodyPr>
          <a:lstStyle/>
          <a:p>
            <a:pPr defTabSz="1219170">
              <a:buClr>
                <a:srgbClr val="000000"/>
              </a:buClr>
            </a:pPr>
            <a:fld id="{00000000-1234-1234-1234-123412341234}" type="slidenum">
              <a:rPr lang="en" kern="0">
                <a:solidFill>
                  <a:srgbClr val="7F7F7F"/>
                </a:solidFill>
              </a:rPr>
              <a:pPr defTabSz="1219170">
                <a:buClr>
                  <a:srgbClr val="000000"/>
                </a:buClr>
              </a:pPr>
              <a:t>29</a:t>
            </a:fld>
            <a:endParaRPr kern="0">
              <a:solidFill>
                <a:srgbClr val="7F7F7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p35" descr="ChartStudiesHypo.png"/>
          <p:cNvPicPr preferRelativeResize="0"/>
          <p:nvPr/>
        </p:nvPicPr>
        <p:blipFill rotWithShape="1">
          <a:blip r:embed="rId3">
            <a:alphaModFix/>
          </a:blip>
          <a:srcRect/>
          <a:stretch/>
        </p:blipFill>
        <p:spPr>
          <a:xfrm rot="5400000">
            <a:off x="961460" y="1599045"/>
            <a:ext cx="6026033" cy="4037852"/>
          </a:xfrm>
          <a:prstGeom prst="rect">
            <a:avLst/>
          </a:prstGeom>
          <a:noFill/>
          <a:ln>
            <a:noFill/>
          </a:ln>
        </p:spPr>
      </p:pic>
      <p:sp>
        <p:nvSpPr>
          <p:cNvPr id="197" name="Google Shape;197;p35"/>
          <p:cNvSpPr/>
          <p:nvPr/>
        </p:nvSpPr>
        <p:spPr>
          <a:xfrm>
            <a:off x="1805550" y="4908249"/>
            <a:ext cx="3835500" cy="885600"/>
          </a:xfrm>
          <a:prstGeom prst="roundRect">
            <a:avLst>
              <a:gd name="adj" fmla="val 10973"/>
            </a:avLst>
          </a:prstGeom>
          <a:gradFill>
            <a:gsLst>
              <a:gs pos="0">
                <a:srgbClr val="3E7FCD">
                  <a:alpha val="51372"/>
                </a:srgbClr>
              </a:gs>
              <a:gs pos="100000">
                <a:srgbClr val="96C0FF">
                  <a:alpha val="51372"/>
                </a:srgbClr>
              </a:gs>
            </a:gsLst>
            <a:lin ang="16200038" scaled="0"/>
          </a:gra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121900" tIns="60933" rIns="121900" bIns="60933" anchor="ctr" anchorCtr="0">
            <a:noAutofit/>
          </a:bodyPr>
          <a:lstStyle/>
          <a:p>
            <a:pPr algn="ctr" defTabSz="1219170">
              <a:buClr>
                <a:srgbClr val="000000"/>
              </a:buClr>
              <a:buSzPts val="3600"/>
            </a:pPr>
            <a:endParaRPr sz="4800" kern="0">
              <a:solidFill>
                <a:srgbClr val="0000FF"/>
              </a:solidFill>
              <a:latin typeface="Calibri"/>
              <a:ea typeface="Calibri"/>
              <a:cs typeface="Calibri"/>
              <a:sym typeface="Calibri"/>
            </a:endParaRPr>
          </a:p>
        </p:txBody>
      </p:sp>
      <p:sp>
        <p:nvSpPr>
          <p:cNvPr id="198" name="Google Shape;198;p35"/>
          <p:cNvSpPr/>
          <p:nvPr/>
        </p:nvSpPr>
        <p:spPr>
          <a:xfrm>
            <a:off x="1782971" y="3350385"/>
            <a:ext cx="3522000" cy="1320900"/>
          </a:xfrm>
          <a:prstGeom prst="roundRect">
            <a:avLst>
              <a:gd name="adj" fmla="val 5330"/>
            </a:avLst>
          </a:prstGeom>
          <a:gradFill>
            <a:gsLst>
              <a:gs pos="0">
                <a:srgbClr val="3E7FCD">
                  <a:alpha val="51372"/>
                </a:srgbClr>
              </a:gs>
              <a:gs pos="100000">
                <a:srgbClr val="96C0FF">
                  <a:alpha val="51372"/>
                </a:srgbClr>
              </a:gs>
            </a:gsLst>
            <a:lin ang="16200038" scaled="0"/>
          </a:gra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121900" tIns="60933" rIns="121900" bIns="60933" anchor="ctr" anchorCtr="0">
            <a:noAutofit/>
          </a:bodyPr>
          <a:lstStyle/>
          <a:p>
            <a:pPr algn="ctr" defTabSz="1219170">
              <a:buClr>
                <a:srgbClr val="000000"/>
              </a:buClr>
              <a:buSzPts val="3600"/>
            </a:pPr>
            <a:endParaRPr sz="4800" kern="0">
              <a:solidFill>
                <a:srgbClr val="0000FF"/>
              </a:solidFill>
              <a:latin typeface="Calibri"/>
              <a:ea typeface="Calibri"/>
              <a:cs typeface="Calibri"/>
              <a:sym typeface="Calibri"/>
            </a:endParaRPr>
          </a:p>
        </p:txBody>
      </p:sp>
      <p:sp>
        <p:nvSpPr>
          <p:cNvPr id="199" name="Google Shape;199;p35"/>
          <p:cNvSpPr/>
          <p:nvPr/>
        </p:nvSpPr>
        <p:spPr>
          <a:xfrm>
            <a:off x="1726527" y="2207382"/>
            <a:ext cx="3363900" cy="1024500"/>
          </a:xfrm>
          <a:prstGeom prst="roundRect">
            <a:avLst>
              <a:gd name="adj" fmla="val 7078"/>
            </a:avLst>
          </a:prstGeom>
          <a:gradFill>
            <a:gsLst>
              <a:gs pos="0">
                <a:srgbClr val="3E7FCD">
                  <a:alpha val="51372"/>
                </a:srgbClr>
              </a:gs>
              <a:gs pos="100000">
                <a:srgbClr val="96C0FF">
                  <a:alpha val="51372"/>
                </a:srgbClr>
              </a:gs>
            </a:gsLst>
            <a:lin ang="16200038" scaled="0"/>
          </a:gra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121900" tIns="60933" rIns="121900" bIns="60933" anchor="ctr" anchorCtr="0">
            <a:noAutofit/>
          </a:bodyPr>
          <a:lstStyle/>
          <a:p>
            <a:pPr algn="ctr" defTabSz="1219170">
              <a:buClr>
                <a:srgbClr val="000000"/>
              </a:buClr>
              <a:buSzPts val="3600"/>
            </a:pPr>
            <a:endParaRPr sz="4800" kern="0">
              <a:solidFill>
                <a:srgbClr val="0000FF"/>
              </a:solidFill>
              <a:latin typeface="Calibri"/>
              <a:ea typeface="Calibri"/>
              <a:cs typeface="Calibri"/>
              <a:sym typeface="Calibri"/>
            </a:endParaRPr>
          </a:p>
        </p:txBody>
      </p:sp>
      <p:sp>
        <p:nvSpPr>
          <p:cNvPr id="200" name="Google Shape;200;p35"/>
          <p:cNvSpPr/>
          <p:nvPr/>
        </p:nvSpPr>
        <p:spPr>
          <a:xfrm>
            <a:off x="1726527" y="1817917"/>
            <a:ext cx="327300" cy="389700"/>
          </a:xfrm>
          <a:prstGeom prst="roundRect">
            <a:avLst>
              <a:gd name="adj" fmla="val 7078"/>
            </a:avLst>
          </a:prstGeom>
          <a:gradFill>
            <a:gsLst>
              <a:gs pos="0">
                <a:srgbClr val="D13F3B">
                  <a:alpha val="23529"/>
                </a:srgbClr>
              </a:gs>
              <a:gs pos="100000">
                <a:srgbClr val="FF9995">
                  <a:alpha val="23529"/>
                </a:srgbClr>
              </a:gs>
            </a:gsLst>
            <a:lin ang="16200038" scaled="0"/>
          </a:gradFill>
          <a:ln w="9525" cap="flat" cmpd="sng">
            <a:solidFill>
              <a:srgbClr val="BD4B48"/>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121900" tIns="60933" rIns="121900" bIns="60933" anchor="ctr" anchorCtr="0">
            <a:noAutofit/>
          </a:bodyPr>
          <a:lstStyle/>
          <a:p>
            <a:pPr algn="ctr" defTabSz="1219170">
              <a:buClr>
                <a:srgbClr val="000000"/>
              </a:buClr>
              <a:buSzPts val="3600"/>
            </a:pPr>
            <a:endParaRPr sz="4800" kern="0">
              <a:solidFill>
                <a:srgbClr val="0000FF"/>
              </a:solidFill>
              <a:latin typeface="Calibri"/>
              <a:ea typeface="Calibri"/>
              <a:cs typeface="Calibri"/>
              <a:sym typeface="Calibri"/>
            </a:endParaRPr>
          </a:p>
        </p:txBody>
      </p:sp>
      <p:sp>
        <p:nvSpPr>
          <p:cNvPr id="201" name="Google Shape;201;p35"/>
          <p:cNvSpPr/>
          <p:nvPr/>
        </p:nvSpPr>
        <p:spPr>
          <a:xfrm>
            <a:off x="1726527" y="1546982"/>
            <a:ext cx="327300" cy="110100"/>
          </a:xfrm>
          <a:prstGeom prst="roundRect">
            <a:avLst>
              <a:gd name="adj" fmla="val 7078"/>
            </a:avLst>
          </a:prstGeom>
          <a:gradFill>
            <a:gsLst>
              <a:gs pos="0">
                <a:srgbClr val="D13F3B">
                  <a:alpha val="23529"/>
                </a:srgbClr>
              </a:gs>
              <a:gs pos="100000">
                <a:srgbClr val="FF9995">
                  <a:alpha val="23529"/>
                </a:srgbClr>
              </a:gs>
            </a:gsLst>
            <a:lin ang="16200038" scaled="0"/>
          </a:gradFill>
          <a:ln w="9525" cap="flat" cmpd="sng">
            <a:solidFill>
              <a:srgbClr val="BD4B48"/>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121900" tIns="60933" rIns="121900" bIns="60933" anchor="ctr" anchorCtr="0">
            <a:noAutofit/>
          </a:bodyPr>
          <a:lstStyle/>
          <a:p>
            <a:pPr algn="ctr" defTabSz="1219170">
              <a:buClr>
                <a:srgbClr val="000000"/>
              </a:buClr>
              <a:buSzPts val="3600"/>
            </a:pPr>
            <a:endParaRPr sz="4800" kern="0">
              <a:solidFill>
                <a:srgbClr val="0000FF"/>
              </a:solidFill>
              <a:latin typeface="Calibri"/>
              <a:ea typeface="Calibri"/>
              <a:cs typeface="Calibri"/>
              <a:sym typeface="Calibri"/>
            </a:endParaRPr>
          </a:p>
        </p:txBody>
      </p:sp>
      <p:sp>
        <p:nvSpPr>
          <p:cNvPr id="202" name="Google Shape;202;p35"/>
          <p:cNvSpPr/>
          <p:nvPr/>
        </p:nvSpPr>
        <p:spPr>
          <a:xfrm>
            <a:off x="1805549" y="4671182"/>
            <a:ext cx="474000" cy="237300"/>
          </a:xfrm>
          <a:prstGeom prst="roundRect">
            <a:avLst>
              <a:gd name="adj" fmla="val 7078"/>
            </a:avLst>
          </a:prstGeom>
          <a:gradFill>
            <a:gsLst>
              <a:gs pos="0">
                <a:srgbClr val="D13F3B">
                  <a:alpha val="23529"/>
                </a:srgbClr>
              </a:gs>
              <a:gs pos="100000">
                <a:srgbClr val="FF9995">
                  <a:alpha val="23529"/>
                </a:srgbClr>
              </a:gs>
            </a:gsLst>
            <a:lin ang="16200038" scaled="0"/>
          </a:gradFill>
          <a:ln w="9525" cap="flat" cmpd="sng">
            <a:solidFill>
              <a:srgbClr val="BD4B48"/>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121900" tIns="60933" rIns="121900" bIns="60933" anchor="ctr" anchorCtr="0">
            <a:noAutofit/>
          </a:bodyPr>
          <a:lstStyle/>
          <a:p>
            <a:pPr algn="ctr" defTabSz="1219170">
              <a:buClr>
                <a:srgbClr val="000000"/>
              </a:buClr>
              <a:buSzPts val="3600"/>
            </a:pPr>
            <a:endParaRPr sz="4800" kern="0">
              <a:solidFill>
                <a:srgbClr val="0000FF"/>
              </a:solidFill>
              <a:latin typeface="Calibri"/>
              <a:ea typeface="Calibri"/>
              <a:cs typeface="Calibri"/>
              <a:sym typeface="Calibri"/>
            </a:endParaRPr>
          </a:p>
        </p:txBody>
      </p:sp>
      <p:sp>
        <p:nvSpPr>
          <p:cNvPr id="203" name="Google Shape;203;p35"/>
          <p:cNvSpPr/>
          <p:nvPr/>
        </p:nvSpPr>
        <p:spPr>
          <a:xfrm>
            <a:off x="2189373" y="5831119"/>
            <a:ext cx="3451500" cy="694500"/>
          </a:xfrm>
          <a:prstGeom prst="roundRect">
            <a:avLst>
              <a:gd name="adj" fmla="val 7078"/>
            </a:avLst>
          </a:prstGeom>
          <a:gradFill>
            <a:gsLst>
              <a:gs pos="0">
                <a:srgbClr val="D13F3B">
                  <a:alpha val="23529"/>
                </a:srgbClr>
              </a:gs>
              <a:gs pos="100000">
                <a:srgbClr val="FF9995">
                  <a:alpha val="23529"/>
                </a:srgbClr>
              </a:gs>
            </a:gsLst>
            <a:lin ang="16200038" scaled="0"/>
          </a:gradFill>
          <a:ln w="9525" cap="flat" cmpd="sng">
            <a:solidFill>
              <a:srgbClr val="BD4B48"/>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121900" tIns="60933" rIns="121900" bIns="60933" anchor="ctr" anchorCtr="0">
            <a:noAutofit/>
          </a:bodyPr>
          <a:lstStyle/>
          <a:p>
            <a:pPr algn="ctr" defTabSz="1219170">
              <a:buClr>
                <a:srgbClr val="000000"/>
              </a:buClr>
              <a:buSzPts val="3600"/>
            </a:pPr>
            <a:endParaRPr sz="4800" kern="0">
              <a:solidFill>
                <a:srgbClr val="0000FF"/>
              </a:solidFill>
              <a:latin typeface="Calibri"/>
              <a:ea typeface="Calibri"/>
              <a:cs typeface="Calibri"/>
              <a:sym typeface="Calibri"/>
            </a:endParaRPr>
          </a:p>
        </p:txBody>
      </p:sp>
      <p:sp>
        <p:nvSpPr>
          <p:cNvPr id="204" name="Google Shape;204;p35"/>
          <p:cNvSpPr/>
          <p:nvPr/>
        </p:nvSpPr>
        <p:spPr>
          <a:xfrm>
            <a:off x="1726529" y="1309915"/>
            <a:ext cx="327300" cy="219900"/>
          </a:xfrm>
          <a:prstGeom prst="roundRect">
            <a:avLst>
              <a:gd name="adj" fmla="val 7078"/>
            </a:avLst>
          </a:prstGeom>
          <a:gradFill>
            <a:gsLst>
              <a:gs pos="0">
                <a:srgbClr val="3E7FCD">
                  <a:alpha val="51372"/>
                </a:srgbClr>
              </a:gs>
              <a:gs pos="100000">
                <a:srgbClr val="96C0FF">
                  <a:alpha val="51372"/>
                </a:srgbClr>
              </a:gs>
            </a:gsLst>
            <a:lin ang="16200038" scaled="0"/>
          </a:gra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121900" tIns="60933" rIns="121900" bIns="60933" anchor="ctr" anchorCtr="0">
            <a:noAutofit/>
          </a:bodyPr>
          <a:lstStyle/>
          <a:p>
            <a:pPr algn="ctr" defTabSz="1219170">
              <a:buClr>
                <a:srgbClr val="000000"/>
              </a:buClr>
              <a:buSzPts val="3600"/>
            </a:pPr>
            <a:endParaRPr sz="4800" kern="0">
              <a:solidFill>
                <a:srgbClr val="0000FF"/>
              </a:solidFill>
              <a:latin typeface="Calibri"/>
              <a:ea typeface="Calibri"/>
              <a:cs typeface="Calibri"/>
              <a:sym typeface="Calibri"/>
            </a:endParaRPr>
          </a:p>
        </p:txBody>
      </p:sp>
      <p:sp>
        <p:nvSpPr>
          <p:cNvPr id="205" name="Google Shape;205;p35"/>
          <p:cNvSpPr/>
          <p:nvPr/>
        </p:nvSpPr>
        <p:spPr>
          <a:xfrm>
            <a:off x="1737810" y="1679063"/>
            <a:ext cx="327300" cy="104700"/>
          </a:xfrm>
          <a:prstGeom prst="roundRect">
            <a:avLst>
              <a:gd name="adj" fmla="val 7078"/>
            </a:avLst>
          </a:prstGeom>
          <a:gradFill>
            <a:gsLst>
              <a:gs pos="0">
                <a:srgbClr val="3E7FCD">
                  <a:alpha val="51372"/>
                </a:srgbClr>
              </a:gs>
              <a:gs pos="100000">
                <a:srgbClr val="96C0FF">
                  <a:alpha val="51372"/>
                </a:srgbClr>
              </a:gs>
            </a:gsLst>
            <a:lin ang="16200038" scaled="0"/>
          </a:gra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121900" tIns="60933" rIns="121900" bIns="60933" anchor="ctr" anchorCtr="0">
            <a:noAutofit/>
          </a:bodyPr>
          <a:lstStyle/>
          <a:p>
            <a:pPr algn="ctr" defTabSz="1219170">
              <a:buClr>
                <a:srgbClr val="000000"/>
              </a:buClr>
              <a:buSzPts val="3600"/>
            </a:pPr>
            <a:endParaRPr sz="4800" kern="0">
              <a:solidFill>
                <a:srgbClr val="0000FF"/>
              </a:solidFill>
              <a:latin typeface="Calibri"/>
              <a:ea typeface="Calibri"/>
              <a:cs typeface="Calibri"/>
              <a:sym typeface="Calibri"/>
            </a:endParaRPr>
          </a:p>
        </p:txBody>
      </p:sp>
      <p:sp>
        <p:nvSpPr>
          <p:cNvPr id="206" name="Google Shape;206;p35"/>
          <p:cNvSpPr/>
          <p:nvPr/>
        </p:nvSpPr>
        <p:spPr>
          <a:xfrm>
            <a:off x="1726527" y="3231851"/>
            <a:ext cx="338700" cy="118500"/>
          </a:xfrm>
          <a:prstGeom prst="roundRect">
            <a:avLst>
              <a:gd name="adj" fmla="val 7078"/>
            </a:avLst>
          </a:prstGeom>
          <a:gradFill>
            <a:gsLst>
              <a:gs pos="0">
                <a:srgbClr val="D13F3B">
                  <a:alpha val="23529"/>
                </a:srgbClr>
              </a:gs>
              <a:gs pos="100000">
                <a:srgbClr val="FF9995">
                  <a:alpha val="23529"/>
                </a:srgbClr>
              </a:gs>
            </a:gsLst>
            <a:lin ang="16200038" scaled="0"/>
          </a:gradFill>
          <a:ln w="9525" cap="flat" cmpd="sng">
            <a:solidFill>
              <a:srgbClr val="BD4B48"/>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121900" tIns="60933" rIns="121900" bIns="60933" anchor="ctr" anchorCtr="0">
            <a:noAutofit/>
          </a:bodyPr>
          <a:lstStyle/>
          <a:p>
            <a:pPr algn="ctr" defTabSz="1219170">
              <a:buClr>
                <a:srgbClr val="000000"/>
              </a:buClr>
              <a:buSzPts val="3600"/>
            </a:pPr>
            <a:endParaRPr sz="4800" kern="0">
              <a:solidFill>
                <a:srgbClr val="0000FF"/>
              </a:solidFill>
              <a:latin typeface="Calibri"/>
              <a:ea typeface="Calibri"/>
              <a:cs typeface="Calibri"/>
              <a:sym typeface="Calibri"/>
            </a:endParaRPr>
          </a:p>
        </p:txBody>
      </p:sp>
      <p:sp>
        <p:nvSpPr>
          <p:cNvPr id="207" name="Google Shape;207;p35"/>
          <p:cNvSpPr txBox="1"/>
          <p:nvPr/>
        </p:nvSpPr>
        <p:spPr>
          <a:xfrm>
            <a:off x="2858535" y="1828100"/>
            <a:ext cx="6557600" cy="369200"/>
          </a:xfrm>
          <a:prstGeom prst="rect">
            <a:avLst/>
          </a:prstGeom>
          <a:solidFill>
            <a:schemeClr val="lt1"/>
          </a:solidFill>
          <a:ln>
            <a:noFill/>
          </a:ln>
        </p:spPr>
        <p:txBody>
          <a:bodyPr spcFirstLastPara="1" wrap="square" lIns="121900" tIns="60933" rIns="121900" bIns="60933" anchor="t" anchorCtr="0">
            <a:noAutofit/>
          </a:bodyPr>
          <a:lstStyle/>
          <a:p>
            <a:pPr defTabSz="1219170">
              <a:buClr>
                <a:srgbClr val="000000"/>
              </a:buClr>
              <a:buSzPts val="1800"/>
            </a:pPr>
            <a:r>
              <a:rPr lang="en" sz="2400" kern="0">
                <a:solidFill>
                  <a:srgbClr val="0000FF"/>
                </a:solidFill>
                <a:latin typeface="Source Sans Pro"/>
                <a:ea typeface="Source Sans Pro"/>
                <a:cs typeface="Source Sans Pro"/>
                <a:sym typeface="Source Sans Pro"/>
              </a:rPr>
              <a:t>Benefit of brief hypothermia not long-lasting</a:t>
            </a:r>
            <a:endParaRPr sz="1867" kern="0">
              <a:solidFill>
                <a:srgbClr val="000000"/>
              </a:solidFill>
              <a:latin typeface="Source Sans Pro"/>
              <a:ea typeface="Source Sans Pro"/>
              <a:cs typeface="Source Sans Pro"/>
              <a:sym typeface="Source Sans Pro"/>
            </a:endParaRPr>
          </a:p>
        </p:txBody>
      </p:sp>
      <p:sp>
        <p:nvSpPr>
          <p:cNvPr id="208" name="Google Shape;208;p35"/>
          <p:cNvSpPr txBox="1"/>
          <p:nvPr/>
        </p:nvSpPr>
        <p:spPr>
          <a:xfrm>
            <a:off x="2858549" y="1219904"/>
            <a:ext cx="8961600" cy="400000"/>
          </a:xfrm>
          <a:prstGeom prst="rect">
            <a:avLst/>
          </a:prstGeom>
          <a:solidFill>
            <a:schemeClr val="lt1"/>
          </a:solidFill>
          <a:ln>
            <a:noFill/>
          </a:ln>
        </p:spPr>
        <p:txBody>
          <a:bodyPr spcFirstLastPara="1" wrap="square" lIns="121900" tIns="60933" rIns="121900" bIns="60933" anchor="t" anchorCtr="0">
            <a:noAutofit/>
          </a:bodyPr>
          <a:lstStyle/>
          <a:p>
            <a:pPr defTabSz="1219170">
              <a:buClr>
                <a:srgbClr val="000000"/>
              </a:buClr>
              <a:buSzPts val="2000"/>
            </a:pPr>
            <a:r>
              <a:rPr lang="en" sz="2667" b="1" kern="0">
                <a:solidFill>
                  <a:srgbClr val="FF0000"/>
                </a:solidFill>
                <a:latin typeface="Source Sans Pro"/>
                <a:ea typeface="Source Sans Pro"/>
                <a:cs typeface="Source Sans Pro"/>
                <a:sym typeface="Source Sans Pro"/>
              </a:rPr>
              <a:t>Immediate, brief hypothermia has benefit</a:t>
            </a:r>
            <a:endParaRPr sz="1867" kern="0">
              <a:solidFill>
                <a:srgbClr val="000000"/>
              </a:solidFill>
              <a:latin typeface="Source Sans Pro"/>
              <a:ea typeface="Source Sans Pro"/>
              <a:cs typeface="Source Sans Pro"/>
              <a:sym typeface="Source Sans Pro"/>
            </a:endParaRPr>
          </a:p>
        </p:txBody>
      </p:sp>
      <p:sp>
        <p:nvSpPr>
          <p:cNvPr id="209" name="Google Shape;209;p35"/>
          <p:cNvSpPr txBox="1"/>
          <p:nvPr/>
        </p:nvSpPr>
        <p:spPr>
          <a:xfrm>
            <a:off x="4210039" y="2461387"/>
            <a:ext cx="4703700" cy="369300"/>
          </a:xfrm>
          <a:prstGeom prst="rect">
            <a:avLst/>
          </a:prstGeom>
          <a:solidFill>
            <a:schemeClr val="lt1"/>
          </a:solidFill>
          <a:ln>
            <a:noFill/>
          </a:ln>
        </p:spPr>
        <p:txBody>
          <a:bodyPr spcFirstLastPara="1" wrap="square" lIns="121900" tIns="60933" rIns="121900" bIns="60933" anchor="t" anchorCtr="0">
            <a:noAutofit/>
          </a:bodyPr>
          <a:lstStyle/>
          <a:p>
            <a:pPr defTabSz="1219170">
              <a:buClr>
                <a:srgbClr val="000000"/>
              </a:buClr>
              <a:buSzPts val="1800"/>
            </a:pPr>
            <a:r>
              <a:rPr lang="en" sz="2267" b="1" kern="0">
                <a:solidFill>
                  <a:srgbClr val="FF0000"/>
                </a:solidFill>
                <a:latin typeface="Source Sans Pro"/>
                <a:ea typeface="Source Sans Pro"/>
                <a:cs typeface="Source Sans Pro"/>
                <a:sym typeface="Source Sans Pro"/>
              </a:rPr>
              <a:t>Longer duration has lasting benefit</a:t>
            </a:r>
            <a:endParaRPr sz="1733" kern="0">
              <a:solidFill>
                <a:srgbClr val="000000"/>
              </a:solidFill>
              <a:latin typeface="Source Sans Pro"/>
              <a:ea typeface="Source Sans Pro"/>
              <a:cs typeface="Source Sans Pro"/>
              <a:sym typeface="Source Sans Pro"/>
            </a:endParaRPr>
          </a:p>
        </p:txBody>
      </p:sp>
      <p:sp>
        <p:nvSpPr>
          <p:cNvPr id="210" name="Google Shape;210;p35"/>
          <p:cNvSpPr txBox="1"/>
          <p:nvPr/>
        </p:nvSpPr>
        <p:spPr>
          <a:xfrm>
            <a:off x="4195900" y="3144233"/>
            <a:ext cx="7467200" cy="369200"/>
          </a:xfrm>
          <a:prstGeom prst="rect">
            <a:avLst/>
          </a:prstGeom>
          <a:solidFill>
            <a:schemeClr val="lt1"/>
          </a:solidFill>
          <a:ln>
            <a:noFill/>
          </a:ln>
        </p:spPr>
        <p:txBody>
          <a:bodyPr spcFirstLastPara="1" wrap="square" lIns="121900" tIns="60933" rIns="121900" bIns="60933" anchor="t" anchorCtr="0">
            <a:noAutofit/>
          </a:bodyPr>
          <a:lstStyle/>
          <a:p>
            <a:pPr defTabSz="1219170">
              <a:buClr>
                <a:srgbClr val="000000"/>
              </a:buClr>
              <a:buSzPts val="1800"/>
            </a:pPr>
            <a:r>
              <a:rPr lang="en" sz="2400" kern="0">
                <a:solidFill>
                  <a:srgbClr val="0000FF"/>
                </a:solidFill>
                <a:latin typeface="Source Sans Pro"/>
                <a:ea typeface="Source Sans Pro"/>
                <a:cs typeface="Source Sans Pro"/>
                <a:sym typeface="Source Sans Pro"/>
              </a:rPr>
              <a:t>Any delay negates benefit of brief hypothermia</a:t>
            </a:r>
            <a:endParaRPr sz="1867" kern="0">
              <a:solidFill>
                <a:srgbClr val="000000"/>
              </a:solidFill>
              <a:latin typeface="Source Sans Pro"/>
              <a:ea typeface="Source Sans Pro"/>
              <a:cs typeface="Source Sans Pro"/>
              <a:sym typeface="Source Sans Pro"/>
            </a:endParaRPr>
          </a:p>
        </p:txBody>
      </p:sp>
      <p:sp>
        <p:nvSpPr>
          <p:cNvPr id="211" name="Google Shape;211;p35"/>
          <p:cNvSpPr txBox="1"/>
          <p:nvPr/>
        </p:nvSpPr>
        <p:spPr>
          <a:xfrm>
            <a:off x="4207163" y="3830033"/>
            <a:ext cx="6557600" cy="369200"/>
          </a:xfrm>
          <a:prstGeom prst="rect">
            <a:avLst/>
          </a:prstGeom>
          <a:solidFill>
            <a:schemeClr val="lt1"/>
          </a:solidFill>
          <a:ln>
            <a:noFill/>
          </a:ln>
        </p:spPr>
        <p:txBody>
          <a:bodyPr spcFirstLastPara="1" wrap="square" lIns="121900" tIns="60933" rIns="121900" bIns="60933" anchor="t" anchorCtr="0">
            <a:noAutofit/>
          </a:bodyPr>
          <a:lstStyle/>
          <a:p>
            <a:pPr defTabSz="1219170">
              <a:buClr>
                <a:srgbClr val="000000"/>
              </a:buClr>
              <a:buSzPts val="1800"/>
            </a:pPr>
            <a:r>
              <a:rPr lang="en" sz="2400" b="1" kern="0">
                <a:solidFill>
                  <a:srgbClr val="FF0000"/>
                </a:solidFill>
                <a:latin typeface="Source Sans Pro"/>
                <a:ea typeface="Source Sans Pro"/>
                <a:cs typeface="Source Sans Pro"/>
                <a:sym typeface="Source Sans Pro"/>
              </a:rPr>
              <a:t>Longer duration has benefit after delay</a:t>
            </a:r>
            <a:endParaRPr sz="1867" kern="0">
              <a:solidFill>
                <a:srgbClr val="000000"/>
              </a:solidFill>
              <a:latin typeface="Source Sans Pro"/>
              <a:ea typeface="Source Sans Pro"/>
              <a:cs typeface="Source Sans Pro"/>
              <a:sym typeface="Source Sans Pro"/>
            </a:endParaRPr>
          </a:p>
        </p:txBody>
      </p:sp>
      <p:sp>
        <p:nvSpPr>
          <p:cNvPr id="212" name="Google Shape;212;p35"/>
          <p:cNvSpPr txBox="1"/>
          <p:nvPr/>
        </p:nvSpPr>
        <p:spPr>
          <a:xfrm>
            <a:off x="3712086" y="4652163"/>
            <a:ext cx="8846233" cy="399900"/>
          </a:xfrm>
          <a:prstGeom prst="rect">
            <a:avLst/>
          </a:prstGeom>
          <a:solidFill>
            <a:schemeClr val="lt1"/>
          </a:solidFill>
          <a:ln>
            <a:noFill/>
          </a:ln>
        </p:spPr>
        <p:txBody>
          <a:bodyPr spcFirstLastPara="1" wrap="square" lIns="121900" tIns="60933" rIns="121900" bIns="60933" anchor="t" anchorCtr="0">
            <a:noAutofit/>
          </a:bodyPr>
          <a:lstStyle/>
          <a:p>
            <a:pPr defTabSz="1219170">
              <a:buClr>
                <a:srgbClr val="000000"/>
              </a:buClr>
              <a:buSzPts val="2000"/>
            </a:pPr>
            <a:r>
              <a:rPr lang="en" sz="2667" kern="0">
                <a:solidFill>
                  <a:srgbClr val="0000FF"/>
                </a:solidFill>
                <a:latin typeface="Source Sans Pro"/>
                <a:ea typeface="Source Sans Pro"/>
                <a:cs typeface="Source Sans Pro"/>
                <a:sym typeface="Source Sans Pro"/>
              </a:rPr>
              <a:t>Brief delay negates benefit of brief or 3-hour hypothermia</a:t>
            </a:r>
            <a:endParaRPr sz="1867" kern="0">
              <a:solidFill>
                <a:srgbClr val="000000"/>
              </a:solidFill>
              <a:latin typeface="Source Sans Pro"/>
              <a:ea typeface="Source Sans Pro"/>
              <a:cs typeface="Source Sans Pro"/>
              <a:sym typeface="Source Sans Pro"/>
            </a:endParaRPr>
          </a:p>
        </p:txBody>
      </p:sp>
      <p:sp>
        <p:nvSpPr>
          <p:cNvPr id="213" name="Google Shape;213;p35"/>
          <p:cNvSpPr txBox="1"/>
          <p:nvPr/>
        </p:nvSpPr>
        <p:spPr>
          <a:xfrm>
            <a:off x="4147518" y="5430239"/>
            <a:ext cx="8093100" cy="399900"/>
          </a:xfrm>
          <a:prstGeom prst="rect">
            <a:avLst/>
          </a:prstGeom>
          <a:solidFill>
            <a:schemeClr val="lt1"/>
          </a:solidFill>
          <a:ln>
            <a:noFill/>
          </a:ln>
        </p:spPr>
        <p:txBody>
          <a:bodyPr spcFirstLastPara="1" wrap="square" lIns="121900" tIns="60933" rIns="121900" bIns="60933" anchor="t" anchorCtr="0">
            <a:noAutofit/>
          </a:bodyPr>
          <a:lstStyle/>
          <a:p>
            <a:pPr defTabSz="1219170">
              <a:buClr>
                <a:srgbClr val="000000"/>
              </a:buClr>
              <a:buSzPts val="2000"/>
            </a:pPr>
            <a:r>
              <a:rPr lang="en" sz="2667" b="1" kern="0">
                <a:solidFill>
                  <a:srgbClr val="FF0000"/>
                </a:solidFill>
                <a:latin typeface="Source Sans Pro"/>
                <a:ea typeface="Source Sans Pro"/>
                <a:cs typeface="Source Sans Pro"/>
                <a:sym typeface="Source Sans Pro"/>
              </a:rPr>
              <a:t>Longer (&gt;5 hr) duration has benefit after 6-8 hour delay</a:t>
            </a:r>
            <a:endParaRPr sz="1867" kern="0">
              <a:solidFill>
                <a:srgbClr val="000000"/>
              </a:solidFill>
              <a:latin typeface="Source Sans Pro"/>
              <a:ea typeface="Source Sans Pro"/>
              <a:cs typeface="Source Sans Pro"/>
              <a:sym typeface="Source Sans Pro"/>
            </a:endParaRPr>
          </a:p>
        </p:txBody>
      </p:sp>
      <p:sp>
        <p:nvSpPr>
          <p:cNvPr id="214" name="Google Shape;214;p35"/>
          <p:cNvSpPr txBox="1"/>
          <p:nvPr/>
        </p:nvSpPr>
        <p:spPr>
          <a:xfrm>
            <a:off x="4146431" y="6056773"/>
            <a:ext cx="5922900" cy="369300"/>
          </a:xfrm>
          <a:prstGeom prst="rect">
            <a:avLst/>
          </a:prstGeom>
          <a:solidFill>
            <a:schemeClr val="lt1"/>
          </a:solidFill>
          <a:ln>
            <a:noFill/>
          </a:ln>
        </p:spPr>
        <p:txBody>
          <a:bodyPr spcFirstLastPara="1" wrap="square" lIns="121900" tIns="60933" rIns="121900" bIns="60933" anchor="t" anchorCtr="0">
            <a:noAutofit/>
          </a:bodyPr>
          <a:lstStyle/>
          <a:p>
            <a:pPr defTabSz="1219170">
              <a:buClr>
                <a:srgbClr val="000000"/>
              </a:buClr>
              <a:buSzPts val="1800"/>
            </a:pPr>
            <a:r>
              <a:rPr lang="en" sz="2400" kern="0">
                <a:solidFill>
                  <a:srgbClr val="0000FF"/>
                </a:solidFill>
                <a:latin typeface="Source Sans Pro"/>
                <a:ea typeface="Source Sans Pro"/>
                <a:cs typeface="Source Sans Pro"/>
                <a:sym typeface="Source Sans Pro"/>
              </a:rPr>
              <a:t>No duration has benefit after 8-12 hour delay</a:t>
            </a:r>
            <a:endParaRPr sz="1867" kern="0">
              <a:solidFill>
                <a:srgbClr val="000000"/>
              </a:solidFill>
              <a:latin typeface="Source Sans Pro"/>
              <a:ea typeface="Source Sans Pro"/>
              <a:cs typeface="Source Sans Pro"/>
              <a:sym typeface="Source Sans Pro"/>
            </a:endParaRPr>
          </a:p>
        </p:txBody>
      </p:sp>
      <p:sp>
        <p:nvSpPr>
          <p:cNvPr id="215" name="Google Shape;215;p35"/>
          <p:cNvSpPr txBox="1">
            <a:spLocks noGrp="1"/>
          </p:cNvSpPr>
          <p:nvPr>
            <p:ph type="title" idx="4294967295"/>
          </p:nvPr>
        </p:nvSpPr>
        <p:spPr>
          <a:xfrm>
            <a:off x="415600" y="50067"/>
            <a:ext cx="11360800" cy="831200"/>
          </a:xfrm>
          <a:prstGeom prst="rect">
            <a:avLst/>
          </a:prstGeom>
        </p:spPr>
        <p:txBody>
          <a:bodyPr spcFirstLastPara="1" wrap="square" lIns="121900" tIns="121900" rIns="121900" bIns="121900" anchor="t" anchorCtr="0">
            <a:noAutofit/>
          </a:bodyPr>
          <a:lstStyle/>
          <a:p>
            <a:pPr>
              <a:buSzPts val="990"/>
            </a:pPr>
            <a:r>
              <a:rPr lang="en" sz="2933"/>
              <a:t>Animal studies of mild-moderate hypothermia (32-34ºC).  </a:t>
            </a:r>
            <a:endParaRPr sz="2933"/>
          </a:p>
          <a:p>
            <a:pPr>
              <a:buSzPts val="990"/>
            </a:pPr>
            <a:endParaRPr sz="3600"/>
          </a:p>
        </p:txBody>
      </p:sp>
      <p:sp>
        <p:nvSpPr>
          <p:cNvPr id="216" name="Google Shape;216;p35"/>
          <p:cNvSpPr txBox="1">
            <a:spLocks noGrp="1"/>
          </p:cNvSpPr>
          <p:nvPr>
            <p:ph type="sldNum" idx="12"/>
          </p:nvPr>
        </p:nvSpPr>
        <p:spPr>
          <a:xfrm>
            <a:off x="11330665" y="6251679"/>
            <a:ext cx="731600" cy="524800"/>
          </a:xfrm>
          <a:prstGeom prst="rect">
            <a:avLst/>
          </a:prstGeom>
        </p:spPr>
        <p:txBody>
          <a:bodyPr spcFirstLastPara="1" wrap="square" lIns="121900" tIns="121900" rIns="121900" bIns="121900" anchor="ctr" anchorCtr="0">
            <a:normAutofit/>
          </a:bodyPr>
          <a:lstStyle/>
          <a:p>
            <a:pPr defTabSz="1219170">
              <a:buClr>
                <a:srgbClr val="000000"/>
              </a:buClr>
            </a:pPr>
            <a:fld id="{00000000-1234-1234-1234-123412341234}" type="slidenum">
              <a:rPr lang="en" kern="0">
                <a:solidFill>
                  <a:srgbClr val="7F7F7F"/>
                </a:solidFill>
              </a:rPr>
              <a:pPr defTabSz="1219170">
                <a:buClr>
                  <a:srgbClr val="000000"/>
                </a:buClr>
              </a:pPr>
              <a:t>3</a:t>
            </a:fld>
            <a:endParaRPr kern="0">
              <a:solidFill>
                <a:srgbClr val="7F7F7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pic>
        <p:nvPicPr>
          <p:cNvPr id="561" name="Google Shape;561;p62" descr="Kirkegaard2017Banner.tiff"/>
          <p:cNvPicPr preferRelativeResize="0"/>
          <p:nvPr/>
        </p:nvPicPr>
        <p:blipFill rotWithShape="1">
          <a:blip r:embed="rId3">
            <a:alphaModFix/>
          </a:blip>
          <a:srcRect/>
          <a:stretch/>
        </p:blipFill>
        <p:spPr>
          <a:xfrm>
            <a:off x="15" y="1"/>
            <a:ext cx="9144000" cy="3843300"/>
          </a:xfrm>
          <a:prstGeom prst="rect">
            <a:avLst/>
          </a:prstGeom>
          <a:noFill/>
          <a:ln>
            <a:noFill/>
          </a:ln>
        </p:spPr>
      </p:pic>
      <p:pic>
        <p:nvPicPr>
          <p:cNvPr id="562" name="Google Shape;562;p62" descr="Screen Shot 2020-01-27 at 5.23.42 PM.png"/>
          <p:cNvPicPr preferRelativeResize="0"/>
          <p:nvPr/>
        </p:nvPicPr>
        <p:blipFill rotWithShape="1">
          <a:blip r:embed="rId4">
            <a:alphaModFix/>
          </a:blip>
          <a:srcRect/>
          <a:stretch/>
        </p:blipFill>
        <p:spPr>
          <a:xfrm>
            <a:off x="2451125" y="2513263"/>
            <a:ext cx="7289756" cy="3739756"/>
          </a:xfrm>
          <a:prstGeom prst="rect">
            <a:avLst/>
          </a:prstGeom>
          <a:noFill/>
          <a:ln>
            <a:noFill/>
          </a:ln>
        </p:spPr>
      </p:pic>
      <p:sp>
        <p:nvSpPr>
          <p:cNvPr id="563" name="Google Shape;563;p62"/>
          <p:cNvSpPr txBox="1"/>
          <p:nvPr/>
        </p:nvSpPr>
        <p:spPr>
          <a:xfrm>
            <a:off x="465421" y="4747507"/>
            <a:ext cx="1704000" cy="584700"/>
          </a:xfrm>
          <a:prstGeom prst="rect">
            <a:avLst/>
          </a:prstGeom>
          <a:noFill/>
          <a:ln>
            <a:noFill/>
          </a:ln>
        </p:spPr>
        <p:txBody>
          <a:bodyPr spcFirstLastPara="1" wrap="square" lIns="121900" tIns="60933" rIns="121900" bIns="60933" anchor="t" anchorCtr="0">
            <a:noAutofit/>
          </a:bodyPr>
          <a:lstStyle/>
          <a:p>
            <a:pPr defTabSz="1219170">
              <a:buClr>
                <a:srgbClr val="000000"/>
              </a:buClr>
              <a:buSzPts val="3200"/>
            </a:pPr>
            <a:r>
              <a:rPr lang="en" sz="4267" kern="0">
                <a:solidFill>
                  <a:srgbClr val="0000FF"/>
                </a:solidFill>
                <a:latin typeface="Calibri"/>
                <a:ea typeface="Calibri"/>
                <a:cs typeface="Calibri"/>
                <a:sym typeface="Calibri"/>
              </a:rPr>
              <a:t>N=354</a:t>
            </a:r>
            <a:endParaRPr sz="1867" kern="0">
              <a:solidFill>
                <a:srgbClr val="000000"/>
              </a:solidFill>
              <a:latin typeface="Arial"/>
              <a:ea typeface="Arial"/>
              <a:cs typeface="Arial"/>
              <a:sym typeface="Arial"/>
            </a:endParaRPr>
          </a:p>
        </p:txBody>
      </p:sp>
      <p:sp>
        <p:nvSpPr>
          <p:cNvPr id="564" name="Google Shape;564;p62"/>
          <p:cNvSpPr txBox="1">
            <a:spLocks noGrp="1"/>
          </p:cNvSpPr>
          <p:nvPr>
            <p:ph type="sldNum" idx="12"/>
          </p:nvPr>
        </p:nvSpPr>
        <p:spPr>
          <a:xfrm>
            <a:off x="11330665" y="6251679"/>
            <a:ext cx="731600" cy="524800"/>
          </a:xfrm>
          <a:prstGeom prst="rect">
            <a:avLst/>
          </a:prstGeom>
        </p:spPr>
        <p:txBody>
          <a:bodyPr spcFirstLastPara="1" wrap="square" lIns="121900" tIns="121900" rIns="121900" bIns="121900" anchor="ctr" anchorCtr="0">
            <a:normAutofit/>
          </a:bodyPr>
          <a:lstStyle/>
          <a:p>
            <a:pPr defTabSz="1219170">
              <a:buClr>
                <a:srgbClr val="000000"/>
              </a:buClr>
            </a:pPr>
            <a:fld id="{00000000-1234-1234-1234-123412341234}" type="slidenum">
              <a:rPr lang="en" kern="0">
                <a:solidFill>
                  <a:srgbClr val="7F7F7F"/>
                </a:solidFill>
              </a:rPr>
              <a:pPr defTabSz="1219170">
                <a:buClr>
                  <a:srgbClr val="000000"/>
                </a:buClr>
              </a:pPr>
              <a:t>30</a:t>
            </a:fld>
            <a:endParaRPr kern="0">
              <a:solidFill>
                <a:srgbClr val="7F7F7F"/>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63"/>
          <p:cNvSpPr txBox="1">
            <a:spLocks noGrp="1"/>
          </p:cNvSpPr>
          <p:nvPr>
            <p:ph type="title"/>
          </p:nvPr>
        </p:nvSpPr>
        <p:spPr>
          <a:xfrm>
            <a:off x="415600" y="593367"/>
            <a:ext cx="11360800" cy="831200"/>
          </a:xfrm>
          <a:prstGeom prst="rect">
            <a:avLst/>
          </a:prstGeom>
          <a:noFill/>
          <a:ln>
            <a:noFill/>
          </a:ln>
        </p:spPr>
        <p:txBody>
          <a:bodyPr spcFirstLastPara="1" wrap="square" lIns="121900" tIns="60933" rIns="121900" bIns="60933" anchor="ctr" anchorCtr="0">
            <a:noAutofit/>
          </a:bodyPr>
          <a:lstStyle/>
          <a:p>
            <a:pPr>
              <a:buClr>
                <a:srgbClr val="0000FF"/>
              </a:buClr>
              <a:buSzPts val="4000"/>
            </a:pPr>
            <a:r>
              <a:rPr lang="en" sz="3600"/>
              <a:t>TTM for 48 vs. 24 Hours </a:t>
            </a:r>
            <a:endParaRPr sz="3600" i="1"/>
          </a:p>
        </p:txBody>
      </p:sp>
      <p:pic>
        <p:nvPicPr>
          <p:cNvPr id="570" name="Google Shape;570;p63" descr="Screen Shot 2020-01-30 at 4.08.14 AM.png"/>
          <p:cNvPicPr preferRelativeResize="0"/>
          <p:nvPr/>
        </p:nvPicPr>
        <p:blipFill rotWithShape="1">
          <a:blip r:embed="rId3">
            <a:alphaModFix/>
          </a:blip>
          <a:srcRect/>
          <a:stretch/>
        </p:blipFill>
        <p:spPr>
          <a:xfrm>
            <a:off x="2697573" y="1499273"/>
            <a:ext cx="6361680" cy="4330784"/>
          </a:xfrm>
          <a:prstGeom prst="rect">
            <a:avLst/>
          </a:prstGeom>
          <a:noFill/>
          <a:ln>
            <a:noFill/>
          </a:ln>
        </p:spPr>
      </p:pic>
      <p:sp>
        <p:nvSpPr>
          <p:cNvPr id="571" name="Google Shape;571;p63"/>
          <p:cNvSpPr txBox="1"/>
          <p:nvPr/>
        </p:nvSpPr>
        <p:spPr>
          <a:xfrm>
            <a:off x="9555948" y="3664666"/>
            <a:ext cx="1704000" cy="584700"/>
          </a:xfrm>
          <a:prstGeom prst="rect">
            <a:avLst/>
          </a:prstGeom>
          <a:noFill/>
          <a:ln>
            <a:noFill/>
          </a:ln>
        </p:spPr>
        <p:txBody>
          <a:bodyPr spcFirstLastPara="1" wrap="square" lIns="121900" tIns="60933" rIns="121900" bIns="60933" anchor="t" anchorCtr="0">
            <a:noAutofit/>
          </a:bodyPr>
          <a:lstStyle/>
          <a:p>
            <a:pPr defTabSz="1219170">
              <a:buClr>
                <a:srgbClr val="000000"/>
              </a:buClr>
              <a:buSzPts val="3200"/>
            </a:pPr>
            <a:r>
              <a:rPr lang="en" sz="4267" kern="0">
                <a:solidFill>
                  <a:srgbClr val="0000FF"/>
                </a:solidFill>
                <a:latin typeface="Calibri"/>
                <a:ea typeface="Calibri"/>
                <a:cs typeface="Calibri"/>
                <a:sym typeface="Calibri"/>
              </a:rPr>
              <a:t>N=354</a:t>
            </a:r>
            <a:endParaRPr sz="1867" kern="0">
              <a:solidFill>
                <a:srgbClr val="000000"/>
              </a:solidFill>
              <a:latin typeface="Arial"/>
              <a:ea typeface="Arial"/>
              <a:cs typeface="Arial"/>
              <a:sym typeface="Arial"/>
            </a:endParaRPr>
          </a:p>
        </p:txBody>
      </p:sp>
      <p:sp>
        <p:nvSpPr>
          <p:cNvPr id="572" name="Google Shape;572;p63"/>
          <p:cNvSpPr txBox="1"/>
          <p:nvPr/>
        </p:nvSpPr>
        <p:spPr>
          <a:xfrm>
            <a:off x="1364052" y="6096241"/>
            <a:ext cx="6098000" cy="318060"/>
          </a:xfrm>
          <a:prstGeom prst="rect">
            <a:avLst/>
          </a:prstGeom>
          <a:noFill/>
          <a:ln>
            <a:noFill/>
          </a:ln>
        </p:spPr>
        <p:txBody>
          <a:bodyPr spcFirstLastPara="1" wrap="square" lIns="91433" tIns="45700" rIns="91433" bIns="45700" anchor="t" anchorCtr="0">
            <a:spAutoFit/>
          </a:bodyPr>
          <a:lstStyle/>
          <a:p>
            <a:pPr defTabSz="1219170">
              <a:buClr>
                <a:srgbClr val="000000"/>
              </a:buClr>
            </a:pPr>
            <a:r>
              <a:rPr lang="en" sz="1467" kern="0">
                <a:solidFill>
                  <a:srgbClr val="7F7F7F"/>
                </a:solidFill>
                <a:latin typeface="Source Sans Pro"/>
                <a:ea typeface="Source Sans Pro"/>
                <a:cs typeface="Source Sans Pro"/>
                <a:sym typeface="Source Sans Pro"/>
              </a:rPr>
              <a:t>Kirkegaard 2017 JAMA 318: 341–350</a:t>
            </a:r>
            <a:endParaRPr sz="1467" kern="0">
              <a:solidFill>
                <a:srgbClr val="7F7F7F"/>
              </a:solidFill>
              <a:latin typeface="Source Sans Pro"/>
              <a:ea typeface="Source Sans Pro"/>
              <a:cs typeface="Source Sans Pro"/>
              <a:sym typeface="Source Sans Pro"/>
            </a:endParaRPr>
          </a:p>
        </p:txBody>
      </p:sp>
      <p:sp>
        <p:nvSpPr>
          <p:cNvPr id="573" name="Google Shape;573;p63"/>
          <p:cNvSpPr txBox="1">
            <a:spLocks noGrp="1"/>
          </p:cNvSpPr>
          <p:nvPr>
            <p:ph type="sldNum" idx="12"/>
          </p:nvPr>
        </p:nvSpPr>
        <p:spPr>
          <a:xfrm>
            <a:off x="11330665" y="6251679"/>
            <a:ext cx="731600" cy="524800"/>
          </a:xfrm>
          <a:prstGeom prst="rect">
            <a:avLst/>
          </a:prstGeom>
        </p:spPr>
        <p:txBody>
          <a:bodyPr spcFirstLastPara="1" wrap="square" lIns="121900" tIns="121900" rIns="121900" bIns="121900" anchor="ctr" anchorCtr="0">
            <a:normAutofit/>
          </a:bodyPr>
          <a:lstStyle/>
          <a:p>
            <a:pPr defTabSz="1219170">
              <a:buClr>
                <a:srgbClr val="000000"/>
              </a:buClr>
            </a:pPr>
            <a:fld id="{00000000-1234-1234-1234-123412341234}" type="slidenum">
              <a:rPr lang="en" kern="0">
                <a:solidFill>
                  <a:srgbClr val="7F7F7F"/>
                </a:solidFill>
              </a:rPr>
              <a:pPr defTabSz="1219170">
                <a:buClr>
                  <a:srgbClr val="000000"/>
                </a:buClr>
              </a:pPr>
              <a:t>31</a:t>
            </a:fld>
            <a:endParaRPr kern="0">
              <a:solidFill>
                <a:srgbClr val="7F7F7F"/>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64"/>
          <p:cNvSpPr txBox="1">
            <a:spLocks noGrp="1"/>
          </p:cNvSpPr>
          <p:nvPr>
            <p:ph type="title"/>
          </p:nvPr>
        </p:nvSpPr>
        <p:spPr>
          <a:xfrm>
            <a:off x="415600" y="593367"/>
            <a:ext cx="11360800" cy="831200"/>
          </a:xfrm>
          <a:prstGeom prst="rect">
            <a:avLst/>
          </a:prstGeom>
          <a:noFill/>
          <a:ln>
            <a:noFill/>
          </a:ln>
        </p:spPr>
        <p:txBody>
          <a:bodyPr spcFirstLastPara="1" wrap="square" lIns="121900" tIns="60933" rIns="121900" bIns="60933" anchor="ctr" anchorCtr="0">
            <a:noAutofit/>
          </a:bodyPr>
          <a:lstStyle/>
          <a:p>
            <a:pPr>
              <a:buClr>
                <a:srgbClr val="0000FF"/>
              </a:buClr>
              <a:buSzPts val="4000"/>
            </a:pPr>
            <a:r>
              <a:rPr lang="en" sz="3600"/>
              <a:t>TTM for 48 vs. 24 Hours </a:t>
            </a:r>
            <a:endParaRPr sz="3600" i="1"/>
          </a:p>
        </p:txBody>
      </p:sp>
      <p:pic>
        <p:nvPicPr>
          <p:cNvPr id="579" name="Google Shape;579;p64" descr="Screen Shot 2020-01-27 at 5.24.24 PM.png"/>
          <p:cNvPicPr preferRelativeResize="0"/>
          <p:nvPr/>
        </p:nvPicPr>
        <p:blipFill rotWithShape="1">
          <a:blip r:embed="rId3">
            <a:alphaModFix/>
          </a:blip>
          <a:srcRect/>
          <a:stretch/>
        </p:blipFill>
        <p:spPr>
          <a:xfrm>
            <a:off x="2101075" y="1207721"/>
            <a:ext cx="7641269" cy="4742279"/>
          </a:xfrm>
          <a:prstGeom prst="rect">
            <a:avLst/>
          </a:prstGeom>
          <a:noFill/>
          <a:ln>
            <a:noFill/>
          </a:ln>
        </p:spPr>
      </p:pic>
      <p:sp>
        <p:nvSpPr>
          <p:cNvPr id="580" name="Google Shape;580;p64"/>
          <p:cNvSpPr txBox="1"/>
          <p:nvPr/>
        </p:nvSpPr>
        <p:spPr>
          <a:xfrm rot="-5400000">
            <a:off x="1227605" y="2387206"/>
            <a:ext cx="3141600" cy="697500"/>
          </a:xfrm>
          <a:prstGeom prst="rect">
            <a:avLst/>
          </a:prstGeom>
          <a:solidFill>
            <a:srgbClr val="FFFFFF"/>
          </a:solidFill>
          <a:ln>
            <a:noFill/>
          </a:ln>
        </p:spPr>
        <p:txBody>
          <a:bodyPr spcFirstLastPara="1" wrap="square" lIns="121900" tIns="60933" rIns="121900" bIns="60933" anchor="t" anchorCtr="0">
            <a:noAutofit/>
          </a:bodyPr>
          <a:lstStyle/>
          <a:p>
            <a:pPr defTabSz="1219170">
              <a:buClr>
                <a:srgbClr val="000000"/>
              </a:buClr>
              <a:buSzPts val="2800"/>
            </a:pPr>
            <a:r>
              <a:rPr lang="en" sz="3733" kern="0">
                <a:solidFill>
                  <a:srgbClr val="000000"/>
                </a:solidFill>
                <a:latin typeface="Source Sans Pro"/>
                <a:ea typeface="Source Sans Pro"/>
                <a:cs typeface="Source Sans Pro"/>
                <a:sym typeface="Source Sans Pro"/>
              </a:rPr>
              <a:t>Mortality, %</a:t>
            </a:r>
            <a:endParaRPr sz="1867" kern="0">
              <a:solidFill>
                <a:srgbClr val="000000"/>
              </a:solidFill>
              <a:latin typeface="Source Sans Pro"/>
              <a:ea typeface="Source Sans Pro"/>
              <a:cs typeface="Source Sans Pro"/>
              <a:sym typeface="Source Sans Pro"/>
            </a:endParaRPr>
          </a:p>
        </p:txBody>
      </p:sp>
      <p:sp>
        <p:nvSpPr>
          <p:cNvPr id="581" name="Google Shape;581;p64"/>
          <p:cNvSpPr txBox="1"/>
          <p:nvPr/>
        </p:nvSpPr>
        <p:spPr>
          <a:xfrm>
            <a:off x="1458395" y="6117774"/>
            <a:ext cx="6098000" cy="318060"/>
          </a:xfrm>
          <a:prstGeom prst="rect">
            <a:avLst/>
          </a:prstGeom>
          <a:noFill/>
          <a:ln>
            <a:noFill/>
          </a:ln>
        </p:spPr>
        <p:txBody>
          <a:bodyPr spcFirstLastPara="1" wrap="square" lIns="91433" tIns="45700" rIns="91433" bIns="45700" anchor="t" anchorCtr="0">
            <a:spAutoFit/>
          </a:bodyPr>
          <a:lstStyle/>
          <a:p>
            <a:pPr defTabSz="1219170">
              <a:buClr>
                <a:srgbClr val="000000"/>
              </a:buClr>
            </a:pPr>
            <a:r>
              <a:rPr lang="en" sz="1467" kern="0">
                <a:solidFill>
                  <a:srgbClr val="7F7F7F"/>
                </a:solidFill>
                <a:latin typeface="Source Sans Pro"/>
                <a:ea typeface="Source Sans Pro"/>
                <a:cs typeface="Source Sans Pro"/>
                <a:sym typeface="Source Sans Pro"/>
              </a:rPr>
              <a:t>Kirkegaard 2017 JAMA 318: 341–350</a:t>
            </a:r>
            <a:endParaRPr sz="1467" kern="0">
              <a:solidFill>
                <a:srgbClr val="7F7F7F"/>
              </a:solidFill>
              <a:latin typeface="Source Sans Pro"/>
              <a:ea typeface="Source Sans Pro"/>
              <a:cs typeface="Source Sans Pro"/>
              <a:sym typeface="Source Sans Pro"/>
            </a:endParaRPr>
          </a:p>
        </p:txBody>
      </p:sp>
      <p:sp>
        <p:nvSpPr>
          <p:cNvPr id="582" name="Google Shape;582;p64"/>
          <p:cNvSpPr txBox="1">
            <a:spLocks noGrp="1"/>
          </p:cNvSpPr>
          <p:nvPr>
            <p:ph type="sldNum" idx="12"/>
          </p:nvPr>
        </p:nvSpPr>
        <p:spPr>
          <a:xfrm>
            <a:off x="11330665" y="6251679"/>
            <a:ext cx="731600" cy="524800"/>
          </a:xfrm>
          <a:prstGeom prst="rect">
            <a:avLst/>
          </a:prstGeom>
        </p:spPr>
        <p:txBody>
          <a:bodyPr spcFirstLastPara="1" wrap="square" lIns="121900" tIns="121900" rIns="121900" bIns="121900" anchor="ctr" anchorCtr="0">
            <a:normAutofit/>
          </a:bodyPr>
          <a:lstStyle/>
          <a:p>
            <a:pPr defTabSz="1219170">
              <a:buClr>
                <a:srgbClr val="000000"/>
              </a:buClr>
            </a:pPr>
            <a:fld id="{00000000-1234-1234-1234-123412341234}" type="slidenum">
              <a:rPr lang="en" kern="0">
                <a:solidFill>
                  <a:srgbClr val="7F7F7F"/>
                </a:solidFill>
              </a:rPr>
              <a:pPr defTabSz="1219170">
                <a:buClr>
                  <a:srgbClr val="000000"/>
                </a:buClr>
              </a:pPr>
              <a:t>32</a:t>
            </a:fld>
            <a:endParaRPr kern="0">
              <a:solidFill>
                <a:srgbClr val="7F7F7F"/>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65"/>
          <p:cNvSpPr/>
          <p:nvPr/>
        </p:nvSpPr>
        <p:spPr>
          <a:xfrm>
            <a:off x="1520175" y="1654563"/>
            <a:ext cx="8732083" cy="4637899"/>
          </a:xfrm>
          <a:custGeom>
            <a:avLst/>
            <a:gdLst/>
            <a:ahLst/>
            <a:cxnLst/>
            <a:rect l="l" t="t" r="r" b="b"/>
            <a:pathLst>
              <a:path w="8732083" h="4637898" extrusionOk="0">
                <a:moveTo>
                  <a:pt x="8415751" y="0"/>
                </a:moveTo>
                <a:lnTo>
                  <a:pt x="8415751" y="16105"/>
                </a:lnTo>
                <a:lnTo>
                  <a:pt x="8415751" y="48363"/>
                </a:lnTo>
                <a:cubicBezTo>
                  <a:pt x="8408417" y="56511"/>
                  <a:pt x="7876290" y="138089"/>
                  <a:pt x="7829078" y="145806"/>
                </a:cubicBezTo>
                <a:lnTo>
                  <a:pt x="7240248" y="247515"/>
                </a:lnTo>
                <a:cubicBezTo>
                  <a:pt x="6914798" y="306901"/>
                  <a:pt x="6587479" y="372135"/>
                  <a:pt x="6283118" y="501788"/>
                </a:cubicBezTo>
                <a:cubicBezTo>
                  <a:pt x="6237824" y="521056"/>
                  <a:pt x="6190134" y="544494"/>
                  <a:pt x="6166743" y="587823"/>
                </a:cubicBezTo>
                <a:cubicBezTo>
                  <a:pt x="6090245" y="729603"/>
                  <a:pt x="6377590" y="784244"/>
                  <a:pt x="6458210" y="806724"/>
                </a:cubicBezTo>
                <a:cubicBezTo>
                  <a:pt x="6573004" y="838741"/>
                  <a:pt x="6688517" y="868027"/>
                  <a:pt x="6804461" y="895635"/>
                </a:cubicBezTo>
                <a:lnTo>
                  <a:pt x="7494473" y="1047048"/>
                </a:lnTo>
                <a:cubicBezTo>
                  <a:pt x="7774772" y="1106674"/>
                  <a:pt x="8266159" y="1247016"/>
                  <a:pt x="8416182" y="1293413"/>
                </a:cubicBezTo>
                <a:cubicBezTo>
                  <a:pt x="8961792" y="1496407"/>
                  <a:pt x="8691976" y="1950334"/>
                  <a:pt x="8415751" y="2051726"/>
                </a:cubicBezTo>
                <a:cubicBezTo>
                  <a:pt x="8245596" y="2119596"/>
                  <a:pt x="8065088" y="2166904"/>
                  <a:pt x="7890382" y="2221880"/>
                </a:cubicBezTo>
                <a:lnTo>
                  <a:pt x="7338314" y="2393568"/>
                </a:lnTo>
                <a:lnTo>
                  <a:pt x="5655272" y="2894780"/>
                </a:lnTo>
                <a:lnTo>
                  <a:pt x="4793957" y="3148814"/>
                </a:lnTo>
                <a:lnTo>
                  <a:pt x="4363298" y="3275830"/>
                </a:lnTo>
                <a:cubicBezTo>
                  <a:pt x="4248744" y="3309622"/>
                  <a:pt x="4109889" y="3337470"/>
                  <a:pt x="4023278" y="3426286"/>
                </a:cubicBezTo>
                <a:cubicBezTo>
                  <a:pt x="3992602" y="3457776"/>
                  <a:pt x="3986755" y="3498374"/>
                  <a:pt x="4008275" y="3537293"/>
                </a:cubicBezTo>
                <a:cubicBezTo>
                  <a:pt x="4068621" y="3646432"/>
                  <a:pt x="4214474" y="3698436"/>
                  <a:pt x="4322462" y="3743731"/>
                </a:cubicBezTo>
                <a:cubicBezTo>
                  <a:pt x="4442720" y="3794154"/>
                  <a:pt x="4567915" y="3831492"/>
                  <a:pt x="4692008" y="3871083"/>
                </a:cubicBezTo>
                <a:cubicBezTo>
                  <a:pt x="5237509" y="4045168"/>
                  <a:pt x="5797531" y="4168254"/>
                  <a:pt x="6357603" y="4284966"/>
                </a:cubicBezTo>
                <a:cubicBezTo>
                  <a:pt x="6611205" y="4336523"/>
                  <a:pt x="6475282" y="4295606"/>
                  <a:pt x="7118408" y="4439638"/>
                </a:cubicBezTo>
                <a:cubicBezTo>
                  <a:pt x="7279190" y="4475646"/>
                  <a:pt x="7478266" y="4517484"/>
                  <a:pt x="7705174" y="4565113"/>
                </a:cubicBezTo>
                <a:lnTo>
                  <a:pt x="8050861" y="4637898"/>
                </a:lnTo>
                <a:lnTo>
                  <a:pt x="4874860" y="4637898"/>
                </a:lnTo>
                <a:lnTo>
                  <a:pt x="4860925" y="4634079"/>
                </a:lnTo>
                <a:cubicBezTo>
                  <a:pt x="4281568" y="4474647"/>
                  <a:pt x="3357998" y="4213511"/>
                  <a:pt x="3311553" y="4197155"/>
                </a:cubicBezTo>
                <a:cubicBezTo>
                  <a:pt x="3241047" y="4172326"/>
                  <a:pt x="2744771" y="3992586"/>
                  <a:pt x="2683228" y="3966799"/>
                </a:cubicBezTo>
                <a:cubicBezTo>
                  <a:pt x="2606300" y="3934590"/>
                  <a:pt x="2530186" y="3900367"/>
                  <a:pt x="2455318" y="3863173"/>
                </a:cubicBezTo>
                <a:cubicBezTo>
                  <a:pt x="2360318" y="3815961"/>
                  <a:pt x="2267045" y="3766064"/>
                  <a:pt x="2180722" y="3704378"/>
                </a:cubicBezTo>
                <a:cubicBezTo>
                  <a:pt x="2100966" y="3647340"/>
                  <a:pt x="1974332" y="3551766"/>
                  <a:pt x="2015073" y="3438649"/>
                </a:cubicBezTo>
                <a:cubicBezTo>
                  <a:pt x="2028638" y="3401024"/>
                  <a:pt x="2056438" y="3369821"/>
                  <a:pt x="2088455" y="3345808"/>
                </a:cubicBezTo>
                <a:cubicBezTo>
                  <a:pt x="2126848" y="3317002"/>
                  <a:pt x="2173533" y="3292029"/>
                  <a:pt x="2217006" y="3272426"/>
                </a:cubicBezTo>
                <a:cubicBezTo>
                  <a:pt x="2259904" y="3253062"/>
                  <a:pt x="2304144" y="3237484"/>
                  <a:pt x="2348097" y="3220947"/>
                </a:cubicBezTo>
                <a:cubicBezTo>
                  <a:pt x="2436433" y="3187684"/>
                  <a:pt x="2534020" y="3170285"/>
                  <a:pt x="2625088" y="3146128"/>
                </a:cubicBezTo>
                <a:cubicBezTo>
                  <a:pt x="2805596" y="3098245"/>
                  <a:pt x="2986199" y="3050698"/>
                  <a:pt x="3166802" y="3003246"/>
                </a:cubicBezTo>
                <a:cubicBezTo>
                  <a:pt x="3362647" y="2951769"/>
                  <a:pt x="4334348" y="2701953"/>
                  <a:pt x="4624234" y="2627852"/>
                </a:cubicBezTo>
                <a:cubicBezTo>
                  <a:pt x="4910908" y="2554566"/>
                  <a:pt x="5575804" y="2385514"/>
                  <a:pt x="5608492" y="2376839"/>
                </a:cubicBezTo>
                <a:cubicBezTo>
                  <a:pt x="5892579" y="2301635"/>
                  <a:pt x="7037404" y="2004369"/>
                  <a:pt x="7324319" y="1926433"/>
                </a:cubicBezTo>
                <a:cubicBezTo>
                  <a:pt x="7532674" y="1869874"/>
                  <a:pt x="8043376" y="1723733"/>
                  <a:pt x="8090780" y="1708971"/>
                </a:cubicBezTo>
                <a:cubicBezTo>
                  <a:pt x="8132623" y="1695982"/>
                  <a:pt x="8174754" y="1683424"/>
                  <a:pt x="8211661" y="1658835"/>
                </a:cubicBezTo>
                <a:cubicBezTo>
                  <a:pt x="8354351" y="1563837"/>
                  <a:pt x="8021280" y="1434998"/>
                  <a:pt x="7961271" y="1412758"/>
                </a:cubicBezTo>
                <a:cubicBezTo>
                  <a:pt x="7694680" y="1313877"/>
                  <a:pt x="7421810" y="1233114"/>
                  <a:pt x="7148221" y="1156185"/>
                </a:cubicBezTo>
                <a:cubicBezTo>
                  <a:pt x="6873003" y="1078777"/>
                  <a:pt x="6596681" y="1005203"/>
                  <a:pt x="6323620" y="920461"/>
                </a:cubicBezTo>
                <a:cubicBezTo>
                  <a:pt x="6227088" y="890504"/>
                  <a:pt x="6130555" y="859925"/>
                  <a:pt x="6035891" y="824791"/>
                </a:cubicBezTo>
                <a:cubicBezTo>
                  <a:pt x="5970274" y="800442"/>
                  <a:pt x="5906143" y="774080"/>
                  <a:pt x="5846373" y="737557"/>
                </a:cubicBezTo>
                <a:cubicBezTo>
                  <a:pt x="5840046" y="730655"/>
                  <a:pt x="5833528" y="723945"/>
                  <a:pt x="5827440" y="716851"/>
                </a:cubicBezTo>
                <a:cubicBezTo>
                  <a:pt x="5815170" y="702519"/>
                  <a:pt x="5813971" y="684402"/>
                  <a:pt x="5820922" y="669495"/>
                </a:cubicBezTo>
                <a:cubicBezTo>
                  <a:pt x="5832904" y="643133"/>
                  <a:pt x="5854042" y="623386"/>
                  <a:pt x="5877816" y="606274"/>
                </a:cubicBezTo>
                <a:cubicBezTo>
                  <a:pt x="5922439" y="574114"/>
                  <a:pt x="5972335" y="552544"/>
                  <a:pt x="6022327" y="530736"/>
                </a:cubicBezTo>
                <a:cubicBezTo>
                  <a:pt x="6065465" y="511947"/>
                  <a:pt x="6109129" y="494165"/>
                  <a:pt x="6154089" y="480696"/>
                </a:cubicBezTo>
                <a:cubicBezTo>
                  <a:pt x="6200965" y="466605"/>
                  <a:pt x="6246979" y="450069"/>
                  <a:pt x="6294095" y="436600"/>
                </a:cubicBezTo>
                <a:cubicBezTo>
                  <a:pt x="6358514" y="418194"/>
                  <a:pt x="6420871" y="398447"/>
                  <a:pt x="6486537" y="382917"/>
                </a:cubicBezTo>
                <a:cubicBezTo>
                  <a:pt x="6557906" y="366045"/>
                  <a:pt x="6629370" y="349605"/>
                  <a:pt x="6700931" y="333596"/>
                </a:cubicBezTo>
                <a:cubicBezTo>
                  <a:pt x="6844052" y="301578"/>
                  <a:pt x="6987605" y="271334"/>
                  <a:pt x="7131493" y="242816"/>
                </a:cubicBezTo>
                <a:cubicBezTo>
                  <a:pt x="7419270" y="185778"/>
                  <a:pt x="7708388" y="135738"/>
                  <a:pt x="7998562" y="92697"/>
                </a:cubicBezTo>
                <a:cubicBezTo>
                  <a:pt x="8129125" y="73332"/>
                  <a:pt x="8259928" y="55406"/>
                  <a:pt x="8390922" y="38918"/>
                </a:cubicBezTo>
                <a:cubicBezTo>
                  <a:pt x="8403288" y="37384"/>
                  <a:pt x="8419776" y="29619"/>
                  <a:pt x="8415463" y="17972"/>
                </a:cubicBezTo>
                <a:cubicBezTo>
                  <a:pt x="7779518" y="109472"/>
                  <a:pt x="7142373" y="201163"/>
                  <a:pt x="6518075" y="352960"/>
                </a:cubicBezTo>
                <a:cubicBezTo>
                  <a:pt x="6358801" y="391689"/>
                  <a:pt x="6200150" y="434443"/>
                  <a:pt x="6047107" y="493062"/>
                </a:cubicBezTo>
                <a:cubicBezTo>
                  <a:pt x="5970131" y="522587"/>
                  <a:pt x="5893201" y="557002"/>
                  <a:pt x="5832233" y="612458"/>
                </a:cubicBezTo>
                <a:cubicBezTo>
                  <a:pt x="5815026" y="628131"/>
                  <a:pt x="5798634" y="646441"/>
                  <a:pt x="5793362" y="669112"/>
                </a:cubicBezTo>
                <a:cubicBezTo>
                  <a:pt x="5786028" y="700554"/>
                  <a:pt x="5802277" y="733723"/>
                  <a:pt x="5826242" y="755292"/>
                </a:cubicBezTo>
                <a:cubicBezTo>
                  <a:pt x="5861279" y="786830"/>
                  <a:pt x="5914291" y="806098"/>
                  <a:pt x="5957524" y="823593"/>
                </a:cubicBezTo>
                <a:cubicBezTo>
                  <a:pt x="6218603" y="929137"/>
                  <a:pt x="6494446" y="1003334"/>
                  <a:pt x="6764871" y="1080981"/>
                </a:cubicBezTo>
                <a:cubicBezTo>
                  <a:pt x="7039514" y="1159827"/>
                  <a:pt x="7315020" y="1235894"/>
                  <a:pt x="7587219" y="1322936"/>
                </a:cubicBezTo>
                <a:cubicBezTo>
                  <a:pt x="7749704" y="1374893"/>
                  <a:pt x="7916840" y="1424981"/>
                  <a:pt x="8069834" y="1500471"/>
                </a:cubicBezTo>
                <a:cubicBezTo>
                  <a:pt x="8114698" y="1522568"/>
                  <a:pt x="8160280" y="1543274"/>
                  <a:pt x="8194406" y="1581763"/>
                </a:cubicBezTo>
                <a:cubicBezTo>
                  <a:pt x="8209552" y="1598874"/>
                  <a:pt x="8209840" y="1606687"/>
                  <a:pt x="8193400" y="1622360"/>
                </a:cubicBezTo>
                <a:cubicBezTo>
                  <a:pt x="8186690" y="1628735"/>
                  <a:pt x="8179212" y="1635301"/>
                  <a:pt x="8170824" y="1638656"/>
                </a:cubicBezTo>
                <a:cubicBezTo>
                  <a:pt x="8111630" y="1662430"/>
                  <a:pt x="8050566" y="1680692"/>
                  <a:pt x="7989262" y="1698138"/>
                </a:cubicBezTo>
                <a:cubicBezTo>
                  <a:pt x="7706184" y="1778806"/>
                  <a:pt x="7421570" y="1855160"/>
                  <a:pt x="7136814" y="1930363"/>
                </a:cubicBezTo>
                <a:cubicBezTo>
                  <a:pt x="6848989" y="2006382"/>
                  <a:pt x="5843162" y="2265016"/>
                  <a:pt x="5628432" y="2317548"/>
                </a:cubicBezTo>
                <a:cubicBezTo>
                  <a:pt x="5340943" y="2387911"/>
                  <a:pt x="5053933" y="2460526"/>
                  <a:pt x="4766828" y="2532614"/>
                </a:cubicBezTo>
                <a:cubicBezTo>
                  <a:pt x="4476703" y="2605421"/>
                  <a:pt x="4186626" y="2678227"/>
                  <a:pt x="3896500" y="2750986"/>
                </a:cubicBezTo>
                <a:cubicBezTo>
                  <a:pt x="3609539" y="2822978"/>
                  <a:pt x="2758240" y="3039769"/>
                  <a:pt x="2619385" y="3075286"/>
                </a:cubicBezTo>
                <a:cubicBezTo>
                  <a:pt x="2434516" y="3122594"/>
                  <a:pt x="2231289" y="3160171"/>
                  <a:pt x="2072351" y="3272474"/>
                </a:cubicBezTo>
                <a:cubicBezTo>
                  <a:pt x="2017997" y="3310866"/>
                  <a:pt x="1965417" y="3350409"/>
                  <a:pt x="1943560" y="3418039"/>
                </a:cubicBezTo>
                <a:cubicBezTo>
                  <a:pt x="1927360" y="3468079"/>
                  <a:pt x="1929804" y="3516873"/>
                  <a:pt x="1950798" y="3564228"/>
                </a:cubicBezTo>
                <a:cubicBezTo>
                  <a:pt x="1969635" y="3606791"/>
                  <a:pt x="1999160" y="3642307"/>
                  <a:pt x="2031801" y="3675140"/>
                </a:cubicBezTo>
                <a:cubicBezTo>
                  <a:pt x="2089270" y="3732848"/>
                  <a:pt x="2155654" y="3778767"/>
                  <a:pt x="2224339" y="3821952"/>
                </a:cubicBezTo>
                <a:cubicBezTo>
                  <a:pt x="2461836" y="3971160"/>
                  <a:pt x="2732693" y="4075266"/>
                  <a:pt x="2994874" y="4172854"/>
                </a:cubicBezTo>
                <a:cubicBezTo>
                  <a:pt x="3089538" y="4208083"/>
                  <a:pt x="3774804" y="4430529"/>
                  <a:pt x="3810992" y="4441410"/>
                </a:cubicBezTo>
                <a:cubicBezTo>
                  <a:pt x="3950854" y="4483373"/>
                  <a:pt x="4091375" y="4523515"/>
                  <a:pt x="4232214" y="4562597"/>
                </a:cubicBezTo>
                <a:lnTo>
                  <a:pt x="4509698" y="4637898"/>
                </a:lnTo>
                <a:lnTo>
                  <a:pt x="1072353" y="4637898"/>
                </a:lnTo>
                <a:lnTo>
                  <a:pt x="931536" y="4591476"/>
                </a:lnTo>
                <a:cubicBezTo>
                  <a:pt x="893453" y="4578833"/>
                  <a:pt x="865519" y="4569441"/>
                  <a:pt x="851122" y="4564403"/>
                </a:cubicBezTo>
                <a:cubicBezTo>
                  <a:pt x="798637" y="4545997"/>
                  <a:pt x="679289" y="4499073"/>
                  <a:pt x="679386" y="4488719"/>
                </a:cubicBezTo>
                <a:cubicBezTo>
                  <a:pt x="-276600" y="4023842"/>
                  <a:pt x="-176152" y="3314797"/>
                  <a:pt x="683364" y="2984507"/>
                </a:cubicBezTo>
                <a:cubicBezTo>
                  <a:pt x="690793" y="2976502"/>
                  <a:pt x="984273" y="2894972"/>
                  <a:pt x="1120685" y="2859360"/>
                </a:cubicBezTo>
                <a:cubicBezTo>
                  <a:pt x="1682050" y="2712931"/>
                  <a:pt x="2248352" y="2595740"/>
                  <a:pt x="2818154" y="2488328"/>
                </a:cubicBezTo>
                <a:cubicBezTo>
                  <a:pt x="3191247" y="2418013"/>
                  <a:pt x="3563812" y="2343816"/>
                  <a:pt x="3937768" y="2279397"/>
                </a:cubicBezTo>
                <a:cubicBezTo>
                  <a:pt x="4522381" y="2178695"/>
                  <a:pt x="5109485" y="2083744"/>
                  <a:pt x="5691221" y="1967416"/>
                </a:cubicBezTo>
                <a:cubicBezTo>
                  <a:pt x="5955895" y="1918814"/>
                  <a:pt x="6220473" y="1869541"/>
                  <a:pt x="6483277" y="1811497"/>
                </a:cubicBezTo>
                <a:cubicBezTo>
                  <a:pt x="6614560" y="1782498"/>
                  <a:pt x="6745411" y="1751296"/>
                  <a:pt x="6875399" y="1716977"/>
                </a:cubicBezTo>
                <a:cubicBezTo>
                  <a:pt x="6987365" y="1687452"/>
                  <a:pt x="7097606" y="1662671"/>
                  <a:pt x="7190352" y="1589817"/>
                </a:cubicBezTo>
                <a:cubicBezTo>
                  <a:pt x="7217098" y="1568775"/>
                  <a:pt x="7224958" y="1518831"/>
                  <a:pt x="7197589" y="1490744"/>
                </a:cubicBezTo>
                <a:cubicBezTo>
                  <a:pt x="7101008" y="1391671"/>
                  <a:pt x="6932485" y="1349060"/>
                  <a:pt x="6803742" y="1309853"/>
                </a:cubicBezTo>
                <a:cubicBezTo>
                  <a:pt x="6562555" y="1236423"/>
                  <a:pt x="6330420" y="1183152"/>
                  <a:pt x="6073421" y="1114056"/>
                </a:cubicBezTo>
                <a:cubicBezTo>
                  <a:pt x="5845534" y="1052786"/>
                  <a:pt x="5507559" y="935525"/>
                  <a:pt x="5490346" y="780973"/>
                </a:cubicBezTo>
                <a:cubicBezTo>
                  <a:pt x="5468967" y="589007"/>
                  <a:pt x="5920719" y="466703"/>
                  <a:pt x="6111374" y="414854"/>
                </a:cubicBezTo>
                <a:cubicBezTo>
                  <a:pt x="6292927" y="365480"/>
                  <a:pt x="6218738" y="379303"/>
                  <a:pt x="6579666" y="313276"/>
                </a:cubicBezTo>
                <a:cubicBezTo>
                  <a:pt x="6940594" y="247249"/>
                  <a:pt x="7708772" y="99265"/>
                  <a:pt x="8276943" y="18693"/>
                </a:cubicBezTo>
                <a:close/>
              </a:path>
            </a:pathLst>
          </a:custGeom>
          <a:solidFill>
            <a:srgbClr val="595959"/>
          </a:solidFill>
          <a:ln>
            <a:noFill/>
          </a:ln>
        </p:spPr>
        <p:txBody>
          <a:bodyPr spcFirstLastPara="1" wrap="square" lIns="91433" tIns="45700" rIns="91433" bIns="45700" anchor="ctr" anchorCtr="0">
            <a:noAutofit/>
          </a:bodyPr>
          <a:lstStyle/>
          <a:p>
            <a:pPr defTabSz="1219170">
              <a:buClr>
                <a:srgbClr val="000000"/>
              </a:buClr>
            </a:pPr>
            <a:endParaRPr sz="1467" kern="0">
              <a:solidFill>
                <a:srgbClr val="000000"/>
              </a:solidFill>
              <a:latin typeface="Arial"/>
              <a:ea typeface="Arial"/>
              <a:cs typeface="Arial"/>
              <a:sym typeface="Arial"/>
            </a:endParaRPr>
          </a:p>
        </p:txBody>
      </p:sp>
      <p:grpSp>
        <p:nvGrpSpPr>
          <p:cNvPr id="588" name="Google Shape;588;p65"/>
          <p:cNvGrpSpPr/>
          <p:nvPr/>
        </p:nvGrpSpPr>
        <p:grpSpPr>
          <a:xfrm>
            <a:off x="1352636" y="4566285"/>
            <a:ext cx="1164417" cy="1090171"/>
            <a:chOff x="1248623" y="1442347"/>
            <a:chExt cx="1444925" cy="1352793"/>
          </a:xfrm>
        </p:grpSpPr>
        <p:sp>
          <p:nvSpPr>
            <p:cNvPr id="589" name="Google Shape;589;p65"/>
            <p:cNvSpPr/>
            <p:nvPr/>
          </p:nvSpPr>
          <p:spPr>
            <a:xfrm>
              <a:off x="1332057" y="1442347"/>
              <a:ext cx="1361491" cy="734663"/>
            </a:xfrm>
            <a:prstGeom prst="flowChartPunchedTape">
              <a:avLst/>
            </a:prstGeom>
            <a:solidFill>
              <a:schemeClr val="accent6"/>
            </a:solidFill>
            <a:ln>
              <a:noFill/>
            </a:ln>
          </p:spPr>
          <p:txBody>
            <a:bodyPr spcFirstLastPara="1" wrap="square" lIns="91433" tIns="45700" rIns="91433" bIns="45700" anchor="ctr" anchorCtr="0">
              <a:noAutofit/>
            </a:bodyPr>
            <a:lstStyle/>
            <a:p>
              <a:pPr algn="ctr" defTabSz="1219170">
                <a:buClr>
                  <a:srgbClr val="000000"/>
                </a:buClr>
              </a:pPr>
              <a:endParaRPr sz="1467" kern="0">
                <a:solidFill>
                  <a:srgbClr val="FFFFFF"/>
                </a:solidFill>
                <a:latin typeface="Arial"/>
                <a:ea typeface="Arial"/>
                <a:cs typeface="Arial"/>
                <a:sym typeface="Arial"/>
              </a:endParaRPr>
            </a:p>
          </p:txBody>
        </p:sp>
        <p:sp>
          <p:nvSpPr>
            <p:cNvPr id="590" name="Google Shape;590;p65"/>
            <p:cNvSpPr/>
            <p:nvPr/>
          </p:nvSpPr>
          <p:spPr>
            <a:xfrm>
              <a:off x="1248623" y="1524100"/>
              <a:ext cx="91440" cy="1271040"/>
            </a:xfrm>
            <a:prstGeom prst="rect">
              <a:avLst/>
            </a:prstGeom>
            <a:solidFill>
              <a:schemeClr val="accent6"/>
            </a:solidFill>
            <a:ln>
              <a:noFill/>
            </a:ln>
          </p:spPr>
          <p:txBody>
            <a:bodyPr spcFirstLastPara="1" wrap="square" lIns="91433" tIns="45700" rIns="91433" bIns="45700" anchor="ctr" anchorCtr="0">
              <a:noAutofit/>
            </a:bodyPr>
            <a:lstStyle/>
            <a:p>
              <a:pPr algn="ctr" defTabSz="1219170">
                <a:buClr>
                  <a:srgbClr val="000000"/>
                </a:buClr>
              </a:pPr>
              <a:endParaRPr sz="1467" kern="0">
                <a:solidFill>
                  <a:srgbClr val="FFFFFF"/>
                </a:solidFill>
                <a:latin typeface="Arial"/>
                <a:ea typeface="Arial"/>
                <a:cs typeface="Arial"/>
                <a:sym typeface="Arial"/>
              </a:endParaRPr>
            </a:p>
          </p:txBody>
        </p:sp>
      </p:grpSp>
      <p:grpSp>
        <p:nvGrpSpPr>
          <p:cNvPr id="591" name="Google Shape;591;p65"/>
          <p:cNvGrpSpPr/>
          <p:nvPr/>
        </p:nvGrpSpPr>
        <p:grpSpPr>
          <a:xfrm>
            <a:off x="9084278" y="5136367"/>
            <a:ext cx="1163781" cy="1090171"/>
            <a:chOff x="1248623" y="1442347"/>
            <a:chExt cx="1444137" cy="1352793"/>
          </a:xfrm>
        </p:grpSpPr>
        <p:sp>
          <p:nvSpPr>
            <p:cNvPr id="592" name="Google Shape;592;p65"/>
            <p:cNvSpPr/>
            <p:nvPr/>
          </p:nvSpPr>
          <p:spPr>
            <a:xfrm>
              <a:off x="1331269" y="1442347"/>
              <a:ext cx="1361491" cy="734663"/>
            </a:xfrm>
            <a:prstGeom prst="flowChartPunchedTape">
              <a:avLst/>
            </a:prstGeom>
            <a:solidFill>
              <a:schemeClr val="accent6"/>
            </a:solidFill>
            <a:ln>
              <a:noFill/>
            </a:ln>
          </p:spPr>
          <p:txBody>
            <a:bodyPr spcFirstLastPara="1" wrap="square" lIns="91433" tIns="45700" rIns="91433" bIns="45700" anchor="ctr" anchorCtr="0">
              <a:noAutofit/>
            </a:bodyPr>
            <a:lstStyle/>
            <a:p>
              <a:pPr algn="ctr" defTabSz="1219170">
                <a:buClr>
                  <a:srgbClr val="000000"/>
                </a:buClr>
              </a:pPr>
              <a:endParaRPr sz="1467" kern="0">
                <a:solidFill>
                  <a:srgbClr val="FFFFFF"/>
                </a:solidFill>
                <a:latin typeface="Arial"/>
                <a:ea typeface="Arial"/>
                <a:cs typeface="Arial"/>
                <a:sym typeface="Arial"/>
              </a:endParaRPr>
            </a:p>
          </p:txBody>
        </p:sp>
        <p:sp>
          <p:nvSpPr>
            <p:cNvPr id="593" name="Google Shape;593;p65"/>
            <p:cNvSpPr/>
            <p:nvPr/>
          </p:nvSpPr>
          <p:spPr>
            <a:xfrm>
              <a:off x="1248623" y="1524100"/>
              <a:ext cx="91440" cy="1271040"/>
            </a:xfrm>
            <a:prstGeom prst="rect">
              <a:avLst/>
            </a:prstGeom>
            <a:solidFill>
              <a:schemeClr val="accent6"/>
            </a:solidFill>
            <a:ln>
              <a:noFill/>
            </a:ln>
          </p:spPr>
          <p:txBody>
            <a:bodyPr spcFirstLastPara="1" wrap="square" lIns="91433" tIns="45700" rIns="91433" bIns="45700" anchor="ctr" anchorCtr="0">
              <a:noAutofit/>
            </a:bodyPr>
            <a:lstStyle/>
            <a:p>
              <a:pPr algn="ctr" defTabSz="1219170">
                <a:buClr>
                  <a:srgbClr val="000000"/>
                </a:buClr>
              </a:pPr>
              <a:endParaRPr sz="1467" kern="0">
                <a:solidFill>
                  <a:srgbClr val="FFFFFF"/>
                </a:solidFill>
                <a:latin typeface="Arial"/>
                <a:ea typeface="Arial"/>
                <a:cs typeface="Arial"/>
                <a:sym typeface="Arial"/>
              </a:endParaRPr>
            </a:p>
          </p:txBody>
        </p:sp>
      </p:grpSp>
      <p:grpSp>
        <p:nvGrpSpPr>
          <p:cNvPr id="594" name="Google Shape;594;p65"/>
          <p:cNvGrpSpPr/>
          <p:nvPr/>
        </p:nvGrpSpPr>
        <p:grpSpPr>
          <a:xfrm>
            <a:off x="3195902" y="3208392"/>
            <a:ext cx="1164417" cy="1090171"/>
            <a:chOff x="1248623" y="1442347"/>
            <a:chExt cx="1444925" cy="1352793"/>
          </a:xfrm>
        </p:grpSpPr>
        <p:sp>
          <p:nvSpPr>
            <p:cNvPr id="595" name="Google Shape;595;p65"/>
            <p:cNvSpPr/>
            <p:nvPr/>
          </p:nvSpPr>
          <p:spPr>
            <a:xfrm>
              <a:off x="1332057" y="1442347"/>
              <a:ext cx="1361491" cy="734663"/>
            </a:xfrm>
            <a:prstGeom prst="flowChartPunchedTape">
              <a:avLst/>
            </a:prstGeom>
            <a:solidFill>
              <a:srgbClr val="00B0F0"/>
            </a:solidFill>
            <a:ln>
              <a:noFill/>
            </a:ln>
          </p:spPr>
          <p:txBody>
            <a:bodyPr spcFirstLastPara="1" wrap="square" lIns="91433" tIns="45700" rIns="91433" bIns="45700" anchor="ctr" anchorCtr="0">
              <a:noAutofit/>
            </a:bodyPr>
            <a:lstStyle/>
            <a:p>
              <a:pPr algn="ctr" defTabSz="1219170">
                <a:buClr>
                  <a:srgbClr val="000000"/>
                </a:buClr>
              </a:pPr>
              <a:endParaRPr sz="1467" kern="0">
                <a:solidFill>
                  <a:srgbClr val="FFFFFF"/>
                </a:solidFill>
                <a:latin typeface="Arial"/>
                <a:ea typeface="Arial"/>
                <a:cs typeface="Arial"/>
                <a:sym typeface="Arial"/>
              </a:endParaRPr>
            </a:p>
          </p:txBody>
        </p:sp>
        <p:sp>
          <p:nvSpPr>
            <p:cNvPr id="596" name="Google Shape;596;p65"/>
            <p:cNvSpPr/>
            <p:nvPr/>
          </p:nvSpPr>
          <p:spPr>
            <a:xfrm>
              <a:off x="1248623" y="1524100"/>
              <a:ext cx="91440" cy="1271040"/>
            </a:xfrm>
            <a:prstGeom prst="rect">
              <a:avLst/>
            </a:prstGeom>
            <a:solidFill>
              <a:srgbClr val="00B0F0"/>
            </a:solidFill>
            <a:ln>
              <a:noFill/>
            </a:ln>
          </p:spPr>
          <p:txBody>
            <a:bodyPr spcFirstLastPara="1" wrap="square" lIns="91433" tIns="45700" rIns="91433" bIns="45700" anchor="ctr" anchorCtr="0">
              <a:noAutofit/>
            </a:bodyPr>
            <a:lstStyle/>
            <a:p>
              <a:pPr algn="ctr" defTabSz="1219170">
                <a:buClr>
                  <a:srgbClr val="000000"/>
                </a:buClr>
              </a:pPr>
              <a:endParaRPr sz="1467" kern="0">
                <a:solidFill>
                  <a:srgbClr val="FFFFFF"/>
                </a:solidFill>
                <a:latin typeface="Arial"/>
                <a:ea typeface="Arial"/>
                <a:cs typeface="Arial"/>
                <a:sym typeface="Arial"/>
              </a:endParaRPr>
            </a:p>
          </p:txBody>
        </p:sp>
      </p:grpSp>
      <p:sp>
        <p:nvSpPr>
          <p:cNvPr id="597" name="Google Shape;597;p65"/>
          <p:cNvSpPr/>
          <p:nvPr/>
        </p:nvSpPr>
        <p:spPr>
          <a:xfrm>
            <a:off x="2996463" y="3310631"/>
            <a:ext cx="1429200" cy="400000"/>
          </a:xfrm>
          <a:prstGeom prst="rect">
            <a:avLst/>
          </a:prstGeom>
          <a:noFill/>
          <a:ln>
            <a:noFill/>
          </a:ln>
        </p:spPr>
        <p:txBody>
          <a:bodyPr spcFirstLastPara="1" wrap="square" lIns="91433" tIns="45700" rIns="91433" bIns="45700" anchor="t" anchorCtr="0">
            <a:noAutofit/>
          </a:bodyPr>
          <a:lstStyle/>
          <a:p>
            <a:pPr algn="ctr" defTabSz="1219170">
              <a:buClr>
                <a:srgbClr val="000000"/>
              </a:buClr>
            </a:pPr>
            <a:r>
              <a:rPr lang="en" sz="2000" b="1" kern="0">
                <a:solidFill>
                  <a:srgbClr val="FFFFFF"/>
                </a:solidFill>
                <a:latin typeface="Arial"/>
                <a:ea typeface="Arial"/>
                <a:cs typeface="Arial"/>
                <a:sym typeface="Arial"/>
              </a:rPr>
              <a:t>2015</a:t>
            </a:r>
            <a:endParaRPr sz="2000" kern="0">
              <a:solidFill>
                <a:srgbClr val="FFFFFF"/>
              </a:solidFill>
              <a:latin typeface="Arial"/>
              <a:ea typeface="Arial"/>
              <a:cs typeface="Arial"/>
              <a:sym typeface="Arial"/>
            </a:endParaRPr>
          </a:p>
        </p:txBody>
      </p:sp>
      <p:sp>
        <p:nvSpPr>
          <p:cNvPr id="598" name="Google Shape;598;p65"/>
          <p:cNvSpPr/>
          <p:nvPr/>
        </p:nvSpPr>
        <p:spPr>
          <a:xfrm>
            <a:off x="1253783" y="4662243"/>
            <a:ext cx="1429200" cy="400000"/>
          </a:xfrm>
          <a:prstGeom prst="rect">
            <a:avLst/>
          </a:prstGeom>
          <a:noFill/>
          <a:ln>
            <a:noFill/>
          </a:ln>
        </p:spPr>
        <p:txBody>
          <a:bodyPr spcFirstLastPara="1" wrap="square" lIns="91433" tIns="45700" rIns="91433" bIns="45700" anchor="t" anchorCtr="0">
            <a:noAutofit/>
          </a:bodyPr>
          <a:lstStyle/>
          <a:p>
            <a:pPr algn="ctr" defTabSz="1219170">
              <a:buClr>
                <a:srgbClr val="000000"/>
              </a:buClr>
            </a:pPr>
            <a:r>
              <a:rPr lang="en" sz="2000" b="1" kern="0">
                <a:solidFill>
                  <a:srgbClr val="FFFFFF"/>
                </a:solidFill>
                <a:latin typeface="Arial"/>
                <a:ea typeface="Arial"/>
                <a:cs typeface="Arial"/>
                <a:sym typeface="Arial"/>
              </a:rPr>
              <a:t>2013</a:t>
            </a:r>
            <a:endParaRPr sz="2000" kern="0">
              <a:solidFill>
                <a:srgbClr val="FFFFFF"/>
              </a:solidFill>
              <a:latin typeface="Arial"/>
              <a:ea typeface="Arial"/>
              <a:cs typeface="Arial"/>
              <a:sym typeface="Arial"/>
            </a:endParaRPr>
          </a:p>
        </p:txBody>
      </p:sp>
      <p:sp>
        <p:nvSpPr>
          <p:cNvPr id="599" name="Google Shape;599;p65"/>
          <p:cNvSpPr/>
          <p:nvPr/>
        </p:nvSpPr>
        <p:spPr>
          <a:xfrm>
            <a:off x="8872839" y="5234673"/>
            <a:ext cx="1429200" cy="400000"/>
          </a:xfrm>
          <a:prstGeom prst="rect">
            <a:avLst/>
          </a:prstGeom>
          <a:noFill/>
          <a:ln>
            <a:noFill/>
          </a:ln>
        </p:spPr>
        <p:txBody>
          <a:bodyPr spcFirstLastPara="1" wrap="square" lIns="91433" tIns="45700" rIns="91433" bIns="45700" anchor="t" anchorCtr="0">
            <a:noAutofit/>
          </a:bodyPr>
          <a:lstStyle/>
          <a:p>
            <a:pPr algn="ctr" defTabSz="1219170">
              <a:buClr>
                <a:srgbClr val="000000"/>
              </a:buClr>
            </a:pPr>
            <a:r>
              <a:rPr lang="en" sz="2000" b="1" kern="0">
                <a:solidFill>
                  <a:srgbClr val="FFFFFF"/>
                </a:solidFill>
                <a:latin typeface="Arial"/>
                <a:ea typeface="Arial"/>
                <a:cs typeface="Arial"/>
                <a:sym typeface="Arial"/>
              </a:rPr>
              <a:t>2002</a:t>
            </a:r>
            <a:endParaRPr sz="2000" kern="0">
              <a:solidFill>
                <a:srgbClr val="FFFFFF"/>
              </a:solidFill>
              <a:latin typeface="Arial"/>
              <a:ea typeface="Arial"/>
              <a:cs typeface="Arial"/>
              <a:sym typeface="Arial"/>
            </a:endParaRPr>
          </a:p>
        </p:txBody>
      </p:sp>
      <p:grpSp>
        <p:nvGrpSpPr>
          <p:cNvPr id="600" name="Google Shape;600;p65"/>
          <p:cNvGrpSpPr/>
          <p:nvPr/>
        </p:nvGrpSpPr>
        <p:grpSpPr>
          <a:xfrm>
            <a:off x="10218051" y="5085483"/>
            <a:ext cx="2107592" cy="707846"/>
            <a:chOff x="7026501" y="4509120"/>
            <a:chExt cx="1499710" cy="707845"/>
          </a:xfrm>
        </p:grpSpPr>
        <p:sp>
          <p:nvSpPr>
            <p:cNvPr id="601" name="Google Shape;601;p65"/>
            <p:cNvSpPr txBox="1"/>
            <p:nvPr/>
          </p:nvSpPr>
          <p:spPr>
            <a:xfrm>
              <a:off x="7026501" y="4509120"/>
              <a:ext cx="1499710" cy="707845"/>
            </a:xfrm>
            <a:prstGeom prst="rect">
              <a:avLst/>
            </a:prstGeom>
            <a:noFill/>
            <a:ln>
              <a:noFill/>
            </a:ln>
          </p:spPr>
          <p:txBody>
            <a:bodyPr spcFirstLastPara="1" wrap="square" lIns="91433" tIns="45700" rIns="91433" bIns="45700" anchor="t" anchorCtr="0">
              <a:spAutoFit/>
            </a:bodyPr>
            <a:lstStyle/>
            <a:p>
              <a:pPr defTabSz="1219170">
                <a:buClr>
                  <a:srgbClr val="000000"/>
                </a:buClr>
              </a:pPr>
              <a:r>
                <a:rPr lang="en" sz="2000" kern="0">
                  <a:solidFill>
                    <a:srgbClr val="262626"/>
                  </a:solidFill>
                  <a:latin typeface="Arial"/>
                  <a:ea typeface="Arial"/>
                  <a:cs typeface="Arial"/>
                  <a:sym typeface="Arial"/>
                </a:rPr>
                <a:t>Bernard </a:t>
              </a:r>
              <a:endParaRPr sz="1467" kern="0">
                <a:solidFill>
                  <a:srgbClr val="000000"/>
                </a:solidFill>
                <a:latin typeface="Arial"/>
                <a:cs typeface="Arial"/>
                <a:sym typeface="Arial"/>
              </a:endParaRPr>
            </a:p>
            <a:p>
              <a:pPr defTabSz="1219170">
                <a:buClr>
                  <a:srgbClr val="000000"/>
                </a:buClr>
              </a:pPr>
              <a:r>
                <a:rPr lang="en" sz="2000" kern="0">
                  <a:solidFill>
                    <a:srgbClr val="262626"/>
                  </a:solidFill>
                  <a:latin typeface="Arial"/>
                  <a:ea typeface="Arial"/>
                  <a:cs typeface="Arial"/>
                  <a:sym typeface="Arial"/>
                </a:rPr>
                <a:t>HACA</a:t>
              </a:r>
              <a:endParaRPr sz="2000" kern="0">
                <a:solidFill>
                  <a:srgbClr val="262626"/>
                </a:solidFill>
                <a:latin typeface="Arial"/>
                <a:ea typeface="Arial"/>
                <a:cs typeface="Arial"/>
                <a:sym typeface="Arial"/>
              </a:endParaRPr>
            </a:p>
          </p:txBody>
        </p:sp>
        <p:sp>
          <p:nvSpPr>
            <p:cNvPr id="602" name="Google Shape;602;p65"/>
            <p:cNvSpPr txBox="1"/>
            <p:nvPr/>
          </p:nvSpPr>
          <p:spPr>
            <a:xfrm>
              <a:off x="7026501" y="4756921"/>
              <a:ext cx="1499700" cy="276959"/>
            </a:xfrm>
            <a:prstGeom prst="rect">
              <a:avLst/>
            </a:prstGeom>
            <a:noFill/>
            <a:ln>
              <a:noFill/>
            </a:ln>
          </p:spPr>
          <p:txBody>
            <a:bodyPr spcFirstLastPara="1" wrap="square" lIns="91433" tIns="45700" rIns="91433" bIns="45700" anchor="t" anchorCtr="0">
              <a:spAutoFit/>
            </a:bodyPr>
            <a:lstStyle/>
            <a:p>
              <a:pPr defTabSz="1219170">
                <a:buClr>
                  <a:srgbClr val="000000"/>
                </a:buClr>
              </a:pPr>
              <a:endParaRPr sz="1200" kern="0">
                <a:solidFill>
                  <a:srgbClr val="262626"/>
                </a:solidFill>
                <a:latin typeface="Arial"/>
                <a:ea typeface="Arial"/>
                <a:cs typeface="Arial"/>
                <a:sym typeface="Arial"/>
              </a:endParaRPr>
            </a:p>
          </p:txBody>
        </p:sp>
      </p:grpSp>
      <p:sp>
        <p:nvSpPr>
          <p:cNvPr id="603" name="Google Shape;603;p65"/>
          <p:cNvSpPr txBox="1"/>
          <p:nvPr/>
        </p:nvSpPr>
        <p:spPr>
          <a:xfrm>
            <a:off x="9703895" y="3650765"/>
            <a:ext cx="2107600" cy="276959"/>
          </a:xfrm>
          <a:prstGeom prst="rect">
            <a:avLst/>
          </a:prstGeom>
          <a:noFill/>
          <a:ln>
            <a:noFill/>
          </a:ln>
        </p:spPr>
        <p:txBody>
          <a:bodyPr spcFirstLastPara="1" wrap="square" lIns="91433" tIns="45700" rIns="91433" bIns="45700" anchor="t" anchorCtr="0">
            <a:spAutoFit/>
          </a:bodyPr>
          <a:lstStyle/>
          <a:p>
            <a:pPr algn="r" defTabSz="1219170">
              <a:buClr>
                <a:srgbClr val="000000"/>
              </a:buClr>
            </a:pPr>
            <a:r>
              <a:rPr lang="en" sz="1200" kern="0">
                <a:solidFill>
                  <a:srgbClr val="262626"/>
                </a:solidFill>
                <a:latin typeface="Arial"/>
                <a:ea typeface="Arial"/>
                <a:cs typeface="Arial"/>
                <a:sym typeface="Arial"/>
              </a:rPr>
              <a:t> </a:t>
            </a:r>
            <a:endParaRPr sz="1200" kern="0">
              <a:solidFill>
                <a:srgbClr val="262626"/>
              </a:solidFill>
              <a:latin typeface="Arial"/>
              <a:ea typeface="Arial"/>
              <a:cs typeface="Arial"/>
              <a:sym typeface="Arial"/>
            </a:endParaRPr>
          </a:p>
        </p:txBody>
      </p:sp>
      <p:sp>
        <p:nvSpPr>
          <p:cNvPr id="604" name="Google Shape;604;p65"/>
          <p:cNvSpPr txBox="1"/>
          <p:nvPr/>
        </p:nvSpPr>
        <p:spPr>
          <a:xfrm>
            <a:off x="6499439" y="1003946"/>
            <a:ext cx="1894000" cy="276959"/>
          </a:xfrm>
          <a:prstGeom prst="rect">
            <a:avLst/>
          </a:prstGeom>
          <a:noFill/>
          <a:ln>
            <a:noFill/>
          </a:ln>
        </p:spPr>
        <p:txBody>
          <a:bodyPr spcFirstLastPara="1" wrap="square" lIns="91433" tIns="45700" rIns="91433" bIns="45700" anchor="t" anchorCtr="0">
            <a:spAutoFit/>
          </a:bodyPr>
          <a:lstStyle/>
          <a:p>
            <a:pPr algn="ctr" defTabSz="1219170">
              <a:buClr>
                <a:srgbClr val="000000"/>
              </a:buClr>
            </a:pPr>
            <a:endParaRPr sz="1200" kern="0">
              <a:solidFill>
                <a:srgbClr val="262626"/>
              </a:solidFill>
              <a:latin typeface="Arial"/>
              <a:ea typeface="Arial"/>
              <a:cs typeface="Arial"/>
              <a:sym typeface="Arial"/>
            </a:endParaRPr>
          </a:p>
        </p:txBody>
      </p:sp>
      <p:grpSp>
        <p:nvGrpSpPr>
          <p:cNvPr id="605" name="Google Shape;605;p65"/>
          <p:cNvGrpSpPr/>
          <p:nvPr/>
        </p:nvGrpSpPr>
        <p:grpSpPr>
          <a:xfrm>
            <a:off x="2090828" y="2708462"/>
            <a:ext cx="2107592" cy="524761"/>
            <a:chOff x="7026501" y="4509120"/>
            <a:chExt cx="1499710" cy="524760"/>
          </a:xfrm>
        </p:grpSpPr>
        <p:sp>
          <p:nvSpPr>
            <p:cNvPr id="606" name="Google Shape;606;p65"/>
            <p:cNvSpPr txBox="1"/>
            <p:nvPr/>
          </p:nvSpPr>
          <p:spPr>
            <a:xfrm>
              <a:off x="7026501" y="4509120"/>
              <a:ext cx="1499710" cy="400069"/>
            </a:xfrm>
            <a:prstGeom prst="rect">
              <a:avLst/>
            </a:prstGeom>
            <a:noFill/>
            <a:ln>
              <a:noFill/>
            </a:ln>
          </p:spPr>
          <p:txBody>
            <a:bodyPr spcFirstLastPara="1" wrap="square" lIns="91433" tIns="45700" rIns="91433" bIns="45700" anchor="t" anchorCtr="0">
              <a:spAutoFit/>
            </a:bodyPr>
            <a:lstStyle/>
            <a:p>
              <a:pPr defTabSz="1219170">
                <a:buClr>
                  <a:srgbClr val="000000"/>
                </a:buClr>
              </a:pPr>
              <a:r>
                <a:rPr lang="en" sz="2000" kern="0">
                  <a:solidFill>
                    <a:srgbClr val="262626"/>
                  </a:solidFill>
                  <a:latin typeface="Arial"/>
                  <a:ea typeface="Arial"/>
                  <a:cs typeface="Arial"/>
                  <a:sym typeface="Arial"/>
                </a:rPr>
                <a:t>THAPCA-OH</a:t>
              </a:r>
              <a:endParaRPr sz="1467" kern="0">
                <a:solidFill>
                  <a:srgbClr val="262626"/>
                </a:solidFill>
                <a:latin typeface="Arial"/>
                <a:ea typeface="Arial"/>
                <a:cs typeface="Arial"/>
                <a:sym typeface="Arial"/>
              </a:endParaRPr>
            </a:p>
          </p:txBody>
        </p:sp>
        <p:sp>
          <p:nvSpPr>
            <p:cNvPr id="607" name="Google Shape;607;p65"/>
            <p:cNvSpPr txBox="1"/>
            <p:nvPr/>
          </p:nvSpPr>
          <p:spPr>
            <a:xfrm>
              <a:off x="7026501" y="4756921"/>
              <a:ext cx="1499700" cy="276959"/>
            </a:xfrm>
            <a:prstGeom prst="rect">
              <a:avLst/>
            </a:prstGeom>
            <a:noFill/>
            <a:ln>
              <a:noFill/>
            </a:ln>
          </p:spPr>
          <p:txBody>
            <a:bodyPr spcFirstLastPara="1" wrap="square" lIns="91433" tIns="45700" rIns="91433" bIns="45700" anchor="t" anchorCtr="0">
              <a:spAutoFit/>
            </a:bodyPr>
            <a:lstStyle/>
            <a:p>
              <a:pPr defTabSz="1219170">
                <a:buClr>
                  <a:srgbClr val="000000"/>
                </a:buClr>
              </a:pPr>
              <a:endParaRPr sz="1200" kern="0">
                <a:solidFill>
                  <a:srgbClr val="262626"/>
                </a:solidFill>
                <a:latin typeface="Arial"/>
                <a:ea typeface="Arial"/>
                <a:cs typeface="Arial"/>
                <a:sym typeface="Arial"/>
              </a:endParaRPr>
            </a:p>
          </p:txBody>
        </p:sp>
      </p:grpSp>
      <p:grpSp>
        <p:nvGrpSpPr>
          <p:cNvPr id="608" name="Google Shape;608;p65"/>
          <p:cNvGrpSpPr/>
          <p:nvPr/>
        </p:nvGrpSpPr>
        <p:grpSpPr>
          <a:xfrm>
            <a:off x="3" y="4566297"/>
            <a:ext cx="1711304" cy="376987"/>
            <a:chOff x="6829825" y="4664588"/>
            <a:chExt cx="1696376" cy="347987"/>
          </a:xfrm>
        </p:grpSpPr>
        <p:sp>
          <p:nvSpPr>
            <p:cNvPr id="609" name="Google Shape;609;p65"/>
            <p:cNvSpPr txBox="1"/>
            <p:nvPr/>
          </p:nvSpPr>
          <p:spPr>
            <a:xfrm>
              <a:off x="6829825" y="4664588"/>
              <a:ext cx="1499700" cy="293593"/>
            </a:xfrm>
            <a:prstGeom prst="rect">
              <a:avLst/>
            </a:prstGeom>
            <a:noFill/>
            <a:ln>
              <a:noFill/>
            </a:ln>
          </p:spPr>
          <p:txBody>
            <a:bodyPr spcFirstLastPara="1" wrap="square" lIns="91433" tIns="45700" rIns="91433" bIns="45700" anchor="t" anchorCtr="0">
              <a:spAutoFit/>
            </a:bodyPr>
            <a:lstStyle/>
            <a:p>
              <a:pPr algn="ctr" defTabSz="1219170">
                <a:buClr>
                  <a:srgbClr val="000000"/>
                </a:buClr>
              </a:pPr>
              <a:r>
                <a:rPr lang="en" sz="1467" kern="0">
                  <a:solidFill>
                    <a:srgbClr val="262626"/>
                  </a:solidFill>
                  <a:latin typeface="Arial"/>
                  <a:ea typeface="Arial"/>
                  <a:cs typeface="Arial"/>
                  <a:sym typeface="Arial"/>
                </a:rPr>
                <a:t>TTM1</a:t>
              </a:r>
              <a:endParaRPr sz="1467" kern="0">
                <a:solidFill>
                  <a:srgbClr val="262626"/>
                </a:solidFill>
                <a:latin typeface="Arial"/>
                <a:ea typeface="Arial"/>
                <a:cs typeface="Arial"/>
                <a:sym typeface="Arial"/>
              </a:endParaRPr>
            </a:p>
          </p:txBody>
        </p:sp>
        <p:sp>
          <p:nvSpPr>
            <p:cNvPr id="610" name="Google Shape;610;p65"/>
            <p:cNvSpPr txBox="1"/>
            <p:nvPr/>
          </p:nvSpPr>
          <p:spPr>
            <a:xfrm>
              <a:off x="7026501" y="4756921"/>
              <a:ext cx="1499700" cy="255654"/>
            </a:xfrm>
            <a:prstGeom prst="rect">
              <a:avLst/>
            </a:prstGeom>
            <a:noFill/>
            <a:ln>
              <a:noFill/>
            </a:ln>
          </p:spPr>
          <p:txBody>
            <a:bodyPr spcFirstLastPara="1" wrap="square" lIns="91433" tIns="45700" rIns="91433" bIns="45700" anchor="t" anchorCtr="0">
              <a:spAutoFit/>
            </a:bodyPr>
            <a:lstStyle/>
            <a:p>
              <a:pPr algn="r" defTabSz="1219170">
                <a:buClr>
                  <a:srgbClr val="000000"/>
                </a:buClr>
              </a:pPr>
              <a:endParaRPr sz="1200" kern="0">
                <a:solidFill>
                  <a:srgbClr val="262626"/>
                </a:solidFill>
                <a:latin typeface="Arial"/>
                <a:ea typeface="Arial"/>
                <a:cs typeface="Arial"/>
                <a:sym typeface="Arial"/>
              </a:endParaRPr>
            </a:p>
          </p:txBody>
        </p:sp>
      </p:grpSp>
      <p:sp>
        <p:nvSpPr>
          <p:cNvPr id="611" name="Google Shape;611;p65"/>
          <p:cNvSpPr txBox="1">
            <a:spLocks noGrp="1"/>
          </p:cNvSpPr>
          <p:nvPr>
            <p:ph type="title"/>
          </p:nvPr>
        </p:nvSpPr>
        <p:spPr>
          <a:xfrm>
            <a:off x="458551" y="286067"/>
            <a:ext cx="11360800" cy="831200"/>
          </a:xfrm>
          <a:prstGeom prst="rect">
            <a:avLst/>
          </a:prstGeom>
          <a:noFill/>
          <a:ln>
            <a:noFill/>
          </a:ln>
        </p:spPr>
        <p:txBody>
          <a:bodyPr spcFirstLastPara="1" wrap="square" lIns="91433" tIns="45700" rIns="91433" bIns="45700" anchor="ctr" anchorCtr="0">
            <a:normAutofit/>
          </a:bodyPr>
          <a:lstStyle/>
          <a:p>
            <a:pPr>
              <a:buSzPts val="3700"/>
            </a:pPr>
            <a:r>
              <a:rPr lang="en" sz="3600"/>
              <a:t>The Road to Pediatric TTM…</a:t>
            </a:r>
            <a:endParaRPr sz="3600"/>
          </a:p>
        </p:txBody>
      </p:sp>
      <p:grpSp>
        <p:nvGrpSpPr>
          <p:cNvPr id="612" name="Google Shape;612;p65"/>
          <p:cNvGrpSpPr/>
          <p:nvPr/>
        </p:nvGrpSpPr>
        <p:grpSpPr>
          <a:xfrm>
            <a:off x="4656708" y="2959327"/>
            <a:ext cx="1164417" cy="1090171"/>
            <a:chOff x="1248623" y="1442347"/>
            <a:chExt cx="1444925" cy="1352793"/>
          </a:xfrm>
        </p:grpSpPr>
        <p:sp>
          <p:nvSpPr>
            <p:cNvPr id="613" name="Google Shape;613;p65"/>
            <p:cNvSpPr/>
            <p:nvPr/>
          </p:nvSpPr>
          <p:spPr>
            <a:xfrm>
              <a:off x="1332057" y="1442347"/>
              <a:ext cx="1361491" cy="734663"/>
            </a:xfrm>
            <a:prstGeom prst="flowChartPunchedTape">
              <a:avLst/>
            </a:prstGeom>
            <a:solidFill>
              <a:srgbClr val="00B0F0"/>
            </a:solidFill>
            <a:ln>
              <a:noFill/>
            </a:ln>
          </p:spPr>
          <p:txBody>
            <a:bodyPr spcFirstLastPara="1" wrap="square" lIns="91433" tIns="45700" rIns="91433" bIns="45700" anchor="ctr" anchorCtr="0">
              <a:noAutofit/>
            </a:bodyPr>
            <a:lstStyle/>
            <a:p>
              <a:pPr algn="ctr" defTabSz="1219170">
                <a:buClr>
                  <a:srgbClr val="000000"/>
                </a:buClr>
              </a:pPr>
              <a:endParaRPr sz="1467" kern="0">
                <a:solidFill>
                  <a:srgbClr val="FFFFFF"/>
                </a:solidFill>
                <a:latin typeface="Arial"/>
                <a:ea typeface="Arial"/>
                <a:cs typeface="Arial"/>
                <a:sym typeface="Arial"/>
              </a:endParaRPr>
            </a:p>
          </p:txBody>
        </p:sp>
        <p:sp>
          <p:nvSpPr>
            <p:cNvPr id="614" name="Google Shape;614;p65"/>
            <p:cNvSpPr/>
            <p:nvPr/>
          </p:nvSpPr>
          <p:spPr>
            <a:xfrm>
              <a:off x="1248623" y="1524100"/>
              <a:ext cx="91440" cy="1271040"/>
            </a:xfrm>
            <a:prstGeom prst="rect">
              <a:avLst/>
            </a:prstGeom>
            <a:solidFill>
              <a:srgbClr val="00B0F0"/>
            </a:solidFill>
            <a:ln>
              <a:noFill/>
            </a:ln>
          </p:spPr>
          <p:txBody>
            <a:bodyPr spcFirstLastPara="1" wrap="square" lIns="91433" tIns="45700" rIns="91433" bIns="45700" anchor="ctr" anchorCtr="0">
              <a:noAutofit/>
            </a:bodyPr>
            <a:lstStyle/>
            <a:p>
              <a:pPr algn="ctr" defTabSz="1219170">
                <a:buClr>
                  <a:srgbClr val="000000"/>
                </a:buClr>
              </a:pPr>
              <a:endParaRPr sz="1467" kern="0">
                <a:solidFill>
                  <a:srgbClr val="FFFFFF"/>
                </a:solidFill>
                <a:latin typeface="Arial"/>
                <a:ea typeface="Arial"/>
                <a:cs typeface="Arial"/>
                <a:sym typeface="Arial"/>
              </a:endParaRPr>
            </a:p>
          </p:txBody>
        </p:sp>
      </p:grpSp>
      <p:sp>
        <p:nvSpPr>
          <p:cNvPr id="615" name="Google Shape;615;p65"/>
          <p:cNvSpPr/>
          <p:nvPr/>
        </p:nvSpPr>
        <p:spPr>
          <a:xfrm>
            <a:off x="4568727" y="3074213"/>
            <a:ext cx="1429200" cy="400000"/>
          </a:xfrm>
          <a:prstGeom prst="rect">
            <a:avLst/>
          </a:prstGeom>
          <a:noFill/>
          <a:ln>
            <a:noFill/>
          </a:ln>
        </p:spPr>
        <p:txBody>
          <a:bodyPr spcFirstLastPara="1" wrap="square" lIns="91433" tIns="45700" rIns="91433" bIns="45700" anchor="t" anchorCtr="0">
            <a:noAutofit/>
          </a:bodyPr>
          <a:lstStyle/>
          <a:p>
            <a:pPr algn="ctr" defTabSz="1219170">
              <a:buClr>
                <a:srgbClr val="000000"/>
              </a:buClr>
            </a:pPr>
            <a:r>
              <a:rPr lang="en" sz="2000" b="1" kern="0">
                <a:solidFill>
                  <a:srgbClr val="FFFFFF"/>
                </a:solidFill>
                <a:latin typeface="Arial"/>
                <a:ea typeface="Arial"/>
                <a:cs typeface="Arial"/>
                <a:sym typeface="Arial"/>
              </a:rPr>
              <a:t>2017</a:t>
            </a:r>
            <a:endParaRPr sz="2000" kern="0">
              <a:solidFill>
                <a:srgbClr val="FFFFFF"/>
              </a:solidFill>
              <a:latin typeface="Arial"/>
              <a:ea typeface="Arial"/>
              <a:cs typeface="Arial"/>
              <a:sym typeface="Arial"/>
            </a:endParaRPr>
          </a:p>
        </p:txBody>
      </p:sp>
      <p:sp>
        <p:nvSpPr>
          <p:cNvPr id="616" name="Google Shape;616;p65"/>
          <p:cNvSpPr/>
          <p:nvPr/>
        </p:nvSpPr>
        <p:spPr>
          <a:xfrm>
            <a:off x="4568727" y="2413759"/>
            <a:ext cx="1340400" cy="400000"/>
          </a:xfrm>
          <a:prstGeom prst="rect">
            <a:avLst/>
          </a:prstGeom>
          <a:noFill/>
          <a:ln>
            <a:noFill/>
          </a:ln>
        </p:spPr>
        <p:txBody>
          <a:bodyPr spcFirstLastPara="1" wrap="square" lIns="91433" tIns="45700" rIns="91433" bIns="45700" anchor="t" anchorCtr="0">
            <a:noAutofit/>
          </a:bodyPr>
          <a:lstStyle/>
          <a:p>
            <a:pPr defTabSz="1219170">
              <a:buClr>
                <a:srgbClr val="000000"/>
              </a:buClr>
            </a:pPr>
            <a:r>
              <a:rPr lang="en" sz="2000" kern="0">
                <a:solidFill>
                  <a:srgbClr val="262626"/>
                </a:solidFill>
                <a:latin typeface="Arial"/>
                <a:ea typeface="Arial"/>
                <a:cs typeface="Arial"/>
                <a:sym typeface="Arial"/>
              </a:rPr>
              <a:t>THAPCA-IH</a:t>
            </a:r>
            <a:endParaRPr sz="1467" kern="0">
              <a:solidFill>
                <a:srgbClr val="262626"/>
              </a:solidFill>
              <a:latin typeface="Arial"/>
              <a:ea typeface="Arial"/>
              <a:cs typeface="Arial"/>
              <a:sym typeface="Arial"/>
            </a:endParaRPr>
          </a:p>
        </p:txBody>
      </p:sp>
      <p:grpSp>
        <p:nvGrpSpPr>
          <p:cNvPr id="617" name="Google Shape;617;p65"/>
          <p:cNvGrpSpPr/>
          <p:nvPr/>
        </p:nvGrpSpPr>
        <p:grpSpPr>
          <a:xfrm>
            <a:off x="6841768" y="4682319"/>
            <a:ext cx="1164417" cy="1090171"/>
            <a:chOff x="1248623" y="1442347"/>
            <a:chExt cx="1444925" cy="1352793"/>
          </a:xfrm>
        </p:grpSpPr>
        <p:sp>
          <p:nvSpPr>
            <p:cNvPr id="618" name="Google Shape;618;p65"/>
            <p:cNvSpPr/>
            <p:nvPr/>
          </p:nvSpPr>
          <p:spPr>
            <a:xfrm>
              <a:off x="1332057" y="1442347"/>
              <a:ext cx="1361491" cy="734663"/>
            </a:xfrm>
            <a:prstGeom prst="flowChartPunchedTape">
              <a:avLst/>
            </a:prstGeom>
            <a:solidFill>
              <a:srgbClr val="7030A0"/>
            </a:solidFill>
            <a:ln>
              <a:noFill/>
            </a:ln>
          </p:spPr>
          <p:txBody>
            <a:bodyPr spcFirstLastPara="1" wrap="square" lIns="91433" tIns="45700" rIns="91433" bIns="45700" anchor="ctr" anchorCtr="0">
              <a:noAutofit/>
            </a:bodyPr>
            <a:lstStyle/>
            <a:p>
              <a:pPr algn="ctr" defTabSz="1219170">
                <a:buClr>
                  <a:srgbClr val="000000"/>
                </a:buClr>
              </a:pPr>
              <a:endParaRPr sz="1467" kern="0">
                <a:solidFill>
                  <a:srgbClr val="FFFFFF"/>
                </a:solidFill>
                <a:latin typeface="Arial"/>
                <a:ea typeface="Arial"/>
                <a:cs typeface="Arial"/>
                <a:sym typeface="Arial"/>
              </a:endParaRPr>
            </a:p>
          </p:txBody>
        </p:sp>
        <p:sp>
          <p:nvSpPr>
            <p:cNvPr id="619" name="Google Shape;619;p65"/>
            <p:cNvSpPr/>
            <p:nvPr/>
          </p:nvSpPr>
          <p:spPr>
            <a:xfrm>
              <a:off x="1248623" y="1524100"/>
              <a:ext cx="91440" cy="1271040"/>
            </a:xfrm>
            <a:prstGeom prst="rect">
              <a:avLst/>
            </a:prstGeom>
            <a:solidFill>
              <a:srgbClr val="7030A0"/>
            </a:solidFill>
            <a:ln>
              <a:noFill/>
            </a:ln>
          </p:spPr>
          <p:txBody>
            <a:bodyPr spcFirstLastPara="1" wrap="square" lIns="91433" tIns="45700" rIns="91433" bIns="45700" anchor="ctr" anchorCtr="0">
              <a:noAutofit/>
            </a:bodyPr>
            <a:lstStyle/>
            <a:p>
              <a:pPr algn="ctr" defTabSz="1219170">
                <a:buClr>
                  <a:srgbClr val="000000"/>
                </a:buClr>
              </a:pPr>
              <a:endParaRPr sz="1467" kern="0">
                <a:solidFill>
                  <a:srgbClr val="FFFFFF"/>
                </a:solidFill>
                <a:latin typeface="Arial"/>
                <a:ea typeface="Arial"/>
                <a:cs typeface="Arial"/>
                <a:sym typeface="Arial"/>
              </a:endParaRPr>
            </a:p>
          </p:txBody>
        </p:sp>
      </p:grpSp>
      <p:sp>
        <p:nvSpPr>
          <p:cNvPr id="620" name="Google Shape;620;p65"/>
          <p:cNvSpPr/>
          <p:nvPr/>
        </p:nvSpPr>
        <p:spPr>
          <a:xfrm>
            <a:off x="6742915" y="4766332"/>
            <a:ext cx="1429200" cy="400000"/>
          </a:xfrm>
          <a:prstGeom prst="rect">
            <a:avLst/>
          </a:prstGeom>
          <a:noFill/>
          <a:ln>
            <a:noFill/>
          </a:ln>
        </p:spPr>
        <p:txBody>
          <a:bodyPr spcFirstLastPara="1" wrap="square" lIns="91433" tIns="45700" rIns="91433" bIns="45700" anchor="t" anchorCtr="0">
            <a:noAutofit/>
          </a:bodyPr>
          <a:lstStyle/>
          <a:p>
            <a:pPr algn="ctr" defTabSz="1219170">
              <a:buClr>
                <a:srgbClr val="000000"/>
              </a:buClr>
            </a:pPr>
            <a:r>
              <a:rPr lang="en" sz="2000" b="1" kern="0">
                <a:solidFill>
                  <a:srgbClr val="FFFFFF"/>
                </a:solidFill>
                <a:latin typeface="Arial"/>
                <a:ea typeface="Arial"/>
                <a:cs typeface="Arial"/>
                <a:sym typeface="Arial"/>
              </a:rPr>
              <a:t>2005</a:t>
            </a:r>
            <a:endParaRPr sz="2000" kern="0">
              <a:solidFill>
                <a:srgbClr val="FFFFFF"/>
              </a:solidFill>
              <a:latin typeface="Arial"/>
              <a:ea typeface="Arial"/>
              <a:cs typeface="Arial"/>
              <a:sym typeface="Arial"/>
            </a:endParaRPr>
          </a:p>
        </p:txBody>
      </p:sp>
      <p:sp>
        <p:nvSpPr>
          <p:cNvPr id="621" name="Google Shape;621;p65"/>
          <p:cNvSpPr txBox="1"/>
          <p:nvPr/>
        </p:nvSpPr>
        <p:spPr>
          <a:xfrm>
            <a:off x="8046580" y="4274179"/>
            <a:ext cx="2639200" cy="707846"/>
          </a:xfrm>
          <a:prstGeom prst="rect">
            <a:avLst/>
          </a:prstGeom>
          <a:noFill/>
          <a:ln>
            <a:noFill/>
          </a:ln>
        </p:spPr>
        <p:txBody>
          <a:bodyPr spcFirstLastPara="1" wrap="square" lIns="91433" tIns="45700" rIns="91433" bIns="45700" anchor="t" anchorCtr="0">
            <a:spAutoFit/>
          </a:bodyPr>
          <a:lstStyle/>
          <a:p>
            <a:pPr defTabSz="1219170">
              <a:buClr>
                <a:srgbClr val="000000"/>
              </a:buClr>
            </a:pPr>
            <a:r>
              <a:rPr lang="en" sz="2000" kern="0">
                <a:solidFill>
                  <a:srgbClr val="262626"/>
                </a:solidFill>
                <a:latin typeface="Arial"/>
                <a:ea typeface="Arial"/>
                <a:cs typeface="Arial"/>
                <a:sym typeface="Arial"/>
              </a:rPr>
              <a:t>Gluckman  Cool Cap</a:t>
            </a:r>
            <a:endParaRPr sz="1467" kern="0">
              <a:solidFill>
                <a:srgbClr val="000000"/>
              </a:solidFill>
              <a:latin typeface="Arial"/>
              <a:cs typeface="Arial"/>
              <a:sym typeface="Arial"/>
            </a:endParaRPr>
          </a:p>
          <a:p>
            <a:pPr defTabSz="1219170">
              <a:buClr>
                <a:srgbClr val="000000"/>
              </a:buClr>
            </a:pPr>
            <a:r>
              <a:rPr lang="en" sz="2000" kern="0">
                <a:solidFill>
                  <a:srgbClr val="262626"/>
                </a:solidFill>
                <a:latin typeface="Arial"/>
                <a:ea typeface="Arial"/>
                <a:cs typeface="Arial"/>
                <a:sym typeface="Arial"/>
              </a:rPr>
              <a:t>Shankaran</a:t>
            </a:r>
            <a:endParaRPr sz="2000" kern="0">
              <a:solidFill>
                <a:srgbClr val="262626"/>
              </a:solidFill>
              <a:latin typeface="Arial"/>
              <a:ea typeface="Arial"/>
              <a:cs typeface="Arial"/>
              <a:sym typeface="Arial"/>
            </a:endParaRPr>
          </a:p>
        </p:txBody>
      </p:sp>
      <p:sp>
        <p:nvSpPr>
          <p:cNvPr id="622" name="Google Shape;622;p65"/>
          <p:cNvSpPr txBox="1">
            <a:spLocks noGrp="1"/>
          </p:cNvSpPr>
          <p:nvPr>
            <p:ph type="sldNum" idx="12"/>
          </p:nvPr>
        </p:nvSpPr>
        <p:spPr>
          <a:xfrm>
            <a:off x="11330665" y="6251679"/>
            <a:ext cx="731600" cy="524800"/>
          </a:xfrm>
          <a:prstGeom prst="rect">
            <a:avLst/>
          </a:prstGeom>
        </p:spPr>
        <p:txBody>
          <a:bodyPr spcFirstLastPara="1" wrap="square" lIns="121900" tIns="121900" rIns="121900" bIns="121900" anchor="ctr" anchorCtr="0">
            <a:normAutofit/>
          </a:bodyPr>
          <a:lstStyle/>
          <a:p>
            <a:pPr defTabSz="1219170">
              <a:buClr>
                <a:srgbClr val="000000"/>
              </a:buClr>
            </a:pPr>
            <a:fld id="{00000000-1234-1234-1234-123412341234}" type="slidenum">
              <a:rPr lang="en" kern="0">
                <a:solidFill>
                  <a:srgbClr val="7F7F7F"/>
                </a:solidFill>
              </a:rPr>
              <a:pPr defTabSz="1219170">
                <a:buClr>
                  <a:srgbClr val="000000"/>
                </a:buClr>
              </a:pPr>
              <a:t>33</a:t>
            </a:fld>
            <a:endParaRPr kern="0">
              <a:solidFill>
                <a:srgbClr val="7F7F7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9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0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p66"/>
          <p:cNvSpPr txBox="1"/>
          <p:nvPr/>
        </p:nvSpPr>
        <p:spPr>
          <a:xfrm>
            <a:off x="8515575" y="5743080"/>
            <a:ext cx="1674000" cy="338514"/>
          </a:xfrm>
          <a:prstGeom prst="rect">
            <a:avLst/>
          </a:prstGeom>
          <a:noFill/>
          <a:ln>
            <a:noFill/>
          </a:ln>
        </p:spPr>
        <p:txBody>
          <a:bodyPr spcFirstLastPara="1" wrap="square" lIns="91433" tIns="45700" rIns="91433" bIns="45700" anchor="t" anchorCtr="0">
            <a:spAutoFit/>
          </a:bodyPr>
          <a:lstStyle/>
          <a:p>
            <a:pPr defTabSz="1219170">
              <a:buClr>
                <a:srgbClr val="000000"/>
              </a:buClr>
            </a:pPr>
            <a:r>
              <a:rPr lang="en" sz="1600" kern="0">
                <a:solidFill>
                  <a:srgbClr val="7F7F7F"/>
                </a:solidFill>
                <a:latin typeface="Source Sans Pro"/>
                <a:ea typeface="Source Sans Pro"/>
                <a:cs typeface="Source Sans Pro"/>
                <a:sym typeface="Source Sans Pro"/>
              </a:rPr>
              <a:t>Moler NEJM 2015</a:t>
            </a:r>
            <a:endParaRPr sz="1467" kern="0">
              <a:solidFill>
                <a:srgbClr val="7F7F7F"/>
              </a:solidFill>
              <a:latin typeface="Source Sans Pro"/>
              <a:ea typeface="Source Sans Pro"/>
              <a:cs typeface="Source Sans Pro"/>
              <a:sym typeface="Source Sans Pro"/>
            </a:endParaRPr>
          </a:p>
        </p:txBody>
      </p:sp>
      <p:sp>
        <p:nvSpPr>
          <p:cNvPr id="630" name="Google Shape;630;p66"/>
          <p:cNvSpPr txBox="1"/>
          <p:nvPr/>
        </p:nvSpPr>
        <p:spPr>
          <a:xfrm>
            <a:off x="8515567" y="6126467"/>
            <a:ext cx="1745200" cy="338514"/>
          </a:xfrm>
          <a:prstGeom prst="rect">
            <a:avLst/>
          </a:prstGeom>
          <a:noFill/>
          <a:ln>
            <a:noFill/>
          </a:ln>
        </p:spPr>
        <p:txBody>
          <a:bodyPr spcFirstLastPara="1" wrap="square" lIns="91433" tIns="45700" rIns="91433" bIns="45700" anchor="t" anchorCtr="0">
            <a:spAutoFit/>
          </a:bodyPr>
          <a:lstStyle/>
          <a:p>
            <a:pPr defTabSz="1219170">
              <a:buClr>
                <a:srgbClr val="000000"/>
              </a:buClr>
            </a:pPr>
            <a:r>
              <a:rPr lang="en" sz="1600" kern="0">
                <a:solidFill>
                  <a:srgbClr val="7F7F7F"/>
                </a:solidFill>
                <a:latin typeface="Source Sans Pro"/>
                <a:ea typeface="Source Sans Pro"/>
                <a:cs typeface="Source Sans Pro"/>
                <a:sym typeface="Source Sans Pro"/>
              </a:rPr>
              <a:t>Moler NEJM 2017</a:t>
            </a:r>
            <a:endParaRPr sz="1467" kern="0">
              <a:solidFill>
                <a:srgbClr val="7F7F7F"/>
              </a:solidFill>
              <a:latin typeface="Source Sans Pro"/>
              <a:ea typeface="Source Sans Pro"/>
              <a:cs typeface="Source Sans Pro"/>
              <a:sym typeface="Source Sans Pro"/>
            </a:endParaRPr>
          </a:p>
        </p:txBody>
      </p:sp>
      <p:sp>
        <p:nvSpPr>
          <p:cNvPr id="631" name="Google Shape;631;p66"/>
          <p:cNvSpPr txBox="1"/>
          <p:nvPr/>
        </p:nvSpPr>
        <p:spPr>
          <a:xfrm>
            <a:off x="4032375" y="2906539"/>
            <a:ext cx="4127200" cy="584735"/>
          </a:xfrm>
          <a:prstGeom prst="rect">
            <a:avLst/>
          </a:prstGeom>
          <a:noFill/>
          <a:ln w="50800" cap="flat" cmpd="sng">
            <a:solidFill>
              <a:schemeClr val="accent1"/>
            </a:solidFill>
            <a:prstDash val="solid"/>
            <a:round/>
            <a:headEnd type="none" w="sm" len="sm"/>
            <a:tailEnd type="none" w="sm" len="sm"/>
          </a:ln>
        </p:spPr>
        <p:txBody>
          <a:bodyPr spcFirstLastPara="1" wrap="square" lIns="91433" tIns="45700" rIns="91433" bIns="45700" anchor="t" anchorCtr="0">
            <a:spAutoFit/>
          </a:bodyPr>
          <a:lstStyle/>
          <a:p>
            <a:pPr algn="ctr" defTabSz="1219170">
              <a:buClr>
                <a:srgbClr val="000000"/>
              </a:buClr>
            </a:pPr>
            <a:r>
              <a:rPr lang="en" sz="3200" b="1" kern="0">
                <a:solidFill>
                  <a:srgbClr val="0070C0"/>
                </a:solidFill>
                <a:latin typeface="Source Sans Pro"/>
                <a:ea typeface="Source Sans Pro"/>
                <a:cs typeface="Source Sans Pro"/>
                <a:sym typeface="Source Sans Pro"/>
              </a:rPr>
              <a:t>Enrolled 2009 - 2012</a:t>
            </a:r>
            <a:endParaRPr sz="1467" kern="0">
              <a:solidFill>
                <a:srgbClr val="000000"/>
              </a:solidFill>
              <a:latin typeface="Source Sans Pro"/>
              <a:ea typeface="Source Sans Pro"/>
              <a:cs typeface="Source Sans Pro"/>
              <a:sym typeface="Source Sans Pro"/>
            </a:endParaRPr>
          </a:p>
        </p:txBody>
      </p:sp>
      <p:sp>
        <p:nvSpPr>
          <p:cNvPr id="632" name="Google Shape;632;p66"/>
          <p:cNvSpPr txBox="1"/>
          <p:nvPr/>
        </p:nvSpPr>
        <p:spPr>
          <a:xfrm>
            <a:off x="3793833" y="5743076"/>
            <a:ext cx="4604400" cy="584735"/>
          </a:xfrm>
          <a:prstGeom prst="rect">
            <a:avLst/>
          </a:prstGeom>
          <a:noFill/>
          <a:ln w="50800" cap="flat" cmpd="sng">
            <a:solidFill>
              <a:schemeClr val="accent1"/>
            </a:solidFill>
            <a:prstDash val="solid"/>
            <a:round/>
            <a:headEnd type="none" w="sm" len="sm"/>
            <a:tailEnd type="none" w="sm" len="sm"/>
          </a:ln>
        </p:spPr>
        <p:txBody>
          <a:bodyPr spcFirstLastPara="1" wrap="square" lIns="91433" tIns="45700" rIns="91433" bIns="45700" anchor="t" anchorCtr="0">
            <a:spAutoFit/>
          </a:bodyPr>
          <a:lstStyle/>
          <a:p>
            <a:pPr algn="ctr" defTabSz="1219170">
              <a:buClr>
                <a:srgbClr val="000000"/>
              </a:buClr>
            </a:pPr>
            <a:r>
              <a:rPr lang="en" sz="3200" b="1" kern="0">
                <a:solidFill>
                  <a:srgbClr val="0070C0"/>
                </a:solidFill>
                <a:latin typeface="Source Sans Pro"/>
                <a:ea typeface="Source Sans Pro"/>
                <a:cs typeface="Source Sans Pro"/>
                <a:sym typeface="Source Sans Pro"/>
              </a:rPr>
              <a:t>Enrolled 2009 - 2015</a:t>
            </a:r>
            <a:endParaRPr sz="1467" kern="0">
              <a:solidFill>
                <a:srgbClr val="000000"/>
              </a:solidFill>
              <a:latin typeface="Source Sans Pro"/>
              <a:ea typeface="Source Sans Pro"/>
              <a:cs typeface="Source Sans Pro"/>
              <a:sym typeface="Source Sans Pro"/>
            </a:endParaRPr>
          </a:p>
        </p:txBody>
      </p:sp>
      <p:pic>
        <p:nvPicPr>
          <p:cNvPr id="633" name="Google Shape;633;p66"/>
          <p:cNvPicPr preferRelativeResize="0"/>
          <p:nvPr/>
        </p:nvPicPr>
        <p:blipFill>
          <a:blip r:embed="rId3">
            <a:alphaModFix/>
          </a:blip>
          <a:stretch>
            <a:fillRect/>
          </a:stretch>
        </p:blipFill>
        <p:spPr>
          <a:xfrm>
            <a:off x="1833884" y="371800"/>
            <a:ext cx="8524229" cy="2500139"/>
          </a:xfrm>
          <a:prstGeom prst="rect">
            <a:avLst/>
          </a:prstGeom>
          <a:noFill/>
          <a:ln>
            <a:noFill/>
          </a:ln>
        </p:spPr>
      </p:pic>
      <p:pic>
        <p:nvPicPr>
          <p:cNvPr id="634" name="Google Shape;634;p66"/>
          <p:cNvPicPr preferRelativeResize="0"/>
          <p:nvPr/>
        </p:nvPicPr>
        <p:blipFill>
          <a:blip r:embed="rId4">
            <a:alphaModFix/>
          </a:blip>
          <a:stretch>
            <a:fillRect/>
          </a:stretch>
        </p:blipFill>
        <p:spPr>
          <a:xfrm>
            <a:off x="2367767" y="3633267"/>
            <a:ext cx="7456483" cy="1786816"/>
          </a:xfrm>
          <a:prstGeom prst="rect">
            <a:avLst/>
          </a:prstGeom>
          <a:noFill/>
          <a:ln>
            <a:noFill/>
          </a:ln>
        </p:spPr>
      </p:pic>
      <p:sp>
        <p:nvSpPr>
          <p:cNvPr id="635" name="Google Shape;635;p66"/>
          <p:cNvSpPr txBox="1">
            <a:spLocks noGrp="1"/>
          </p:cNvSpPr>
          <p:nvPr>
            <p:ph type="sldNum" idx="12"/>
          </p:nvPr>
        </p:nvSpPr>
        <p:spPr>
          <a:xfrm>
            <a:off x="11330665" y="6251679"/>
            <a:ext cx="731600" cy="524800"/>
          </a:xfrm>
          <a:prstGeom prst="rect">
            <a:avLst/>
          </a:prstGeom>
        </p:spPr>
        <p:txBody>
          <a:bodyPr spcFirstLastPara="1" wrap="square" lIns="121900" tIns="121900" rIns="121900" bIns="121900" anchor="ctr" anchorCtr="0">
            <a:normAutofit/>
          </a:bodyPr>
          <a:lstStyle/>
          <a:p>
            <a:pPr defTabSz="1219170">
              <a:buClr>
                <a:srgbClr val="000000"/>
              </a:buClr>
            </a:pPr>
            <a:fld id="{00000000-1234-1234-1234-123412341234}" type="slidenum">
              <a:rPr lang="en" kern="0">
                <a:solidFill>
                  <a:srgbClr val="7F7F7F"/>
                </a:solidFill>
              </a:rPr>
              <a:pPr defTabSz="1219170">
                <a:buClr>
                  <a:srgbClr val="000000"/>
                </a:buClr>
              </a:pPr>
              <a:t>34</a:t>
            </a:fld>
            <a:endParaRPr kern="0">
              <a:solidFill>
                <a:srgbClr val="7F7F7F"/>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Google Shape;640;p67"/>
          <p:cNvSpPr txBox="1"/>
          <p:nvPr/>
        </p:nvSpPr>
        <p:spPr>
          <a:xfrm>
            <a:off x="389300" y="1515134"/>
            <a:ext cx="6130000" cy="3908722"/>
          </a:xfrm>
          <a:prstGeom prst="rect">
            <a:avLst/>
          </a:prstGeom>
          <a:noFill/>
          <a:ln>
            <a:noFill/>
          </a:ln>
        </p:spPr>
        <p:txBody>
          <a:bodyPr spcFirstLastPara="1" wrap="square" lIns="91433" tIns="45700" rIns="91433" bIns="45700" anchor="t" anchorCtr="0">
            <a:spAutoFit/>
          </a:bodyPr>
          <a:lstStyle/>
          <a:p>
            <a:pPr marL="372524" indent="-321725" defTabSz="1219170">
              <a:buClr>
                <a:srgbClr val="000000"/>
              </a:buClr>
              <a:buSzPts val="1800"/>
              <a:buFont typeface="Source Sans Pro"/>
              <a:buChar char="•"/>
            </a:pPr>
            <a:r>
              <a:rPr lang="en" sz="2400" kern="0">
                <a:solidFill>
                  <a:srgbClr val="000000"/>
                </a:solidFill>
                <a:latin typeface="Source Sans Pro"/>
                <a:ea typeface="Source Sans Pro"/>
                <a:cs typeface="Source Sans Pro"/>
                <a:sym typeface="Source Sans Pro"/>
              </a:rPr>
              <a:t>2 days to 18 years old</a:t>
            </a:r>
            <a:endParaRPr sz="2400" kern="0">
              <a:solidFill>
                <a:srgbClr val="000000"/>
              </a:solidFill>
              <a:latin typeface="Source Sans Pro"/>
              <a:ea typeface="Source Sans Pro"/>
              <a:cs typeface="Source Sans Pro"/>
              <a:sym typeface="Source Sans Pro"/>
            </a:endParaRPr>
          </a:p>
          <a:p>
            <a:pPr marL="372524" indent="-321725" defTabSz="1219170">
              <a:buClr>
                <a:srgbClr val="000000"/>
              </a:buClr>
              <a:buSzPts val="1800"/>
              <a:buFont typeface="Source Sans Pro"/>
              <a:buChar char="•"/>
            </a:pPr>
            <a:r>
              <a:rPr lang="en" sz="2400" kern="0">
                <a:solidFill>
                  <a:srgbClr val="000000"/>
                </a:solidFill>
                <a:latin typeface="Source Sans Pro"/>
                <a:ea typeface="Source Sans Pro"/>
                <a:cs typeface="Source Sans Pro"/>
                <a:sym typeface="Source Sans Pro"/>
              </a:rPr>
              <a:t>Motor GCS &lt; 5</a:t>
            </a:r>
            <a:endParaRPr sz="2400" kern="0">
              <a:solidFill>
                <a:srgbClr val="000000"/>
              </a:solidFill>
              <a:latin typeface="Source Sans Pro"/>
              <a:ea typeface="Source Sans Pro"/>
              <a:cs typeface="Source Sans Pro"/>
              <a:sym typeface="Source Sans Pro"/>
            </a:endParaRPr>
          </a:p>
          <a:p>
            <a:pPr marL="372524" indent="-321725" defTabSz="1219170">
              <a:buClr>
                <a:srgbClr val="000000"/>
              </a:buClr>
              <a:buSzPts val="1800"/>
              <a:buFont typeface="Source Sans Pro"/>
              <a:buChar char="•"/>
            </a:pPr>
            <a:r>
              <a:rPr lang="en" sz="2400" kern="0">
                <a:solidFill>
                  <a:srgbClr val="000000"/>
                </a:solidFill>
                <a:latin typeface="Source Sans Pro"/>
                <a:ea typeface="Source Sans Pro"/>
                <a:cs typeface="Source Sans Pro"/>
                <a:sym typeface="Source Sans Pro"/>
              </a:rPr>
              <a:t>CPR &gt; 2 minutes</a:t>
            </a:r>
            <a:endParaRPr sz="2400" kern="0">
              <a:solidFill>
                <a:srgbClr val="000000"/>
              </a:solidFill>
              <a:latin typeface="Source Sans Pro"/>
              <a:ea typeface="Source Sans Pro"/>
              <a:cs typeface="Source Sans Pro"/>
              <a:sym typeface="Source Sans Pro"/>
            </a:endParaRPr>
          </a:p>
          <a:p>
            <a:pPr marL="372524" indent="-321725" defTabSz="1219170">
              <a:buClr>
                <a:srgbClr val="000000"/>
              </a:buClr>
              <a:buSzPts val="1800"/>
              <a:buFont typeface="Source Sans Pro"/>
              <a:buChar char="•"/>
            </a:pPr>
            <a:r>
              <a:rPr lang="en" sz="2400" kern="0">
                <a:solidFill>
                  <a:srgbClr val="000000"/>
                </a:solidFill>
                <a:latin typeface="Source Sans Pro"/>
                <a:ea typeface="Source Sans Pro"/>
                <a:cs typeface="Source Sans Pro"/>
                <a:sym typeface="Source Sans Pro"/>
              </a:rPr>
              <a:t>Randomized within 6 h of ROC</a:t>
            </a:r>
            <a:endParaRPr sz="2400" kern="0">
              <a:solidFill>
                <a:srgbClr val="000000"/>
              </a:solidFill>
              <a:latin typeface="Source Sans Pro"/>
              <a:ea typeface="Source Sans Pro"/>
              <a:cs typeface="Source Sans Pro"/>
              <a:sym typeface="Source Sans Pro"/>
            </a:endParaRPr>
          </a:p>
          <a:p>
            <a:pPr marL="372524" indent="-321725" defTabSz="1219170">
              <a:buClr>
                <a:srgbClr val="000000"/>
              </a:buClr>
              <a:buSzPts val="1800"/>
              <a:buFont typeface="Source Sans Pro"/>
              <a:buChar char="•"/>
            </a:pPr>
            <a:r>
              <a:rPr lang="en" sz="2400" kern="0">
                <a:solidFill>
                  <a:srgbClr val="000000"/>
                </a:solidFill>
                <a:latin typeface="Source Sans Pro"/>
                <a:ea typeface="Source Sans Pro"/>
                <a:cs typeface="Source Sans Pro"/>
                <a:sym typeface="Source Sans Pro"/>
              </a:rPr>
              <a:t>Intervention </a:t>
            </a:r>
            <a:endParaRPr sz="2400" kern="0">
              <a:solidFill>
                <a:srgbClr val="000000"/>
              </a:solidFill>
              <a:latin typeface="Source Sans Pro"/>
              <a:ea typeface="Source Sans Pro"/>
              <a:cs typeface="Source Sans Pro"/>
              <a:sym typeface="Source Sans Pro"/>
            </a:endParaRPr>
          </a:p>
          <a:p>
            <a:pPr marL="914377" lvl="1" indent="-406390" defTabSz="1219170">
              <a:buClr>
                <a:srgbClr val="000000"/>
              </a:buClr>
              <a:buSzPts val="1800"/>
              <a:buFont typeface="Arial"/>
              <a:buChar char="•"/>
            </a:pPr>
            <a:r>
              <a:rPr lang="en" sz="2400" kern="0">
                <a:solidFill>
                  <a:srgbClr val="000000"/>
                </a:solidFill>
                <a:latin typeface="Source Sans Pro"/>
                <a:ea typeface="Source Sans Pro"/>
                <a:cs typeface="Source Sans Pro"/>
                <a:sym typeface="Source Sans Pro"/>
              </a:rPr>
              <a:t>33°C or 36.8 °C for 48 h</a:t>
            </a:r>
            <a:endParaRPr sz="2400" kern="0">
              <a:solidFill>
                <a:srgbClr val="000000"/>
              </a:solidFill>
              <a:latin typeface="Source Sans Pro"/>
              <a:ea typeface="Source Sans Pro"/>
              <a:cs typeface="Source Sans Pro"/>
              <a:sym typeface="Source Sans Pro"/>
            </a:endParaRPr>
          </a:p>
          <a:p>
            <a:pPr marL="914377" lvl="1" indent="-406390" defTabSz="1219170">
              <a:buClr>
                <a:srgbClr val="000000"/>
              </a:buClr>
              <a:buSzPts val="1800"/>
              <a:buFont typeface="Source Sans Pro"/>
              <a:buChar char="•"/>
            </a:pPr>
            <a:r>
              <a:rPr lang="en" sz="2400" kern="0">
                <a:solidFill>
                  <a:srgbClr val="000000"/>
                </a:solidFill>
                <a:latin typeface="Source Sans Pro"/>
                <a:ea typeface="Source Sans Pro"/>
                <a:cs typeface="Source Sans Pro"/>
                <a:sym typeface="Source Sans Pro"/>
              </a:rPr>
              <a:t>Normothermia through 120h </a:t>
            </a:r>
            <a:endParaRPr sz="2400" kern="0">
              <a:solidFill>
                <a:srgbClr val="000000"/>
              </a:solidFill>
              <a:latin typeface="Source Sans Pro"/>
              <a:ea typeface="Source Sans Pro"/>
              <a:cs typeface="Source Sans Pro"/>
              <a:sym typeface="Source Sans Pro"/>
            </a:endParaRPr>
          </a:p>
          <a:p>
            <a:pPr marL="457189" indent="-406390" defTabSz="1219170">
              <a:buClr>
                <a:srgbClr val="000000"/>
              </a:buClr>
              <a:buSzPts val="1800"/>
              <a:buFont typeface="Source Sans Pro"/>
              <a:buChar char="•"/>
            </a:pPr>
            <a:r>
              <a:rPr lang="en" sz="2400" kern="0">
                <a:solidFill>
                  <a:srgbClr val="000000"/>
                </a:solidFill>
                <a:latin typeface="Source Sans Pro"/>
                <a:ea typeface="Source Sans Pro"/>
                <a:cs typeface="Source Sans Pro"/>
                <a:sym typeface="Source Sans Pro"/>
              </a:rPr>
              <a:t>Primary Outcome</a:t>
            </a:r>
            <a:endParaRPr sz="2400" kern="0">
              <a:solidFill>
                <a:srgbClr val="000000"/>
              </a:solidFill>
              <a:latin typeface="Source Sans Pro"/>
              <a:ea typeface="Source Sans Pro"/>
              <a:cs typeface="Source Sans Pro"/>
              <a:sym typeface="Source Sans Pro"/>
            </a:endParaRPr>
          </a:p>
          <a:p>
            <a:pPr marL="914377" lvl="1" indent="-406390" defTabSz="1219170">
              <a:buClr>
                <a:srgbClr val="000000"/>
              </a:buClr>
              <a:buSzPts val="1800"/>
              <a:buFont typeface="Source Sans Pro"/>
              <a:buChar char="•"/>
            </a:pPr>
            <a:r>
              <a:rPr lang="en" sz="2400" kern="0">
                <a:solidFill>
                  <a:srgbClr val="000000"/>
                </a:solidFill>
                <a:latin typeface="Source Sans Pro"/>
                <a:ea typeface="Source Sans Pro"/>
                <a:cs typeface="Source Sans Pro"/>
                <a:sym typeface="Source Sans Pro"/>
              </a:rPr>
              <a:t>VABS &gt; 70 at 1 year</a:t>
            </a:r>
            <a:endParaRPr sz="2400" kern="0">
              <a:solidFill>
                <a:srgbClr val="000000"/>
              </a:solidFill>
              <a:latin typeface="Source Sans Pro"/>
              <a:ea typeface="Source Sans Pro"/>
              <a:cs typeface="Source Sans Pro"/>
              <a:sym typeface="Source Sans Pro"/>
            </a:endParaRPr>
          </a:p>
          <a:p>
            <a:pPr marL="457189" indent="-253994" defTabSz="1219170">
              <a:buClr>
                <a:srgbClr val="000000"/>
              </a:buClr>
              <a:buSzPts val="2400"/>
            </a:pPr>
            <a:endParaRPr sz="3200" kern="0">
              <a:solidFill>
                <a:srgbClr val="000000"/>
              </a:solidFill>
              <a:latin typeface="Calibri"/>
              <a:ea typeface="Calibri"/>
              <a:cs typeface="Calibri"/>
              <a:sym typeface="Calibri"/>
            </a:endParaRPr>
          </a:p>
        </p:txBody>
      </p:sp>
      <p:sp>
        <p:nvSpPr>
          <p:cNvPr id="641" name="Google Shape;641;p67"/>
          <p:cNvSpPr txBox="1"/>
          <p:nvPr/>
        </p:nvSpPr>
        <p:spPr>
          <a:xfrm>
            <a:off x="9528313" y="6382818"/>
            <a:ext cx="2532488" cy="318060"/>
          </a:xfrm>
          <a:prstGeom prst="rect">
            <a:avLst/>
          </a:prstGeom>
          <a:noFill/>
          <a:ln>
            <a:noFill/>
          </a:ln>
        </p:spPr>
        <p:txBody>
          <a:bodyPr spcFirstLastPara="1" wrap="square" lIns="91433" tIns="45700" rIns="91433" bIns="45700" anchor="t" anchorCtr="0">
            <a:spAutoFit/>
          </a:bodyPr>
          <a:lstStyle/>
          <a:p>
            <a:pPr defTabSz="1219170">
              <a:buClr>
                <a:srgbClr val="000000"/>
              </a:buClr>
            </a:pPr>
            <a:r>
              <a:rPr lang="en" sz="1467" kern="0">
                <a:solidFill>
                  <a:srgbClr val="000000"/>
                </a:solidFill>
                <a:latin typeface="Calibri"/>
                <a:ea typeface="Calibri"/>
                <a:cs typeface="Calibri"/>
                <a:sym typeface="Calibri"/>
              </a:rPr>
              <a:t>Moler, NEJM, 2015, 2017</a:t>
            </a:r>
            <a:endParaRPr sz="1467" kern="0">
              <a:solidFill>
                <a:srgbClr val="000000"/>
              </a:solidFill>
              <a:latin typeface="Arial"/>
              <a:cs typeface="Arial"/>
              <a:sym typeface="Arial"/>
            </a:endParaRPr>
          </a:p>
        </p:txBody>
      </p:sp>
      <p:pic>
        <p:nvPicPr>
          <p:cNvPr id="642" name="Google Shape;642;p67"/>
          <p:cNvPicPr preferRelativeResize="0">
            <a:picLocks noGrp="1"/>
          </p:cNvPicPr>
          <p:nvPr>
            <p:ph type="body" idx="1"/>
          </p:nvPr>
        </p:nvPicPr>
        <p:blipFill rotWithShape="1">
          <a:blip r:embed="rId3">
            <a:alphaModFix/>
          </a:blip>
          <a:srcRect r="43204"/>
          <a:stretch/>
        </p:blipFill>
        <p:spPr>
          <a:xfrm>
            <a:off x="6519367" y="1515133"/>
            <a:ext cx="5333200" cy="4555200"/>
          </a:xfrm>
          <a:prstGeom prst="rect">
            <a:avLst/>
          </a:prstGeom>
          <a:noFill/>
          <a:ln>
            <a:noFill/>
          </a:ln>
        </p:spPr>
      </p:pic>
      <p:cxnSp>
        <p:nvCxnSpPr>
          <p:cNvPr id="643" name="Google Shape;643;p67"/>
          <p:cNvCxnSpPr/>
          <p:nvPr/>
        </p:nvCxnSpPr>
        <p:spPr>
          <a:xfrm>
            <a:off x="7401560" y="2470884"/>
            <a:ext cx="4250000" cy="0"/>
          </a:xfrm>
          <a:prstGeom prst="straightConnector1">
            <a:avLst/>
          </a:prstGeom>
          <a:noFill/>
          <a:ln w="38100" cap="flat" cmpd="sng">
            <a:solidFill>
              <a:srgbClr val="FF0000"/>
            </a:solidFill>
            <a:prstDash val="solid"/>
            <a:round/>
            <a:headEnd type="none" w="sm" len="sm"/>
            <a:tailEnd type="none" w="sm" len="sm"/>
          </a:ln>
        </p:spPr>
      </p:cxnSp>
      <p:sp>
        <p:nvSpPr>
          <p:cNvPr id="644" name="Google Shape;644;p67"/>
          <p:cNvSpPr txBox="1">
            <a:spLocks noGrp="1"/>
          </p:cNvSpPr>
          <p:nvPr>
            <p:ph type="title"/>
          </p:nvPr>
        </p:nvSpPr>
        <p:spPr>
          <a:xfrm>
            <a:off x="415600" y="593367"/>
            <a:ext cx="11360800" cy="831200"/>
          </a:xfrm>
          <a:prstGeom prst="rect">
            <a:avLst/>
          </a:prstGeom>
        </p:spPr>
        <p:txBody>
          <a:bodyPr spcFirstLastPara="1" wrap="square" lIns="121900" tIns="121900" rIns="121900" bIns="121900" anchor="t" anchorCtr="0">
            <a:normAutofit/>
          </a:bodyPr>
          <a:lstStyle/>
          <a:p>
            <a:r>
              <a:rPr lang="en"/>
              <a:t>THAPCA Trials: IHCA and OHCA</a:t>
            </a:r>
            <a:endParaRPr/>
          </a:p>
          <a:p>
            <a:endParaRPr/>
          </a:p>
        </p:txBody>
      </p:sp>
      <p:sp>
        <p:nvSpPr>
          <p:cNvPr id="645" name="Google Shape;645;p67"/>
          <p:cNvSpPr txBox="1">
            <a:spLocks noGrp="1"/>
          </p:cNvSpPr>
          <p:nvPr>
            <p:ph type="sldNum" idx="12"/>
          </p:nvPr>
        </p:nvSpPr>
        <p:spPr>
          <a:xfrm>
            <a:off x="11330665" y="6251679"/>
            <a:ext cx="731600" cy="524800"/>
          </a:xfrm>
          <a:prstGeom prst="rect">
            <a:avLst/>
          </a:prstGeom>
        </p:spPr>
        <p:txBody>
          <a:bodyPr spcFirstLastPara="1" wrap="square" lIns="121900" tIns="121900" rIns="121900" bIns="121900" anchor="ctr" anchorCtr="0">
            <a:normAutofit/>
          </a:bodyPr>
          <a:lstStyle/>
          <a:p>
            <a:pPr defTabSz="1219170">
              <a:buClr>
                <a:srgbClr val="000000"/>
              </a:buClr>
            </a:pPr>
            <a:fld id="{00000000-1234-1234-1234-123412341234}" type="slidenum">
              <a:rPr lang="en" kern="0">
                <a:solidFill>
                  <a:srgbClr val="7F7F7F"/>
                </a:solidFill>
              </a:rPr>
              <a:pPr defTabSz="1219170">
                <a:buClr>
                  <a:srgbClr val="000000"/>
                </a:buClr>
              </a:pPr>
              <a:t>35</a:t>
            </a:fld>
            <a:endParaRPr kern="0">
              <a:solidFill>
                <a:srgbClr val="7F7F7F"/>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pic>
        <p:nvPicPr>
          <p:cNvPr id="650" name="Google Shape;650;p68"/>
          <p:cNvPicPr preferRelativeResize="0"/>
          <p:nvPr/>
        </p:nvPicPr>
        <p:blipFill>
          <a:blip r:embed="rId3">
            <a:alphaModFix/>
          </a:blip>
          <a:stretch>
            <a:fillRect/>
          </a:stretch>
        </p:blipFill>
        <p:spPr>
          <a:xfrm>
            <a:off x="1962001" y="2687201"/>
            <a:ext cx="8432801" cy="3048452"/>
          </a:xfrm>
          <a:prstGeom prst="rect">
            <a:avLst/>
          </a:prstGeom>
          <a:noFill/>
          <a:ln>
            <a:noFill/>
          </a:ln>
        </p:spPr>
      </p:pic>
      <p:sp>
        <p:nvSpPr>
          <p:cNvPr id="651" name="Google Shape;651;p68"/>
          <p:cNvSpPr txBox="1"/>
          <p:nvPr/>
        </p:nvSpPr>
        <p:spPr>
          <a:xfrm>
            <a:off x="5283200" y="1588543"/>
            <a:ext cx="1828800" cy="666745"/>
          </a:xfrm>
          <a:prstGeom prst="rect">
            <a:avLst/>
          </a:prstGeom>
          <a:noFill/>
          <a:ln>
            <a:noFill/>
          </a:ln>
        </p:spPr>
        <p:txBody>
          <a:bodyPr spcFirstLastPara="1" wrap="square" lIns="91433" tIns="45700" rIns="91433" bIns="45700" anchor="t" anchorCtr="0">
            <a:spAutoFit/>
          </a:bodyPr>
          <a:lstStyle/>
          <a:p>
            <a:pPr defTabSz="1219170">
              <a:buClr>
                <a:srgbClr val="000000"/>
              </a:buClr>
            </a:pPr>
            <a:r>
              <a:rPr lang="en" sz="3733" b="1" kern="0">
                <a:solidFill>
                  <a:srgbClr val="000000"/>
                </a:solidFill>
                <a:latin typeface="Calibri"/>
                <a:ea typeface="Calibri"/>
                <a:cs typeface="Calibri"/>
                <a:sym typeface="Calibri"/>
              </a:rPr>
              <a:t>N = 329</a:t>
            </a:r>
            <a:endParaRPr sz="1467" kern="0">
              <a:solidFill>
                <a:srgbClr val="000000"/>
              </a:solidFill>
              <a:latin typeface="Arial"/>
              <a:cs typeface="Arial"/>
              <a:sym typeface="Arial"/>
            </a:endParaRPr>
          </a:p>
        </p:txBody>
      </p:sp>
      <p:sp>
        <p:nvSpPr>
          <p:cNvPr id="652" name="Google Shape;652;p68"/>
          <p:cNvSpPr txBox="1"/>
          <p:nvPr/>
        </p:nvSpPr>
        <p:spPr>
          <a:xfrm>
            <a:off x="10182132" y="6404456"/>
            <a:ext cx="1858201" cy="318060"/>
          </a:xfrm>
          <a:prstGeom prst="rect">
            <a:avLst/>
          </a:prstGeom>
          <a:noFill/>
          <a:ln>
            <a:noFill/>
          </a:ln>
        </p:spPr>
        <p:txBody>
          <a:bodyPr spcFirstLastPara="1" wrap="square" lIns="91433" tIns="45700" rIns="91433" bIns="45700" anchor="t" anchorCtr="0">
            <a:spAutoFit/>
          </a:bodyPr>
          <a:lstStyle/>
          <a:p>
            <a:pPr defTabSz="1219170">
              <a:buClr>
                <a:srgbClr val="000000"/>
              </a:buClr>
            </a:pPr>
            <a:r>
              <a:rPr lang="en" sz="1467" kern="0">
                <a:solidFill>
                  <a:srgbClr val="000000"/>
                </a:solidFill>
                <a:latin typeface="Calibri"/>
                <a:ea typeface="Calibri"/>
                <a:cs typeface="Calibri"/>
                <a:sym typeface="Calibri"/>
              </a:rPr>
              <a:t>Moler NEJM 2017</a:t>
            </a:r>
            <a:endParaRPr sz="1467" kern="0">
              <a:solidFill>
                <a:srgbClr val="000000"/>
              </a:solidFill>
              <a:latin typeface="Arial"/>
              <a:cs typeface="Arial"/>
              <a:sym typeface="Arial"/>
            </a:endParaRPr>
          </a:p>
        </p:txBody>
      </p:sp>
      <p:sp>
        <p:nvSpPr>
          <p:cNvPr id="653" name="Google Shape;653;p68"/>
          <p:cNvSpPr txBox="1"/>
          <p:nvPr/>
        </p:nvSpPr>
        <p:spPr>
          <a:xfrm>
            <a:off x="1961987" y="3676427"/>
            <a:ext cx="8432800" cy="912966"/>
          </a:xfrm>
          <a:prstGeom prst="rect">
            <a:avLst/>
          </a:prstGeom>
          <a:solidFill>
            <a:srgbClr val="00B0F0"/>
          </a:solidFill>
          <a:ln>
            <a:noFill/>
          </a:ln>
        </p:spPr>
        <p:txBody>
          <a:bodyPr spcFirstLastPara="1" wrap="square" lIns="91433" tIns="45700" rIns="91433" bIns="45700" anchor="t" anchorCtr="0">
            <a:spAutoFit/>
          </a:bodyPr>
          <a:lstStyle/>
          <a:p>
            <a:pPr algn="ctr" defTabSz="1219170">
              <a:buClr>
                <a:srgbClr val="000000"/>
              </a:buClr>
            </a:pPr>
            <a:r>
              <a:rPr lang="en" sz="5333" b="1" kern="0">
                <a:solidFill>
                  <a:srgbClr val="000000"/>
                </a:solidFill>
                <a:latin typeface="Calibri"/>
                <a:ea typeface="Calibri"/>
                <a:cs typeface="Calibri"/>
                <a:sym typeface="Calibri"/>
              </a:rPr>
              <a:t>Stopped for Futility</a:t>
            </a:r>
            <a:endParaRPr sz="1467" kern="0">
              <a:solidFill>
                <a:srgbClr val="000000"/>
              </a:solidFill>
              <a:latin typeface="Arial"/>
              <a:cs typeface="Arial"/>
              <a:sym typeface="Arial"/>
            </a:endParaRPr>
          </a:p>
        </p:txBody>
      </p:sp>
      <p:sp>
        <p:nvSpPr>
          <p:cNvPr id="654" name="Google Shape;654;p68"/>
          <p:cNvSpPr txBox="1">
            <a:spLocks noGrp="1"/>
          </p:cNvSpPr>
          <p:nvPr>
            <p:ph type="title"/>
          </p:nvPr>
        </p:nvSpPr>
        <p:spPr>
          <a:xfrm>
            <a:off x="415600" y="593367"/>
            <a:ext cx="11360800" cy="831200"/>
          </a:xfrm>
          <a:prstGeom prst="rect">
            <a:avLst/>
          </a:prstGeom>
        </p:spPr>
        <p:txBody>
          <a:bodyPr spcFirstLastPara="1" wrap="square" lIns="121900" tIns="121900" rIns="121900" bIns="121900" anchor="t" anchorCtr="0">
            <a:noAutofit/>
          </a:bodyPr>
          <a:lstStyle/>
          <a:p>
            <a:pPr>
              <a:buSzPts val="990"/>
            </a:pPr>
            <a:r>
              <a:rPr lang="en" sz="3600"/>
              <a:t>THAPCA: In Hospital Cardiac Arrest</a:t>
            </a:r>
            <a:endParaRPr sz="3600"/>
          </a:p>
          <a:p>
            <a:pPr>
              <a:buSzPts val="990"/>
            </a:pPr>
            <a:endParaRPr sz="3840">
              <a:solidFill>
                <a:schemeClr val="dk1"/>
              </a:solidFill>
              <a:latin typeface="Calibri"/>
              <a:ea typeface="Calibri"/>
              <a:cs typeface="Calibri"/>
              <a:sym typeface="Calibri"/>
            </a:endParaRPr>
          </a:p>
        </p:txBody>
      </p:sp>
      <p:sp>
        <p:nvSpPr>
          <p:cNvPr id="655" name="Google Shape;655;p68"/>
          <p:cNvSpPr txBox="1">
            <a:spLocks noGrp="1"/>
          </p:cNvSpPr>
          <p:nvPr>
            <p:ph type="sldNum" idx="12"/>
          </p:nvPr>
        </p:nvSpPr>
        <p:spPr>
          <a:xfrm>
            <a:off x="11330665" y="6251679"/>
            <a:ext cx="731600" cy="524800"/>
          </a:xfrm>
          <a:prstGeom prst="rect">
            <a:avLst/>
          </a:prstGeom>
        </p:spPr>
        <p:txBody>
          <a:bodyPr spcFirstLastPara="1" wrap="square" lIns="121900" tIns="121900" rIns="121900" bIns="121900" anchor="ctr" anchorCtr="0">
            <a:normAutofit/>
          </a:bodyPr>
          <a:lstStyle/>
          <a:p>
            <a:pPr defTabSz="1219170">
              <a:buClr>
                <a:srgbClr val="000000"/>
              </a:buClr>
            </a:pPr>
            <a:fld id="{00000000-1234-1234-1234-123412341234}" type="slidenum">
              <a:rPr lang="en" kern="0">
                <a:solidFill>
                  <a:srgbClr val="7F7F7F"/>
                </a:solidFill>
              </a:rPr>
              <a:pPr defTabSz="1219170">
                <a:buClr>
                  <a:srgbClr val="000000"/>
                </a:buClr>
              </a:pPr>
              <a:t>36</a:t>
            </a:fld>
            <a:endParaRPr kern="0">
              <a:solidFill>
                <a:srgbClr val="7F7F7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69"/>
          <p:cNvSpPr txBox="1">
            <a:spLocks noGrp="1"/>
          </p:cNvSpPr>
          <p:nvPr>
            <p:ph type="title"/>
          </p:nvPr>
        </p:nvSpPr>
        <p:spPr>
          <a:xfrm>
            <a:off x="469333" y="210100"/>
            <a:ext cx="11360800" cy="831200"/>
          </a:xfrm>
          <a:prstGeom prst="rect">
            <a:avLst/>
          </a:prstGeom>
          <a:noFill/>
          <a:ln>
            <a:noFill/>
          </a:ln>
        </p:spPr>
        <p:txBody>
          <a:bodyPr spcFirstLastPara="1" wrap="square" lIns="91433" tIns="45700" rIns="91433" bIns="45700" anchor="ctr" anchorCtr="0">
            <a:noAutofit/>
          </a:bodyPr>
          <a:lstStyle/>
          <a:p>
            <a:pPr>
              <a:buSzPts val="3300"/>
            </a:pPr>
            <a:r>
              <a:rPr lang="en" sz="3600"/>
              <a:t>Results</a:t>
            </a:r>
            <a:endParaRPr sz="3600"/>
          </a:p>
        </p:txBody>
      </p:sp>
      <p:pic>
        <p:nvPicPr>
          <p:cNvPr id="661" name="Google Shape;661;p69"/>
          <p:cNvPicPr preferRelativeResize="0"/>
          <p:nvPr/>
        </p:nvPicPr>
        <p:blipFill rotWithShape="1">
          <a:blip r:embed="rId3">
            <a:alphaModFix/>
          </a:blip>
          <a:srcRect/>
          <a:stretch/>
        </p:blipFill>
        <p:spPr>
          <a:xfrm>
            <a:off x="1917186" y="1041313"/>
            <a:ext cx="8357631" cy="5330956"/>
          </a:xfrm>
          <a:prstGeom prst="rect">
            <a:avLst/>
          </a:prstGeom>
          <a:noFill/>
          <a:ln>
            <a:noFill/>
          </a:ln>
        </p:spPr>
      </p:pic>
      <p:sp>
        <p:nvSpPr>
          <p:cNvPr id="662" name="Google Shape;662;p69"/>
          <p:cNvSpPr/>
          <p:nvPr/>
        </p:nvSpPr>
        <p:spPr>
          <a:xfrm>
            <a:off x="4648200" y="2290768"/>
            <a:ext cx="2286000" cy="404400"/>
          </a:xfrm>
          <a:prstGeom prst="ellipse">
            <a:avLst/>
          </a:prstGeom>
          <a:noFill/>
          <a:ln w="3810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33" tIns="45700" rIns="91433" bIns="45700" anchor="ctr" anchorCtr="0">
            <a:noAutofit/>
          </a:bodyPr>
          <a:lstStyle/>
          <a:p>
            <a:pPr algn="ctr" defTabSz="1219170">
              <a:buClr>
                <a:srgbClr val="000000"/>
              </a:buClr>
            </a:pPr>
            <a:endParaRPr sz="1467" kern="0">
              <a:solidFill>
                <a:srgbClr val="FFFFFF"/>
              </a:solidFill>
              <a:latin typeface="Arial"/>
              <a:ea typeface="Arial"/>
              <a:cs typeface="Arial"/>
              <a:sym typeface="Arial"/>
            </a:endParaRPr>
          </a:p>
        </p:txBody>
      </p:sp>
      <p:sp>
        <p:nvSpPr>
          <p:cNvPr id="663" name="Google Shape;663;p69"/>
          <p:cNvSpPr txBox="1">
            <a:spLocks noGrp="1"/>
          </p:cNvSpPr>
          <p:nvPr>
            <p:ph type="sldNum" idx="12"/>
          </p:nvPr>
        </p:nvSpPr>
        <p:spPr>
          <a:xfrm>
            <a:off x="11330665" y="6251679"/>
            <a:ext cx="731600" cy="524800"/>
          </a:xfrm>
          <a:prstGeom prst="rect">
            <a:avLst/>
          </a:prstGeom>
        </p:spPr>
        <p:txBody>
          <a:bodyPr spcFirstLastPara="1" wrap="square" lIns="121900" tIns="121900" rIns="121900" bIns="121900" anchor="ctr" anchorCtr="0">
            <a:normAutofit/>
          </a:bodyPr>
          <a:lstStyle/>
          <a:p>
            <a:pPr defTabSz="1219170">
              <a:buClr>
                <a:srgbClr val="000000"/>
              </a:buClr>
            </a:pPr>
            <a:fld id="{00000000-1234-1234-1234-123412341234}" type="slidenum">
              <a:rPr lang="en" kern="0">
                <a:solidFill>
                  <a:srgbClr val="7F7F7F"/>
                </a:solidFill>
              </a:rPr>
              <a:pPr defTabSz="1219170">
                <a:buClr>
                  <a:srgbClr val="000000"/>
                </a:buClr>
              </a:pPr>
              <a:t>37</a:t>
            </a:fld>
            <a:endParaRPr kern="0">
              <a:solidFill>
                <a:srgbClr val="7F7F7F"/>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pic>
        <p:nvPicPr>
          <p:cNvPr id="668" name="Google Shape;668;p70" descr="THAPCA_IHCA_survival.png"/>
          <p:cNvPicPr preferRelativeResize="0"/>
          <p:nvPr/>
        </p:nvPicPr>
        <p:blipFill rotWithShape="1">
          <a:blip r:embed="rId3">
            <a:alphaModFix/>
          </a:blip>
          <a:srcRect b="13524"/>
          <a:stretch/>
        </p:blipFill>
        <p:spPr>
          <a:xfrm>
            <a:off x="1027017" y="867267"/>
            <a:ext cx="10137968" cy="5445965"/>
          </a:xfrm>
          <a:prstGeom prst="rect">
            <a:avLst/>
          </a:prstGeom>
          <a:noFill/>
          <a:ln>
            <a:noFill/>
          </a:ln>
        </p:spPr>
      </p:pic>
      <p:sp>
        <p:nvSpPr>
          <p:cNvPr id="669" name="Google Shape;669;p70"/>
          <p:cNvSpPr txBox="1"/>
          <p:nvPr/>
        </p:nvSpPr>
        <p:spPr>
          <a:xfrm>
            <a:off x="236464" y="67900"/>
            <a:ext cx="11792000" cy="646400"/>
          </a:xfrm>
          <a:prstGeom prst="rect">
            <a:avLst/>
          </a:prstGeom>
          <a:noFill/>
          <a:ln>
            <a:noFill/>
          </a:ln>
        </p:spPr>
        <p:txBody>
          <a:bodyPr spcFirstLastPara="1" wrap="square" lIns="121900" tIns="60933" rIns="121900" bIns="60933" anchor="t" anchorCtr="0">
            <a:noAutofit/>
          </a:bodyPr>
          <a:lstStyle/>
          <a:p>
            <a:pPr defTabSz="1219170">
              <a:buClr>
                <a:srgbClr val="000000"/>
              </a:buClr>
              <a:buSzPts val="3600"/>
            </a:pPr>
            <a:r>
              <a:rPr lang="en" sz="3600" kern="0">
                <a:solidFill>
                  <a:srgbClr val="000000"/>
                </a:solidFill>
                <a:latin typeface="Comfortaa"/>
                <a:ea typeface="Comfortaa"/>
                <a:cs typeface="Comfortaa"/>
                <a:sym typeface="Comfortaa"/>
              </a:rPr>
              <a:t>THAPCA- IHCA</a:t>
            </a:r>
            <a:endParaRPr sz="3600" kern="0">
              <a:solidFill>
                <a:srgbClr val="000000"/>
              </a:solidFill>
              <a:latin typeface="Comfortaa"/>
              <a:ea typeface="Comfortaa"/>
              <a:cs typeface="Comfortaa"/>
              <a:sym typeface="Comfortaa"/>
            </a:endParaRPr>
          </a:p>
        </p:txBody>
      </p:sp>
      <p:sp>
        <p:nvSpPr>
          <p:cNvPr id="670" name="Google Shape;670;p70"/>
          <p:cNvSpPr txBox="1"/>
          <p:nvPr/>
        </p:nvSpPr>
        <p:spPr>
          <a:xfrm>
            <a:off x="7700212" y="3111407"/>
            <a:ext cx="2984400" cy="584800"/>
          </a:xfrm>
          <a:prstGeom prst="rect">
            <a:avLst/>
          </a:prstGeom>
          <a:noFill/>
          <a:ln>
            <a:noFill/>
          </a:ln>
        </p:spPr>
        <p:txBody>
          <a:bodyPr spcFirstLastPara="1" wrap="square" lIns="121900" tIns="60933" rIns="121900" bIns="60933" anchor="t" anchorCtr="0">
            <a:noAutofit/>
          </a:bodyPr>
          <a:lstStyle/>
          <a:p>
            <a:pPr defTabSz="1219170">
              <a:buClr>
                <a:srgbClr val="000000"/>
              </a:buClr>
              <a:buSzPts val="3200"/>
            </a:pPr>
            <a:r>
              <a:rPr lang="en" sz="4267" kern="0">
                <a:solidFill>
                  <a:srgbClr val="0000FF"/>
                </a:solidFill>
                <a:latin typeface="Calibri"/>
                <a:ea typeface="Calibri"/>
                <a:cs typeface="Calibri"/>
                <a:sym typeface="Calibri"/>
              </a:rPr>
              <a:t>49%</a:t>
            </a:r>
            <a:r>
              <a:rPr lang="en" sz="4267" kern="0">
                <a:solidFill>
                  <a:srgbClr val="FF0000"/>
                </a:solidFill>
                <a:latin typeface="Calibri"/>
                <a:ea typeface="Calibri"/>
                <a:cs typeface="Calibri"/>
                <a:sym typeface="Calibri"/>
              </a:rPr>
              <a:t> vs. 46%</a:t>
            </a:r>
            <a:endParaRPr sz="1867" kern="0">
              <a:solidFill>
                <a:srgbClr val="000000"/>
              </a:solidFill>
              <a:latin typeface="Arial"/>
              <a:ea typeface="Arial"/>
              <a:cs typeface="Arial"/>
              <a:sym typeface="Arial"/>
            </a:endParaRPr>
          </a:p>
        </p:txBody>
      </p:sp>
      <p:sp>
        <p:nvSpPr>
          <p:cNvPr id="671" name="Google Shape;671;p70"/>
          <p:cNvSpPr txBox="1">
            <a:spLocks noGrp="1"/>
          </p:cNvSpPr>
          <p:nvPr>
            <p:ph type="sldNum" idx="12"/>
          </p:nvPr>
        </p:nvSpPr>
        <p:spPr>
          <a:xfrm>
            <a:off x="11330665" y="6251679"/>
            <a:ext cx="731600" cy="524800"/>
          </a:xfrm>
          <a:prstGeom prst="rect">
            <a:avLst/>
          </a:prstGeom>
        </p:spPr>
        <p:txBody>
          <a:bodyPr spcFirstLastPara="1" wrap="square" lIns="121900" tIns="121900" rIns="121900" bIns="121900" anchor="ctr" anchorCtr="0">
            <a:normAutofit/>
          </a:bodyPr>
          <a:lstStyle/>
          <a:p>
            <a:pPr defTabSz="1219170">
              <a:buClr>
                <a:srgbClr val="000000"/>
              </a:buClr>
            </a:pPr>
            <a:fld id="{00000000-1234-1234-1234-123412341234}" type="slidenum">
              <a:rPr lang="en" kern="0">
                <a:solidFill>
                  <a:srgbClr val="7F7F7F"/>
                </a:solidFill>
              </a:rPr>
              <a:pPr defTabSz="1219170">
                <a:buClr>
                  <a:srgbClr val="000000"/>
                </a:buClr>
              </a:pPr>
              <a:t>38</a:t>
            </a:fld>
            <a:endParaRPr kern="0">
              <a:solidFill>
                <a:srgbClr val="7F7F7F"/>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71"/>
          <p:cNvSpPr txBox="1">
            <a:spLocks noGrp="1"/>
          </p:cNvSpPr>
          <p:nvPr>
            <p:ph type="sldNum" idx="12"/>
          </p:nvPr>
        </p:nvSpPr>
        <p:spPr>
          <a:xfrm>
            <a:off x="8497999" y="4688759"/>
            <a:ext cx="548700" cy="393600"/>
          </a:xfrm>
          <a:prstGeom prst="rect">
            <a:avLst/>
          </a:prstGeom>
          <a:noFill/>
          <a:ln>
            <a:noFill/>
          </a:ln>
        </p:spPr>
        <p:txBody>
          <a:bodyPr spcFirstLastPara="1" wrap="square" lIns="91433" tIns="45700" rIns="91433" bIns="45700" anchor="ctr" anchorCtr="0">
            <a:noAutofit/>
          </a:bodyPr>
          <a:lstStyle/>
          <a:p>
            <a:pPr defTabSz="1219170">
              <a:buClr>
                <a:srgbClr val="000000"/>
              </a:buClr>
            </a:pPr>
            <a:fld id="{00000000-1234-1234-1234-123412341234}" type="slidenum">
              <a:rPr lang="en" kern="0">
                <a:solidFill>
                  <a:srgbClr val="7F7F7F"/>
                </a:solidFill>
              </a:rPr>
              <a:pPr defTabSz="1219170">
                <a:buClr>
                  <a:srgbClr val="000000"/>
                </a:buClr>
              </a:pPr>
              <a:t>39</a:t>
            </a:fld>
            <a:endParaRPr kern="0">
              <a:solidFill>
                <a:srgbClr val="7F7F7F"/>
              </a:solidFill>
            </a:endParaRPr>
          </a:p>
        </p:txBody>
      </p:sp>
      <p:pic>
        <p:nvPicPr>
          <p:cNvPr id="677" name="Google Shape;677;p71"/>
          <p:cNvPicPr preferRelativeResize="0"/>
          <p:nvPr/>
        </p:nvPicPr>
        <p:blipFill rotWithShape="1">
          <a:blip r:embed="rId3">
            <a:alphaModFix/>
          </a:blip>
          <a:srcRect/>
          <a:stretch/>
        </p:blipFill>
        <p:spPr>
          <a:xfrm>
            <a:off x="5369579" y="52267"/>
            <a:ext cx="6805540" cy="6429501"/>
          </a:xfrm>
          <a:prstGeom prst="rect">
            <a:avLst/>
          </a:prstGeom>
          <a:noFill/>
          <a:ln>
            <a:noFill/>
          </a:ln>
        </p:spPr>
      </p:pic>
      <p:sp>
        <p:nvSpPr>
          <p:cNvPr id="678" name="Google Shape;678;p71"/>
          <p:cNvSpPr txBox="1"/>
          <p:nvPr/>
        </p:nvSpPr>
        <p:spPr>
          <a:xfrm>
            <a:off x="188835" y="3105767"/>
            <a:ext cx="4831200" cy="646400"/>
          </a:xfrm>
          <a:prstGeom prst="rect">
            <a:avLst/>
          </a:prstGeom>
          <a:noFill/>
          <a:ln>
            <a:noFill/>
          </a:ln>
        </p:spPr>
        <p:txBody>
          <a:bodyPr spcFirstLastPara="1" wrap="square" lIns="121900" tIns="60933" rIns="121900" bIns="60933" anchor="t" anchorCtr="0">
            <a:noAutofit/>
          </a:bodyPr>
          <a:lstStyle/>
          <a:p>
            <a:pPr defTabSz="1219170">
              <a:buClr>
                <a:srgbClr val="000000"/>
              </a:buClr>
              <a:buSzPts val="3600"/>
            </a:pPr>
            <a:r>
              <a:rPr lang="en" sz="3600" kern="0">
                <a:solidFill>
                  <a:srgbClr val="000000"/>
                </a:solidFill>
                <a:latin typeface="Comfortaa"/>
                <a:ea typeface="Comfortaa"/>
                <a:cs typeface="Comfortaa"/>
                <a:sym typeface="Comfortaa"/>
              </a:rPr>
              <a:t>THAPCA- OHCA</a:t>
            </a:r>
            <a:endParaRPr sz="3600" kern="0">
              <a:solidFill>
                <a:srgbClr val="000000"/>
              </a:solidFill>
              <a:latin typeface="Comfortaa"/>
              <a:ea typeface="Comfortaa"/>
              <a:cs typeface="Comfortaa"/>
              <a:sym typeface="Comforta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6"/>
          <p:cNvSpPr/>
          <p:nvPr/>
        </p:nvSpPr>
        <p:spPr>
          <a:xfrm>
            <a:off x="1285626" y="1081764"/>
            <a:ext cx="596175" cy="4372667"/>
          </a:xfrm>
          <a:custGeom>
            <a:avLst/>
            <a:gdLst/>
            <a:ahLst/>
            <a:cxnLst/>
            <a:rect l="l" t="t" r="r" b="b"/>
            <a:pathLst>
              <a:path w="2292981" h="1799451" extrusionOk="0">
                <a:moveTo>
                  <a:pt x="0" y="1775762"/>
                </a:moveTo>
                <a:cubicBezTo>
                  <a:pt x="169524" y="1358344"/>
                  <a:pt x="339048" y="940926"/>
                  <a:pt x="470355" y="670486"/>
                </a:cubicBezTo>
                <a:cubicBezTo>
                  <a:pt x="601663" y="400046"/>
                  <a:pt x="683975" y="264826"/>
                  <a:pt x="787845" y="153123"/>
                </a:cubicBezTo>
                <a:cubicBezTo>
                  <a:pt x="891715" y="41420"/>
                  <a:pt x="983826" y="4185"/>
                  <a:pt x="1093575" y="266"/>
                </a:cubicBezTo>
                <a:cubicBezTo>
                  <a:pt x="1203324" y="-3653"/>
                  <a:pt x="1346391" y="35541"/>
                  <a:pt x="1446342" y="129607"/>
                </a:cubicBezTo>
                <a:cubicBezTo>
                  <a:pt x="1546293" y="223673"/>
                  <a:pt x="1593327" y="376530"/>
                  <a:pt x="1693278" y="564662"/>
                </a:cubicBezTo>
                <a:cubicBezTo>
                  <a:pt x="1793229" y="752794"/>
                  <a:pt x="1955894" y="1066347"/>
                  <a:pt x="2046045" y="1258399"/>
                </a:cubicBezTo>
                <a:cubicBezTo>
                  <a:pt x="2136197" y="1450450"/>
                  <a:pt x="2193031" y="1626824"/>
                  <a:pt x="2234187" y="1716971"/>
                </a:cubicBezTo>
                <a:cubicBezTo>
                  <a:pt x="2275343" y="1807118"/>
                  <a:pt x="2292981" y="1799279"/>
                  <a:pt x="2292981" y="1799279"/>
                </a:cubicBezTo>
              </a:path>
            </a:pathLst>
          </a:custGeom>
          <a:solidFill>
            <a:srgbClr val="FF0000"/>
          </a:solidFill>
          <a:ln w="25400" cap="flat" cmpd="sng">
            <a:solidFill>
              <a:srgbClr val="FF0000"/>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121900" tIns="60933" rIns="121900" bIns="60933" anchor="ctr" anchorCtr="0">
            <a:noAutofit/>
          </a:bodyPr>
          <a:lstStyle/>
          <a:p>
            <a:pPr algn="ctr" defTabSz="1219170">
              <a:buClr>
                <a:srgbClr val="000000"/>
              </a:buClr>
              <a:buSzPts val="1800"/>
            </a:pPr>
            <a:endParaRPr sz="2400" kern="0">
              <a:solidFill>
                <a:srgbClr val="611BB8"/>
              </a:solidFill>
              <a:latin typeface="Calibri"/>
              <a:ea typeface="Calibri"/>
              <a:cs typeface="Calibri"/>
              <a:sym typeface="Calibri"/>
            </a:endParaRPr>
          </a:p>
        </p:txBody>
      </p:sp>
      <p:cxnSp>
        <p:nvCxnSpPr>
          <p:cNvPr id="222" name="Google Shape;222;p36"/>
          <p:cNvCxnSpPr/>
          <p:nvPr/>
        </p:nvCxnSpPr>
        <p:spPr>
          <a:xfrm>
            <a:off x="1003420" y="552643"/>
            <a:ext cx="0" cy="4879500"/>
          </a:xfrm>
          <a:prstGeom prst="straightConnector1">
            <a:avLst/>
          </a:prstGeom>
          <a:noFill/>
          <a:ln w="762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cxnSp>
        <p:nvCxnSpPr>
          <p:cNvPr id="223" name="Google Shape;223;p36"/>
          <p:cNvCxnSpPr/>
          <p:nvPr/>
        </p:nvCxnSpPr>
        <p:spPr>
          <a:xfrm rot="10800000">
            <a:off x="987703" y="5423111"/>
            <a:ext cx="9998100" cy="0"/>
          </a:xfrm>
          <a:prstGeom prst="straightConnector1">
            <a:avLst/>
          </a:prstGeom>
          <a:noFill/>
          <a:ln w="762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sp>
        <p:nvSpPr>
          <p:cNvPr id="224" name="Google Shape;224;p36"/>
          <p:cNvSpPr txBox="1"/>
          <p:nvPr/>
        </p:nvSpPr>
        <p:spPr>
          <a:xfrm rot="-5400000">
            <a:off x="-392674" y="2805379"/>
            <a:ext cx="1595523" cy="697500"/>
          </a:xfrm>
          <a:prstGeom prst="rect">
            <a:avLst/>
          </a:prstGeom>
          <a:noFill/>
          <a:ln>
            <a:noFill/>
          </a:ln>
        </p:spPr>
        <p:txBody>
          <a:bodyPr spcFirstLastPara="1" wrap="square" lIns="121900" tIns="60933" rIns="121900" bIns="60933" anchor="t" anchorCtr="0">
            <a:noAutofit/>
          </a:bodyPr>
          <a:lstStyle/>
          <a:p>
            <a:pPr defTabSz="1219170">
              <a:buClr>
                <a:srgbClr val="000000"/>
              </a:buClr>
              <a:buSzPts val="2800"/>
            </a:pPr>
            <a:r>
              <a:rPr lang="en" sz="3733" kern="0">
                <a:solidFill>
                  <a:srgbClr val="611BB8"/>
                </a:solidFill>
                <a:latin typeface="Calibri"/>
                <a:ea typeface="Calibri"/>
                <a:cs typeface="Calibri"/>
                <a:sym typeface="Calibri"/>
              </a:rPr>
              <a:t>Injury</a:t>
            </a:r>
            <a:endParaRPr sz="1867" kern="0">
              <a:solidFill>
                <a:srgbClr val="000000"/>
              </a:solidFill>
              <a:latin typeface="Arial"/>
              <a:ea typeface="Arial"/>
              <a:cs typeface="Arial"/>
              <a:sym typeface="Arial"/>
            </a:endParaRPr>
          </a:p>
        </p:txBody>
      </p:sp>
      <p:sp>
        <p:nvSpPr>
          <p:cNvPr id="225" name="Google Shape;225;p36"/>
          <p:cNvSpPr txBox="1"/>
          <p:nvPr/>
        </p:nvSpPr>
        <p:spPr>
          <a:xfrm>
            <a:off x="1046420" y="5423105"/>
            <a:ext cx="1394800" cy="400000"/>
          </a:xfrm>
          <a:prstGeom prst="rect">
            <a:avLst/>
          </a:prstGeom>
          <a:noFill/>
          <a:ln>
            <a:noFill/>
          </a:ln>
        </p:spPr>
        <p:txBody>
          <a:bodyPr spcFirstLastPara="1" wrap="square" lIns="121900" tIns="60933" rIns="121900" bIns="60933" anchor="t" anchorCtr="0">
            <a:noAutofit/>
          </a:bodyPr>
          <a:lstStyle/>
          <a:p>
            <a:pPr defTabSz="1219170">
              <a:buClr>
                <a:srgbClr val="000000"/>
              </a:buClr>
              <a:buSzPts val="2000"/>
            </a:pPr>
            <a:r>
              <a:rPr lang="en" sz="2667" kern="0">
                <a:solidFill>
                  <a:srgbClr val="611BB8"/>
                </a:solidFill>
                <a:latin typeface="Calibri"/>
                <a:ea typeface="Calibri"/>
                <a:cs typeface="Calibri"/>
                <a:sym typeface="Calibri"/>
              </a:rPr>
              <a:t>Minutes</a:t>
            </a:r>
            <a:endParaRPr sz="1867" kern="0">
              <a:solidFill>
                <a:srgbClr val="000000"/>
              </a:solidFill>
              <a:latin typeface="Arial"/>
              <a:ea typeface="Arial"/>
              <a:cs typeface="Arial"/>
              <a:sym typeface="Arial"/>
            </a:endParaRPr>
          </a:p>
        </p:txBody>
      </p:sp>
      <p:sp>
        <p:nvSpPr>
          <p:cNvPr id="226" name="Google Shape;226;p36"/>
          <p:cNvSpPr txBox="1"/>
          <p:nvPr/>
        </p:nvSpPr>
        <p:spPr>
          <a:xfrm>
            <a:off x="2326428" y="5423105"/>
            <a:ext cx="947200" cy="400000"/>
          </a:xfrm>
          <a:prstGeom prst="rect">
            <a:avLst/>
          </a:prstGeom>
          <a:noFill/>
          <a:ln>
            <a:noFill/>
          </a:ln>
        </p:spPr>
        <p:txBody>
          <a:bodyPr spcFirstLastPara="1" wrap="square" lIns="121900" tIns="60933" rIns="121900" bIns="60933" anchor="t" anchorCtr="0">
            <a:noAutofit/>
          </a:bodyPr>
          <a:lstStyle/>
          <a:p>
            <a:pPr defTabSz="1219170">
              <a:buClr>
                <a:srgbClr val="000000"/>
              </a:buClr>
              <a:buSzPts val="2000"/>
            </a:pPr>
            <a:r>
              <a:rPr lang="en" sz="2667" kern="0">
                <a:solidFill>
                  <a:srgbClr val="611BB8"/>
                </a:solidFill>
                <a:latin typeface="Calibri"/>
                <a:ea typeface="Calibri"/>
                <a:cs typeface="Calibri"/>
                <a:sym typeface="Calibri"/>
              </a:rPr>
              <a:t>Hour</a:t>
            </a:r>
            <a:endParaRPr sz="1867" kern="0">
              <a:solidFill>
                <a:srgbClr val="000000"/>
              </a:solidFill>
              <a:latin typeface="Arial"/>
              <a:ea typeface="Arial"/>
              <a:cs typeface="Arial"/>
              <a:sym typeface="Arial"/>
            </a:endParaRPr>
          </a:p>
        </p:txBody>
      </p:sp>
      <p:sp>
        <p:nvSpPr>
          <p:cNvPr id="227" name="Google Shape;227;p36"/>
          <p:cNvSpPr txBox="1"/>
          <p:nvPr/>
        </p:nvSpPr>
        <p:spPr>
          <a:xfrm>
            <a:off x="3790164" y="5423105"/>
            <a:ext cx="1072400" cy="400000"/>
          </a:xfrm>
          <a:prstGeom prst="rect">
            <a:avLst/>
          </a:prstGeom>
          <a:noFill/>
          <a:ln>
            <a:noFill/>
          </a:ln>
        </p:spPr>
        <p:txBody>
          <a:bodyPr spcFirstLastPara="1" wrap="square" lIns="121900" tIns="60933" rIns="121900" bIns="60933" anchor="t" anchorCtr="0">
            <a:noAutofit/>
          </a:bodyPr>
          <a:lstStyle/>
          <a:p>
            <a:pPr defTabSz="1219170">
              <a:buClr>
                <a:srgbClr val="000000"/>
              </a:buClr>
              <a:buSzPts val="2000"/>
            </a:pPr>
            <a:r>
              <a:rPr lang="en" sz="2667" kern="0">
                <a:solidFill>
                  <a:srgbClr val="611BB8"/>
                </a:solidFill>
                <a:latin typeface="Calibri"/>
                <a:ea typeface="Calibri"/>
                <a:cs typeface="Calibri"/>
                <a:sym typeface="Calibri"/>
              </a:rPr>
              <a:t>Hours</a:t>
            </a:r>
            <a:endParaRPr sz="1867" kern="0">
              <a:solidFill>
                <a:srgbClr val="000000"/>
              </a:solidFill>
              <a:latin typeface="Arial"/>
              <a:ea typeface="Arial"/>
              <a:cs typeface="Arial"/>
              <a:sym typeface="Arial"/>
            </a:endParaRPr>
          </a:p>
        </p:txBody>
      </p:sp>
      <p:sp>
        <p:nvSpPr>
          <p:cNvPr id="228" name="Google Shape;228;p36"/>
          <p:cNvSpPr txBox="1"/>
          <p:nvPr/>
        </p:nvSpPr>
        <p:spPr>
          <a:xfrm>
            <a:off x="1893108" y="1313459"/>
            <a:ext cx="1424400" cy="369300"/>
          </a:xfrm>
          <a:prstGeom prst="rect">
            <a:avLst/>
          </a:prstGeom>
          <a:noFill/>
          <a:ln>
            <a:noFill/>
          </a:ln>
        </p:spPr>
        <p:txBody>
          <a:bodyPr spcFirstLastPara="1" wrap="square" lIns="121900" tIns="60933" rIns="121900" bIns="60933" anchor="t" anchorCtr="0">
            <a:noAutofit/>
          </a:bodyPr>
          <a:lstStyle/>
          <a:p>
            <a:pPr defTabSz="1219170">
              <a:buClr>
                <a:srgbClr val="000000"/>
              </a:buClr>
              <a:buSzPts val="1800"/>
            </a:pPr>
            <a:r>
              <a:rPr lang="en" sz="2400" i="1" kern="0">
                <a:solidFill>
                  <a:srgbClr val="611BB8"/>
                </a:solidFill>
                <a:latin typeface="Calibri"/>
                <a:ea typeface="Calibri"/>
                <a:cs typeface="Calibri"/>
                <a:sym typeface="Calibri"/>
              </a:rPr>
              <a:t>Ischemia</a:t>
            </a:r>
            <a:endParaRPr sz="1867" kern="0">
              <a:solidFill>
                <a:srgbClr val="000000"/>
              </a:solidFill>
              <a:latin typeface="Arial"/>
              <a:ea typeface="Arial"/>
              <a:cs typeface="Arial"/>
              <a:sym typeface="Arial"/>
            </a:endParaRPr>
          </a:p>
        </p:txBody>
      </p:sp>
      <p:sp>
        <p:nvSpPr>
          <p:cNvPr id="229" name="Google Shape;229;p36"/>
          <p:cNvSpPr txBox="1">
            <a:spLocks noGrp="1"/>
          </p:cNvSpPr>
          <p:nvPr>
            <p:ph type="sldNum" idx="12"/>
          </p:nvPr>
        </p:nvSpPr>
        <p:spPr>
          <a:xfrm>
            <a:off x="11330665" y="6251679"/>
            <a:ext cx="731600" cy="524800"/>
          </a:xfrm>
          <a:prstGeom prst="rect">
            <a:avLst/>
          </a:prstGeom>
        </p:spPr>
        <p:txBody>
          <a:bodyPr spcFirstLastPara="1" wrap="square" lIns="121900" tIns="121900" rIns="121900" bIns="121900" anchor="ctr" anchorCtr="0">
            <a:normAutofit/>
          </a:bodyPr>
          <a:lstStyle/>
          <a:p>
            <a:pPr defTabSz="1219170">
              <a:buClr>
                <a:srgbClr val="000000"/>
              </a:buClr>
            </a:pPr>
            <a:fld id="{00000000-1234-1234-1234-123412341234}" type="slidenum">
              <a:rPr lang="en" kern="0">
                <a:solidFill>
                  <a:srgbClr val="7F7F7F"/>
                </a:solidFill>
              </a:rPr>
              <a:pPr defTabSz="1219170">
                <a:buClr>
                  <a:srgbClr val="000000"/>
                </a:buClr>
              </a:pPr>
              <a:t>4</a:t>
            </a:fld>
            <a:endParaRPr kern="0">
              <a:solidFill>
                <a:srgbClr val="7F7F7F"/>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p72"/>
          <p:cNvSpPr txBox="1">
            <a:spLocks noGrp="1"/>
          </p:cNvSpPr>
          <p:nvPr>
            <p:ph type="sldNum" idx="12"/>
          </p:nvPr>
        </p:nvSpPr>
        <p:spPr>
          <a:xfrm>
            <a:off x="8497999" y="4688759"/>
            <a:ext cx="548700" cy="393600"/>
          </a:xfrm>
          <a:prstGeom prst="rect">
            <a:avLst/>
          </a:prstGeom>
          <a:noFill/>
          <a:ln>
            <a:noFill/>
          </a:ln>
        </p:spPr>
        <p:txBody>
          <a:bodyPr spcFirstLastPara="1" wrap="square" lIns="91433" tIns="45700" rIns="91433" bIns="45700" anchor="ctr" anchorCtr="0">
            <a:noAutofit/>
          </a:bodyPr>
          <a:lstStyle/>
          <a:p>
            <a:pPr defTabSz="1219170">
              <a:buClr>
                <a:srgbClr val="000000"/>
              </a:buClr>
            </a:pPr>
            <a:fld id="{00000000-1234-1234-1234-123412341234}" type="slidenum">
              <a:rPr lang="en" kern="0">
                <a:solidFill>
                  <a:srgbClr val="7F7F7F"/>
                </a:solidFill>
              </a:rPr>
              <a:pPr defTabSz="1219170">
                <a:buClr>
                  <a:srgbClr val="000000"/>
                </a:buClr>
              </a:pPr>
              <a:t>40</a:t>
            </a:fld>
            <a:endParaRPr kern="0">
              <a:solidFill>
                <a:srgbClr val="7F7F7F"/>
              </a:solidFill>
            </a:endParaRPr>
          </a:p>
        </p:txBody>
      </p:sp>
      <p:pic>
        <p:nvPicPr>
          <p:cNvPr id="684" name="Google Shape;684;p72"/>
          <p:cNvPicPr preferRelativeResize="0"/>
          <p:nvPr/>
        </p:nvPicPr>
        <p:blipFill rotWithShape="1">
          <a:blip r:embed="rId3">
            <a:alphaModFix/>
          </a:blip>
          <a:srcRect/>
          <a:stretch/>
        </p:blipFill>
        <p:spPr>
          <a:xfrm>
            <a:off x="5471367" y="1"/>
            <a:ext cx="6720632" cy="6456532"/>
          </a:xfrm>
          <a:prstGeom prst="rect">
            <a:avLst/>
          </a:prstGeom>
          <a:noFill/>
          <a:ln>
            <a:noFill/>
          </a:ln>
        </p:spPr>
      </p:pic>
      <p:sp>
        <p:nvSpPr>
          <p:cNvPr id="685" name="Google Shape;685;p72"/>
          <p:cNvSpPr txBox="1"/>
          <p:nvPr/>
        </p:nvSpPr>
        <p:spPr>
          <a:xfrm>
            <a:off x="178101" y="3105800"/>
            <a:ext cx="4433200" cy="646400"/>
          </a:xfrm>
          <a:prstGeom prst="rect">
            <a:avLst/>
          </a:prstGeom>
          <a:noFill/>
          <a:ln>
            <a:noFill/>
          </a:ln>
        </p:spPr>
        <p:txBody>
          <a:bodyPr spcFirstLastPara="1" wrap="square" lIns="121900" tIns="60933" rIns="121900" bIns="60933" anchor="t" anchorCtr="0">
            <a:noAutofit/>
          </a:bodyPr>
          <a:lstStyle/>
          <a:p>
            <a:pPr defTabSz="1219170">
              <a:buClr>
                <a:srgbClr val="000000"/>
              </a:buClr>
              <a:buSzPts val="3600"/>
            </a:pPr>
            <a:r>
              <a:rPr lang="en" sz="3600" kern="0">
                <a:solidFill>
                  <a:srgbClr val="000000"/>
                </a:solidFill>
                <a:latin typeface="Comfortaa"/>
                <a:ea typeface="Comfortaa"/>
                <a:cs typeface="Comfortaa"/>
                <a:sym typeface="Comfortaa"/>
              </a:rPr>
              <a:t>THAPCA- OHCA</a:t>
            </a:r>
            <a:endParaRPr sz="3600" kern="0">
              <a:solidFill>
                <a:srgbClr val="000000"/>
              </a:solidFill>
              <a:latin typeface="Comfortaa"/>
              <a:ea typeface="Comfortaa"/>
              <a:cs typeface="Comfortaa"/>
              <a:sym typeface="Comfortaa"/>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pic>
        <p:nvPicPr>
          <p:cNvPr id="690" name="Google Shape;690;p73"/>
          <p:cNvPicPr preferRelativeResize="0"/>
          <p:nvPr/>
        </p:nvPicPr>
        <p:blipFill rotWithShape="1">
          <a:blip r:embed="rId3">
            <a:alphaModFix/>
          </a:blip>
          <a:srcRect/>
          <a:stretch/>
        </p:blipFill>
        <p:spPr>
          <a:xfrm>
            <a:off x="-799523" y="-174392"/>
            <a:ext cx="2323523" cy="348783"/>
          </a:xfrm>
          <a:prstGeom prst="rect">
            <a:avLst/>
          </a:prstGeom>
          <a:noFill/>
          <a:ln>
            <a:noFill/>
          </a:ln>
        </p:spPr>
      </p:pic>
      <p:pic>
        <p:nvPicPr>
          <p:cNvPr id="691" name="Google Shape;691;p73"/>
          <p:cNvPicPr preferRelativeResize="0"/>
          <p:nvPr/>
        </p:nvPicPr>
        <p:blipFill rotWithShape="1">
          <a:blip r:embed="rId4">
            <a:alphaModFix/>
          </a:blip>
          <a:srcRect b="31703"/>
          <a:stretch/>
        </p:blipFill>
        <p:spPr>
          <a:xfrm>
            <a:off x="2133603" y="1524003"/>
            <a:ext cx="8061383" cy="4800599"/>
          </a:xfrm>
          <a:prstGeom prst="rect">
            <a:avLst/>
          </a:prstGeom>
          <a:noFill/>
          <a:ln>
            <a:noFill/>
          </a:ln>
        </p:spPr>
      </p:pic>
      <p:sp>
        <p:nvSpPr>
          <p:cNvPr id="692" name="Google Shape;692;p73"/>
          <p:cNvSpPr/>
          <p:nvPr/>
        </p:nvSpPr>
        <p:spPr>
          <a:xfrm>
            <a:off x="4366053" y="2614123"/>
            <a:ext cx="1958547" cy="404319"/>
          </a:xfrm>
          <a:prstGeom prst="ellipse">
            <a:avLst/>
          </a:prstGeom>
          <a:noFill/>
          <a:ln w="9525"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33" tIns="45700" rIns="91433" bIns="45700" anchor="ctr" anchorCtr="0">
            <a:noAutofit/>
          </a:bodyPr>
          <a:lstStyle/>
          <a:p>
            <a:pPr algn="ctr" defTabSz="1219170">
              <a:buClr>
                <a:srgbClr val="000000"/>
              </a:buClr>
            </a:pPr>
            <a:endParaRPr sz="1867" kern="0">
              <a:solidFill>
                <a:srgbClr val="FFFFFF"/>
              </a:solidFill>
              <a:latin typeface="Arial"/>
              <a:ea typeface="Arial"/>
              <a:cs typeface="Arial"/>
              <a:sym typeface="Arial"/>
            </a:endParaRPr>
          </a:p>
        </p:txBody>
      </p:sp>
      <p:sp>
        <p:nvSpPr>
          <p:cNvPr id="693" name="Google Shape;693;p73"/>
          <p:cNvSpPr/>
          <p:nvPr/>
        </p:nvSpPr>
        <p:spPr>
          <a:xfrm>
            <a:off x="4333105" y="3048000"/>
            <a:ext cx="2067697" cy="336933"/>
          </a:xfrm>
          <a:prstGeom prst="ellipse">
            <a:avLst/>
          </a:prstGeom>
          <a:noFill/>
          <a:ln w="9525"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33" tIns="45700" rIns="91433" bIns="45700" anchor="ctr" anchorCtr="0">
            <a:noAutofit/>
          </a:bodyPr>
          <a:lstStyle/>
          <a:p>
            <a:pPr algn="ctr" defTabSz="1219170">
              <a:buClr>
                <a:srgbClr val="000000"/>
              </a:buClr>
            </a:pPr>
            <a:endParaRPr sz="1867" kern="0">
              <a:solidFill>
                <a:srgbClr val="FFFFFF"/>
              </a:solidFill>
              <a:latin typeface="Arial"/>
              <a:ea typeface="Arial"/>
              <a:cs typeface="Arial"/>
              <a:sym typeface="Arial"/>
            </a:endParaRPr>
          </a:p>
        </p:txBody>
      </p:sp>
      <p:sp>
        <p:nvSpPr>
          <p:cNvPr id="694" name="Google Shape;694;p73"/>
          <p:cNvSpPr/>
          <p:nvPr/>
        </p:nvSpPr>
        <p:spPr>
          <a:xfrm>
            <a:off x="4343400" y="4267203"/>
            <a:ext cx="2057400" cy="404319"/>
          </a:xfrm>
          <a:prstGeom prst="ellipse">
            <a:avLst/>
          </a:prstGeom>
          <a:noFill/>
          <a:ln w="9525"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33" tIns="45700" rIns="91433" bIns="45700" anchor="ctr" anchorCtr="0">
            <a:noAutofit/>
          </a:bodyPr>
          <a:lstStyle/>
          <a:p>
            <a:pPr algn="ctr" defTabSz="1219170">
              <a:buClr>
                <a:srgbClr val="000000"/>
              </a:buClr>
            </a:pPr>
            <a:endParaRPr sz="1867" kern="0">
              <a:solidFill>
                <a:srgbClr val="FFFFFF"/>
              </a:solidFill>
              <a:latin typeface="Arial"/>
              <a:ea typeface="Arial"/>
              <a:cs typeface="Arial"/>
              <a:sym typeface="Arial"/>
            </a:endParaRPr>
          </a:p>
        </p:txBody>
      </p:sp>
      <p:sp>
        <p:nvSpPr>
          <p:cNvPr id="695" name="Google Shape;695;p73"/>
          <p:cNvSpPr txBox="1">
            <a:spLocks noGrp="1"/>
          </p:cNvSpPr>
          <p:nvPr>
            <p:ph type="title"/>
          </p:nvPr>
        </p:nvSpPr>
        <p:spPr>
          <a:xfrm>
            <a:off x="415600" y="593367"/>
            <a:ext cx="11360800" cy="831200"/>
          </a:xfrm>
          <a:prstGeom prst="rect">
            <a:avLst/>
          </a:prstGeom>
        </p:spPr>
        <p:txBody>
          <a:bodyPr spcFirstLastPara="1" wrap="square" lIns="121900" tIns="121900" rIns="121900" bIns="121900" anchor="t" anchorCtr="0">
            <a:normAutofit/>
          </a:bodyPr>
          <a:lstStyle/>
          <a:p>
            <a:r>
              <a:rPr lang="en" b="0">
                <a:latin typeface="Calibri"/>
                <a:ea typeface="Calibri"/>
                <a:cs typeface="Calibri"/>
                <a:sym typeface="Calibri"/>
              </a:rPr>
              <a:t>THAPCA: Out Of Hospital Cardiac Arrest</a:t>
            </a:r>
            <a:endParaRPr b="0">
              <a:latin typeface="Calibri"/>
              <a:ea typeface="Calibri"/>
              <a:cs typeface="Calibri"/>
              <a:sym typeface="Calibri"/>
            </a:endParaRPr>
          </a:p>
          <a:p>
            <a:endParaRPr sz="4400" b="0">
              <a:solidFill>
                <a:schemeClr val="dk1"/>
              </a:solidFill>
              <a:latin typeface="Calibri"/>
              <a:ea typeface="Calibri"/>
              <a:cs typeface="Calibri"/>
              <a:sym typeface="Calibri"/>
            </a:endParaRPr>
          </a:p>
        </p:txBody>
      </p:sp>
      <p:sp>
        <p:nvSpPr>
          <p:cNvPr id="696" name="Google Shape;696;p73"/>
          <p:cNvSpPr txBox="1">
            <a:spLocks noGrp="1"/>
          </p:cNvSpPr>
          <p:nvPr>
            <p:ph type="sldNum" idx="12"/>
          </p:nvPr>
        </p:nvSpPr>
        <p:spPr>
          <a:xfrm>
            <a:off x="11330665" y="6251679"/>
            <a:ext cx="731600" cy="524800"/>
          </a:xfrm>
          <a:prstGeom prst="rect">
            <a:avLst/>
          </a:prstGeom>
        </p:spPr>
        <p:txBody>
          <a:bodyPr spcFirstLastPara="1" wrap="square" lIns="121900" tIns="121900" rIns="121900" bIns="121900" anchor="ctr" anchorCtr="0">
            <a:normAutofit/>
          </a:bodyPr>
          <a:lstStyle/>
          <a:p>
            <a:pPr defTabSz="1219170">
              <a:buClr>
                <a:srgbClr val="000000"/>
              </a:buClr>
            </a:pPr>
            <a:fld id="{00000000-1234-1234-1234-123412341234}" type="slidenum">
              <a:rPr lang="en" kern="0">
                <a:solidFill>
                  <a:srgbClr val="7F7F7F"/>
                </a:solidFill>
              </a:rPr>
              <a:pPr defTabSz="1219170">
                <a:buClr>
                  <a:srgbClr val="000000"/>
                </a:buClr>
              </a:pPr>
              <a:t>41</a:t>
            </a:fld>
            <a:endParaRPr kern="0">
              <a:solidFill>
                <a:srgbClr val="7F7F7F"/>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1" name="Google Shape;701;p74"/>
          <p:cNvSpPr txBox="1">
            <a:spLocks noGrp="1"/>
          </p:cNvSpPr>
          <p:nvPr>
            <p:ph type="body" idx="4294967295"/>
          </p:nvPr>
        </p:nvSpPr>
        <p:spPr>
          <a:xfrm>
            <a:off x="415600" y="1536633"/>
            <a:ext cx="11360800" cy="4555200"/>
          </a:xfrm>
          <a:prstGeom prst="rect">
            <a:avLst/>
          </a:prstGeom>
          <a:noFill/>
          <a:ln>
            <a:noFill/>
          </a:ln>
        </p:spPr>
        <p:txBody>
          <a:bodyPr spcFirstLastPara="1" wrap="square" lIns="91433" tIns="45700" rIns="91433" bIns="45700" anchor="t" anchorCtr="0">
            <a:normAutofit/>
          </a:bodyPr>
          <a:lstStyle/>
          <a:p>
            <a:pPr marL="457189" indent="-423323" algn="ctr">
              <a:lnSpc>
                <a:spcPct val="100000"/>
              </a:lnSpc>
              <a:spcBef>
                <a:spcPts val="1867"/>
              </a:spcBef>
              <a:buSzPct val="108333"/>
              <a:buNone/>
            </a:pPr>
            <a:r>
              <a:rPr lang="en" sz="3200" u="sng"/>
              <a:t>Favorable Neuro (VABS &gt;70) at 1 year  (n=260)_</a:t>
            </a:r>
            <a:endParaRPr sz="1467"/>
          </a:p>
          <a:p>
            <a:pPr marL="914377" lvl="1" indent="-406390" algn="ctr">
              <a:lnSpc>
                <a:spcPct val="100000"/>
              </a:lnSpc>
              <a:spcBef>
                <a:spcPts val="1867"/>
              </a:spcBef>
              <a:buSzPct val="85185"/>
              <a:buNone/>
            </a:pPr>
            <a:r>
              <a:rPr lang="en" sz="3600"/>
              <a:t>Normothermia: 12%</a:t>
            </a:r>
            <a:endParaRPr sz="1467"/>
          </a:p>
          <a:p>
            <a:pPr marL="914377" lvl="1" indent="-406390" algn="ctr">
              <a:lnSpc>
                <a:spcPct val="100000"/>
              </a:lnSpc>
              <a:spcBef>
                <a:spcPts val="1867"/>
              </a:spcBef>
              <a:buSzPct val="85185"/>
              <a:buNone/>
            </a:pPr>
            <a:r>
              <a:rPr lang="en" sz="3600" b="1">
                <a:solidFill>
                  <a:schemeClr val="accent1"/>
                </a:solidFill>
              </a:rPr>
              <a:t>Hypothermia: 20%</a:t>
            </a:r>
            <a:endParaRPr sz="1467"/>
          </a:p>
          <a:p>
            <a:pPr marL="914377" lvl="1" indent="-406390" algn="ctr">
              <a:lnSpc>
                <a:spcPct val="100000"/>
              </a:lnSpc>
              <a:spcBef>
                <a:spcPts val="1867"/>
              </a:spcBef>
              <a:buSzPct val="85185"/>
              <a:buNone/>
            </a:pPr>
            <a:r>
              <a:rPr lang="en" sz="3600" b="1">
                <a:solidFill>
                  <a:schemeClr val="accent1"/>
                </a:solidFill>
              </a:rPr>
              <a:t> </a:t>
            </a:r>
            <a:endParaRPr sz="1467"/>
          </a:p>
          <a:p>
            <a:pPr marL="914377" lvl="1" indent="-406390" algn="ctr">
              <a:lnSpc>
                <a:spcPct val="100000"/>
              </a:lnSpc>
              <a:spcBef>
                <a:spcPts val="1867"/>
              </a:spcBef>
              <a:buSzPct val="109523"/>
              <a:buNone/>
            </a:pPr>
            <a:r>
              <a:rPr lang="en" sz="2800"/>
              <a:t>Likelihood Ratio 1.54 (0.9-2.8), </a:t>
            </a:r>
            <a:r>
              <a:rPr lang="en" sz="2800" b="1">
                <a:solidFill>
                  <a:srgbClr val="FF0000"/>
                </a:solidFill>
              </a:rPr>
              <a:t>p=0.14</a:t>
            </a:r>
            <a:endParaRPr sz="1467"/>
          </a:p>
          <a:p>
            <a:pPr marL="914377" lvl="1" indent="-406390" algn="ctr">
              <a:lnSpc>
                <a:spcPct val="100000"/>
              </a:lnSpc>
              <a:spcBef>
                <a:spcPts val="1867"/>
              </a:spcBef>
              <a:buSzPct val="109523"/>
              <a:buNone/>
            </a:pPr>
            <a:endParaRPr sz="2800" b="1">
              <a:solidFill>
                <a:srgbClr val="FF0000"/>
              </a:solidFill>
            </a:endParaRPr>
          </a:p>
          <a:p>
            <a:pPr marL="914377" lvl="1" indent="-406390" algn="ctr">
              <a:lnSpc>
                <a:spcPct val="100000"/>
              </a:lnSpc>
              <a:spcBef>
                <a:spcPts val="1867"/>
              </a:spcBef>
              <a:buSzPct val="153333"/>
              <a:buNone/>
            </a:pPr>
            <a:endParaRPr sz="2000" b="1">
              <a:solidFill>
                <a:srgbClr val="FF0000"/>
              </a:solidFill>
            </a:endParaRPr>
          </a:p>
          <a:p>
            <a:pPr marL="457189" indent="-423323" algn="ctr">
              <a:lnSpc>
                <a:spcPct val="100000"/>
              </a:lnSpc>
              <a:spcBef>
                <a:spcPts val="1867"/>
              </a:spcBef>
              <a:buSzPct val="259999"/>
              <a:buNone/>
            </a:pPr>
            <a:endParaRPr sz="1333" u="sng"/>
          </a:p>
          <a:p>
            <a:pPr marL="914377" lvl="1" indent="-406390" algn="ctr">
              <a:lnSpc>
                <a:spcPct val="100000"/>
              </a:lnSpc>
              <a:spcBef>
                <a:spcPts val="1867"/>
              </a:spcBef>
              <a:buSzPct val="209090"/>
              <a:buNone/>
            </a:pPr>
            <a:endParaRPr sz="1467"/>
          </a:p>
          <a:p>
            <a:pPr marL="914377" lvl="1" indent="-406390" algn="ctr">
              <a:lnSpc>
                <a:spcPct val="100000"/>
              </a:lnSpc>
              <a:spcBef>
                <a:spcPts val="1867"/>
              </a:spcBef>
              <a:buSzPct val="209090"/>
              <a:buNone/>
            </a:pPr>
            <a:endParaRPr sz="1467">
              <a:solidFill>
                <a:schemeClr val="accent1"/>
              </a:solidFill>
            </a:endParaRPr>
          </a:p>
        </p:txBody>
      </p:sp>
      <p:pic>
        <p:nvPicPr>
          <p:cNvPr id="702" name="Google Shape;702;p74" descr="http://www.clker.com/cliparts/N/2/m/r/d/v/scales-of-justice-glossy-md.png">
            <a:hlinkClick r:id="rId3"/>
          </p:cNvPr>
          <p:cNvPicPr preferRelativeResize="0"/>
          <p:nvPr/>
        </p:nvPicPr>
        <p:blipFill rotWithShape="1">
          <a:blip r:embed="rId4">
            <a:alphaModFix/>
          </a:blip>
          <a:srcRect/>
          <a:stretch/>
        </p:blipFill>
        <p:spPr>
          <a:xfrm>
            <a:off x="406399" y="2108200"/>
            <a:ext cx="4121100" cy="3556000"/>
          </a:xfrm>
          <a:prstGeom prst="rect">
            <a:avLst/>
          </a:prstGeom>
          <a:noFill/>
          <a:ln>
            <a:noFill/>
          </a:ln>
        </p:spPr>
      </p:pic>
      <p:sp>
        <p:nvSpPr>
          <p:cNvPr id="703" name="Google Shape;703;p74"/>
          <p:cNvSpPr txBox="1"/>
          <p:nvPr/>
        </p:nvSpPr>
        <p:spPr>
          <a:xfrm>
            <a:off x="3466069" y="3937003"/>
            <a:ext cx="902400" cy="420524"/>
          </a:xfrm>
          <a:prstGeom prst="rect">
            <a:avLst/>
          </a:prstGeom>
          <a:solidFill>
            <a:schemeClr val="lt1"/>
          </a:solidFill>
          <a:ln>
            <a:noFill/>
          </a:ln>
        </p:spPr>
        <p:txBody>
          <a:bodyPr spcFirstLastPara="1" wrap="square" lIns="91433" tIns="45700" rIns="91433" bIns="45700" anchor="t" anchorCtr="0">
            <a:spAutoFit/>
          </a:bodyPr>
          <a:lstStyle/>
          <a:p>
            <a:pPr defTabSz="1219170">
              <a:buClr>
                <a:srgbClr val="000000"/>
              </a:buClr>
            </a:pPr>
            <a:r>
              <a:rPr lang="en" sz="2133" b="1" kern="0">
                <a:solidFill>
                  <a:srgbClr val="4F81BD"/>
                </a:solidFill>
                <a:latin typeface="Calibri"/>
                <a:ea typeface="Calibri"/>
                <a:cs typeface="Calibri"/>
                <a:sym typeface="Calibri"/>
              </a:rPr>
              <a:t>33°C</a:t>
            </a:r>
            <a:endParaRPr sz="1467" kern="0">
              <a:solidFill>
                <a:srgbClr val="000000"/>
              </a:solidFill>
              <a:latin typeface="Arial"/>
              <a:cs typeface="Arial"/>
              <a:sym typeface="Arial"/>
            </a:endParaRPr>
          </a:p>
        </p:txBody>
      </p:sp>
      <p:sp>
        <p:nvSpPr>
          <p:cNvPr id="704" name="Google Shape;704;p74"/>
          <p:cNvSpPr txBox="1"/>
          <p:nvPr/>
        </p:nvSpPr>
        <p:spPr>
          <a:xfrm>
            <a:off x="609601" y="3282743"/>
            <a:ext cx="1152800" cy="420524"/>
          </a:xfrm>
          <a:prstGeom prst="rect">
            <a:avLst/>
          </a:prstGeom>
          <a:solidFill>
            <a:schemeClr val="lt1"/>
          </a:solidFill>
          <a:ln>
            <a:noFill/>
          </a:ln>
        </p:spPr>
        <p:txBody>
          <a:bodyPr spcFirstLastPara="1" wrap="square" lIns="91433" tIns="45700" rIns="91433" bIns="45700" anchor="t" anchorCtr="0">
            <a:spAutoFit/>
          </a:bodyPr>
          <a:lstStyle/>
          <a:p>
            <a:pPr defTabSz="1219170">
              <a:buClr>
                <a:srgbClr val="000000"/>
              </a:buClr>
            </a:pPr>
            <a:r>
              <a:rPr lang="en" sz="2133" b="1" kern="0">
                <a:solidFill>
                  <a:srgbClr val="FF0000"/>
                </a:solidFill>
                <a:latin typeface="Calibri"/>
                <a:ea typeface="Calibri"/>
                <a:cs typeface="Calibri"/>
                <a:sym typeface="Calibri"/>
              </a:rPr>
              <a:t>36.8°C</a:t>
            </a:r>
            <a:endParaRPr sz="1467" kern="0">
              <a:solidFill>
                <a:srgbClr val="000000"/>
              </a:solidFill>
              <a:latin typeface="Arial"/>
              <a:cs typeface="Arial"/>
              <a:sym typeface="Arial"/>
            </a:endParaRPr>
          </a:p>
        </p:txBody>
      </p:sp>
      <p:sp>
        <p:nvSpPr>
          <p:cNvPr id="705" name="Google Shape;705;p74"/>
          <p:cNvSpPr txBox="1"/>
          <p:nvPr/>
        </p:nvSpPr>
        <p:spPr>
          <a:xfrm>
            <a:off x="3714280" y="4771033"/>
            <a:ext cx="8432800" cy="1733639"/>
          </a:xfrm>
          <a:prstGeom prst="rect">
            <a:avLst/>
          </a:prstGeom>
          <a:solidFill>
            <a:srgbClr val="00B0F0"/>
          </a:solidFill>
          <a:ln>
            <a:noFill/>
          </a:ln>
        </p:spPr>
        <p:txBody>
          <a:bodyPr spcFirstLastPara="1" wrap="square" lIns="91433" tIns="45700" rIns="91433" bIns="45700" anchor="t" anchorCtr="0">
            <a:spAutoFit/>
          </a:bodyPr>
          <a:lstStyle/>
          <a:p>
            <a:pPr algn="ctr" defTabSz="1219170">
              <a:buClr>
                <a:srgbClr val="000000"/>
              </a:buClr>
            </a:pPr>
            <a:r>
              <a:rPr lang="en" sz="5333" b="1" kern="0">
                <a:solidFill>
                  <a:srgbClr val="000000"/>
                </a:solidFill>
                <a:latin typeface="Calibri"/>
                <a:ea typeface="Calibri"/>
                <a:cs typeface="Calibri"/>
                <a:sym typeface="Calibri"/>
              </a:rPr>
              <a:t>No statistically significant </a:t>
            </a:r>
            <a:endParaRPr sz="1467" kern="0">
              <a:solidFill>
                <a:srgbClr val="000000"/>
              </a:solidFill>
              <a:latin typeface="Arial"/>
              <a:cs typeface="Arial"/>
              <a:sym typeface="Arial"/>
            </a:endParaRPr>
          </a:p>
          <a:p>
            <a:pPr algn="ctr" defTabSz="1219170">
              <a:buClr>
                <a:srgbClr val="000000"/>
              </a:buClr>
            </a:pPr>
            <a:r>
              <a:rPr lang="en" sz="5333" b="1" kern="0">
                <a:solidFill>
                  <a:srgbClr val="000000"/>
                </a:solidFill>
                <a:latin typeface="Calibri"/>
                <a:ea typeface="Calibri"/>
                <a:cs typeface="Calibri"/>
                <a:sym typeface="Calibri"/>
              </a:rPr>
              <a:t>difference in outcomes</a:t>
            </a:r>
            <a:endParaRPr sz="1467" kern="0">
              <a:solidFill>
                <a:srgbClr val="000000"/>
              </a:solidFill>
              <a:latin typeface="Arial"/>
              <a:cs typeface="Arial"/>
              <a:sym typeface="Arial"/>
            </a:endParaRPr>
          </a:p>
        </p:txBody>
      </p:sp>
      <p:sp>
        <p:nvSpPr>
          <p:cNvPr id="706" name="Google Shape;706;p74"/>
          <p:cNvSpPr txBox="1">
            <a:spLocks noGrp="1"/>
          </p:cNvSpPr>
          <p:nvPr>
            <p:ph type="title" idx="4294967295"/>
          </p:nvPr>
        </p:nvSpPr>
        <p:spPr>
          <a:xfrm>
            <a:off x="415600" y="593367"/>
            <a:ext cx="11360800" cy="831200"/>
          </a:xfrm>
          <a:prstGeom prst="rect">
            <a:avLst/>
          </a:prstGeom>
        </p:spPr>
        <p:txBody>
          <a:bodyPr spcFirstLastPara="1" wrap="square" lIns="121900" tIns="121900" rIns="121900" bIns="121900" anchor="t" anchorCtr="0">
            <a:noAutofit/>
          </a:bodyPr>
          <a:lstStyle/>
          <a:p>
            <a:pPr>
              <a:buSzPts val="990"/>
            </a:pPr>
            <a:r>
              <a:rPr lang="en" sz="3653" b="0"/>
              <a:t>THAPCA: OHCA- Did it work?</a:t>
            </a:r>
            <a:endParaRPr sz="3653" b="0"/>
          </a:p>
        </p:txBody>
      </p:sp>
      <p:sp>
        <p:nvSpPr>
          <p:cNvPr id="707" name="Google Shape;707;p74"/>
          <p:cNvSpPr txBox="1">
            <a:spLocks noGrp="1"/>
          </p:cNvSpPr>
          <p:nvPr>
            <p:ph type="sldNum" idx="12"/>
          </p:nvPr>
        </p:nvSpPr>
        <p:spPr>
          <a:xfrm>
            <a:off x="11330665" y="6251679"/>
            <a:ext cx="731600" cy="524800"/>
          </a:xfrm>
          <a:prstGeom prst="rect">
            <a:avLst/>
          </a:prstGeom>
        </p:spPr>
        <p:txBody>
          <a:bodyPr spcFirstLastPara="1" wrap="square" lIns="121900" tIns="121900" rIns="121900" bIns="121900" anchor="ctr" anchorCtr="0">
            <a:normAutofit/>
          </a:bodyPr>
          <a:lstStyle/>
          <a:p>
            <a:pPr defTabSz="1219170">
              <a:buClr>
                <a:srgbClr val="000000"/>
              </a:buClr>
            </a:pPr>
            <a:fld id="{00000000-1234-1234-1234-123412341234}" type="slidenum">
              <a:rPr lang="en" kern="0">
                <a:solidFill>
                  <a:srgbClr val="7F7F7F"/>
                </a:solidFill>
              </a:rPr>
              <a:pPr defTabSz="1219170">
                <a:buClr>
                  <a:srgbClr val="000000"/>
                </a:buClr>
              </a:pPr>
              <a:t>42</a:t>
            </a:fld>
            <a:endParaRPr kern="0">
              <a:solidFill>
                <a:srgbClr val="7F7F7F"/>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pic>
        <p:nvPicPr>
          <p:cNvPr id="712" name="Google Shape;712;p75" descr="Survival Curve S1.tiff"/>
          <p:cNvPicPr preferRelativeResize="0"/>
          <p:nvPr/>
        </p:nvPicPr>
        <p:blipFill rotWithShape="1">
          <a:blip r:embed="rId3">
            <a:alphaModFix/>
          </a:blip>
          <a:srcRect/>
          <a:stretch/>
        </p:blipFill>
        <p:spPr>
          <a:xfrm>
            <a:off x="2343334" y="1036333"/>
            <a:ext cx="6368633" cy="5296835"/>
          </a:xfrm>
          <a:prstGeom prst="rect">
            <a:avLst/>
          </a:prstGeom>
          <a:noFill/>
          <a:ln>
            <a:noFill/>
          </a:ln>
        </p:spPr>
      </p:pic>
      <p:sp>
        <p:nvSpPr>
          <p:cNvPr id="713" name="Google Shape;713;p75"/>
          <p:cNvSpPr txBox="1"/>
          <p:nvPr/>
        </p:nvSpPr>
        <p:spPr>
          <a:xfrm>
            <a:off x="8910879" y="3180162"/>
            <a:ext cx="1382171" cy="543826"/>
          </a:xfrm>
          <a:prstGeom prst="rect">
            <a:avLst/>
          </a:prstGeom>
          <a:noFill/>
          <a:ln>
            <a:noFill/>
          </a:ln>
        </p:spPr>
        <p:txBody>
          <a:bodyPr spcFirstLastPara="1" wrap="square" lIns="91433" tIns="45700" rIns="91433" bIns="45700" anchor="t" anchorCtr="0">
            <a:spAutoFit/>
          </a:bodyPr>
          <a:lstStyle/>
          <a:p>
            <a:pPr algn="ctr" defTabSz="1219170">
              <a:buClr>
                <a:srgbClr val="000000"/>
              </a:buClr>
            </a:pPr>
            <a:r>
              <a:rPr lang="en" sz="1467" kern="0">
                <a:solidFill>
                  <a:srgbClr val="000000"/>
                </a:solidFill>
                <a:latin typeface="Arial"/>
                <a:ea typeface="Arial"/>
                <a:cs typeface="Arial"/>
                <a:sym typeface="Arial"/>
              </a:rPr>
              <a:t>Log-rank test, p=0.04</a:t>
            </a:r>
            <a:endParaRPr sz="1467" kern="0">
              <a:solidFill>
                <a:srgbClr val="000000"/>
              </a:solidFill>
              <a:latin typeface="Arial"/>
              <a:cs typeface="Arial"/>
              <a:sym typeface="Arial"/>
            </a:endParaRPr>
          </a:p>
        </p:txBody>
      </p:sp>
      <p:sp>
        <p:nvSpPr>
          <p:cNvPr id="714" name="Google Shape;714;p75"/>
          <p:cNvSpPr/>
          <p:nvPr/>
        </p:nvSpPr>
        <p:spPr>
          <a:xfrm>
            <a:off x="7547873" y="6333171"/>
            <a:ext cx="2932400" cy="369200"/>
          </a:xfrm>
          <a:prstGeom prst="rect">
            <a:avLst/>
          </a:prstGeom>
          <a:noFill/>
          <a:ln>
            <a:noFill/>
          </a:ln>
        </p:spPr>
        <p:txBody>
          <a:bodyPr spcFirstLastPara="1" wrap="square" lIns="91433" tIns="45700" rIns="91433" bIns="45700" anchor="t" anchorCtr="0">
            <a:noAutofit/>
          </a:bodyPr>
          <a:lstStyle/>
          <a:p>
            <a:pPr defTabSz="1219170">
              <a:buClr>
                <a:srgbClr val="000000"/>
              </a:buClr>
            </a:pPr>
            <a:r>
              <a:rPr lang="en" sz="1467" kern="0" baseline="30000">
                <a:solidFill>
                  <a:srgbClr val="7F7F7F"/>
                </a:solidFill>
                <a:latin typeface="Source Sans Pro"/>
                <a:ea typeface="Source Sans Pro"/>
                <a:cs typeface="Source Sans Pro"/>
                <a:sym typeface="Source Sans Pro"/>
              </a:rPr>
              <a:t>Moler FW,  N Engl J Med 2015. </a:t>
            </a:r>
            <a:endParaRPr sz="1467" kern="0">
              <a:solidFill>
                <a:srgbClr val="7F7F7F"/>
              </a:solidFill>
              <a:latin typeface="Source Sans Pro"/>
              <a:ea typeface="Source Sans Pro"/>
              <a:cs typeface="Source Sans Pro"/>
              <a:sym typeface="Source Sans Pro"/>
            </a:endParaRPr>
          </a:p>
        </p:txBody>
      </p:sp>
      <p:sp>
        <p:nvSpPr>
          <p:cNvPr id="715" name="Google Shape;715;p75"/>
          <p:cNvSpPr txBox="1"/>
          <p:nvPr/>
        </p:nvSpPr>
        <p:spPr>
          <a:xfrm>
            <a:off x="1544621" y="1089375"/>
            <a:ext cx="8432800" cy="912966"/>
          </a:xfrm>
          <a:prstGeom prst="rect">
            <a:avLst/>
          </a:prstGeom>
          <a:solidFill>
            <a:srgbClr val="92D050"/>
          </a:solidFill>
          <a:ln>
            <a:noFill/>
          </a:ln>
        </p:spPr>
        <p:txBody>
          <a:bodyPr spcFirstLastPara="1" wrap="square" lIns="91433" tIns="45700" rIns="91433" bIns="45700" anchor="t" anchorCtr="0">
            <a:spAutoFit/>
          </a:bodyPr>
          <a:lstStyle/>
          <a:p>
            <a:pPr algn="ctr" defTabSz="1219170">
              <a:buClr>
                <a:srgbClr val="000000"/>
              </a:buClr>
            </a:pPr>
            <a:r>
              <a:rPr lang="en" sz="5333" b="1" kern="0">
                <a:solidFill>
                  <a:srgbClr val="000000"/>
                </a:solidFill>
                <a:latin typeface="Calibri"/>
                <a:ea typeface="Calibri"/>
                <a:cs typeface="Calibri"/>
                <a:sym typeface="Calibri"/>
              </a:rPr>
              <a:t>Significant Difference</a:t>
            </a:r>
            <a:endParaRPr sz="1467" kern="0">
              <a:solidFill>
                <a:srgbClr val="000000"/>
              </a:solidFill>
              <a:latin typeface="Arial"/>
              <a:cs typeface="Arial"/>
              <a:sym typeface="Arial"/>
            </a:endParaRPr>
          </a:p>
        </p:txBody>
      </p:sp>
      <p:sp>
        <p:nvSpPr>
          <p:cNvPr id="716" name="Google Shape;716;p75"/>
          <p:cNvSpPr txBox="1">
            <a:spLocks noGrp="1"/>
          </p:cNvSpPr>
          <p:nvPr>
            <p:ph type="title"/>
          </p:nvPr>
        </p:nvSpPr>
        <p:spPr>
          <a:xfrm>
            <a:off x="415600" y="389133"/>
            <a:ext cx="11360800" cy="831200"/>
          </a:xfrm>
          <a:prstGeom prst="rect">
            <a:avLst/>
          </a:prstGeom>
        </p:spPr>
        <p:txBody>
          <a:bodyPr spcFirstLastPara="1" wrap="square" lIns="121900" tIns="121900" rIns="121900" bIns="121900" anchor="t" anchorCtr="0">
            <a:normAutofit/>
          </a:bodyPr>
          <a:lstStyle/>
          <a:p>
            <a:r>
              <a:rPr lang="en"/>
              <a:t>THAPCA: OHCA- Survival Over Time</a:t>
            </a:r>
            <a:endParaRPr/>
          </a:p>
          <a:p>
            <a:endParaRPr/>
          </a:p>
        </p:txBody>
      </p:sp>
      <p:sp>
        <p:nvSpPr>
          <p:cNvPr id="717" name="Google Shape;717;p75"/>
          <p:cNvSpPr txBox="1">
            <a:spLocks noGrp="1"/>
          </p:cNvSpPr>
          <p:nvPr>
            <p:ph type="sldNum" idx="12"/>
          </p:nvPr>
        </p:nvSpPr>
        <p:spPr>
          <a:xfrm>
            <a:off x="11330665" y="6251679"/>
            <a:ext cx="731600" cy="524800"/>
          </a:xfrm>
          <a:prstGeom prst="rect">
            <a:avLst/>
          </a:prstGeom>
        </p:spPr>
        <p:txBody>
          <a:bodyPr spcFirstLastPara="1" wrap="square" lIns="121900" tIns="121900" rIns="121900" bIns="121900" anchor="ctr" anchorCtr="0">
            <a:normAutofit/>
          </a:bodyPr>
          <a:lstStyle/>
          <a:p>
            <a:pPr defTabSz="1219170">
              <a:buClr>
                <a:srgbClr val="000000"/>
              </a:buClr>
            </a:pPr>
            <a:fld id="{00000000-1234-1234-1234-123412341234}" type="slidenum">
              <a:rPr lang="en" kern="0">
                <a:solidFill>
                  <a:srgbClr val="7F7F7F"/>
                </a:solidFill>
              </a:rPr>
              <a:pPr defTabSz="1219170">
                <a:buClr>
                  <a:srgbClr val="000000"/>
                </a:buClr>
              </a:pPr>
              <a:t>43</a:t>
            </a:fld>
            <a:endParaRPr kern="0">
              <a:solidFill>
                <a:srgbClr val="7F7F7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pic>
        <p:nvPicPr>
          <p:cNvPr id="722" name="Google Shape;722;p76"/>
          <p:cNvPicPr preferRelativeResize="0"/>
          <p:nvPr/>
        </p:nvPicPr>
        <p:blipFill>
          <a:blip r:embed="rId3">
            <a:alphaModFix/>
          </a:blip>
          <a:stretch>
            <a:fillRect/>
          </a:stretch>
        </p:blipFill>
        <p:spPr>
          <a:xfrm>
            <a:off x="1213668" y="1310367"/>
            <a:ext cx="9764665" cy="4590968"/>
          </a:xfrm>
          <a:prstGeom prst="rect">
            <a:avLst/>
          </a:prstGeom>
          <a:noFill/>
          <a:ln>
            <a:noFill/>
          </a:ln>
        </p:spPr>
      </p:pic>
      <p:sp>
        <p:nvSpPr>
          <p:cNvPr id="723" name="Google Shape;723;p76"/>
          <p:cNvSpPr txBox="1">
            <a:spLocks noGrp="1"/>
          </p:cNvSpPr>
          <p:nvPr>
            <p:ph type="sldNum" idx="12"/>
          </p:nvPr>
        </p:nvSpPr>
        <p:spPr>
          <a:xfrm>
            <a:off x="9900459" y="6459785"/>
            <a:ext cx="1312000" cy="365200"/>
          </a:xfrm>
          <a:prstGeom prst="rect">
            <a:avLst/>
          </a:prstGeom>
        </p:spPr>
        <p:txBody>
          <a:bodyPr spcFirstLastPara="1" wrap="square" lIns="91433" tIns="45700" rIns="91433" bIns="45700" anchor="ctr" anchorCtr="0">
            <a:normAutofit/>
          </a:bodyPr>
          <a:lstStyle/>
          <a:p>
            <a:pPr defTabSz="1219170">
              <a:buClr>
                <a:srgbClr val="000000"/>
              </a:buClr>
            </a:pPr>
            <a:fld id="{00000000-1234-1234-1234-123412341234}" type="slidenum">
              <a:rPr lang="en" kern="0">
                <a:solidFill>
                  <a:srgbClr val="7F7F7F"/>
                </a:solidFill>
              </a:rPr>
              <a:pPr defTabSz="1219170">
                <a:buClr>
                  <a:srgbClr val="000000"/>
                </a:buClr>
              </a:pPr>
              <a:t>44</a:t>
            </a:fld>
            <a:endParaRPr kern="0">
              <a:solidFill>
                <a:srgbClr val="7F7F7F"/>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pic>
        <p:nvPicPr>
          <p:cNvPr id="728" name="Google Shape;728;p77"/>
          <p:cNvPicPr preferRelativeResize="0">
            <a:picLocks noGrp="1"/>
          </p:cNvPicPr>
          <p:nvPr>
            <p:ph type="body" idx="4294967295"/>
          </p:nvPr>
        </p:nvPicPr>
        <p:blipFill rotWithShape="1">
          <a:blip r:embed="rId3">
            <a:alphaModFix/>
          </a:blip>
          <a:srcRect/>
          <a:stretch/>
        </p:blipFill>
        <p:spPr>
          <a:xfrm>
            <a:off x="4665077" y="410095"/>
            <a:ext cx="7465200" cy="6082800"/>
          </a:xfrm>
          <a:prstGeom prst="rect">
            <a:avLst/>
          </a:prstGeom>
          <a:noFill/>
          <a:ln>
            <a:noFill/>
          </a:ln>
        </p:spPr>
      </p:pic>
      <p:sp>
        <p:nvSpPr>
          <p:cNvPr id="729" name="Google Shape;729;p77"/>
          <p:cNvSpPr/>
          <p:nvPr/>
        </p:nvSpPr>
        <p:spPr>
          <a:xfrm>
            <a:off x="10897804" y="844061"/>
            <a:ext cx="905600" cy="5275200"/>
          </a:xfrm>
          <a:prstGeom prst="rect">
            <a:avLst/>
          </a:prstGeom>
          <a:noFill/>
          <a:ln w="63500" cap="flat" cmpd="sng">
            <a:solidFill>
              <a:srgbClr val="FF0000"/>
            </a:solidFill>
            <a:prstDash val="solid"/>
            <a:round/>
            <a:headEnd type="none" w="sm" len="sm"/>
            <a:tailEnd type="none" w="sm" len="sm"/>
          </a:ln>
        </p:spPr>
        <p:txBody>
          <a:bodyPr spcFirstLastPara="1" wrap="square" lIns="91433" tIns="45700" rIns="91433" bIns="45700" anchor="ctr" anchorCtr="0">
            <a:noAutofit/>
          </a:bodyPr>
          <a:lstStyle/>
          <a:p>
            <a:pPr algn="ctr" defTabSz="1219170">
              <a:buClr>
                <a:srgbClr val="000000"/>
              </a:buClr>
            </a:pPr>
            <a:endParaRPr sz="1467" kern="0">
              <a:solidFill>
                <a:srgbClr val="FFFFFF"/>
              </a:solidFill>
              <a:latin typeface="Arial"/>
              <a:ea typeface="Arial"/>
              <a:cs typeface="Arial"/>
              <a:sym typeface="Arial"/>
            </a:endParaRPr>
          </a:p>
        </p:txBody>
      </p:sp>
      <p:sp>
        <p:nvSpPr>
          <p:cNvPr id="730" name="Google Shape;730;p77"/>
          <p:cNvSpPr/>
          <p:nvPr/>
        </p:nvSpPr>
        <p:spPr>
          <a:xfrm rot="5400000">
            <a:off x="8107656" y="2676972"/>
            <a:ext cx="445600" cy="7096000"/>
          </a:xfrm>
          <a:prstGeom prst="rect">
            <a:avLst/>
          </a:prstGeom>
          <a:noFill/>
          <a:ln w="63500" cap="flat" cmpd="sng">
            <a:solidFill>
              <a:srgbClr val="FF0000"/>
            </a:solidFill>
            <a:prstDash val="solid"/>
            <a:round/>
            <a:headEnd type="none" w="sm" len="sm"/>
            <a:tailEnd type="none" w="sm" len="sm"/>
          </a:ln>
        </p:spPr>
        <p:txBody>
          <a:bodyPr spcFirstLastPara="1" wrap="square" lIns="91433" tIns="45700" rIns="91433" bIns="45700" anchor="ctr" anchorCtr="0">
            <a:noAutofit/>
          </a:bodyPr>
          <a:lstStyle/>
          <a:p>
            <a:pPr algn="ctr" defTabSz="1219170">
              <a:buClr>
                <a:srgbClr val="000000"/>
              </a:buClr>
            </a:pPr>
            <a:endParaRPr sz="1467" kern="0">
              <a:solidFill>
                <a:srgbClr val="FFFFFF"/>
              </a:solidFill>
              <a:latin typeface="Arial"/>
              <a:ea typeface="Arial"/>
              <a:cs typeface="Arial"/>
              <a:sym typeface="Arial"/>
            </a:endParaRPr>
          </a:p>
        </p:txBody>
      </p:sp>
      <p:sp>
        <p:nvSpPr>
          <p:cNvPr id="731" name="Google Shape;731;p77"/>
          <p:cNvSpPr txBox="1"/>
          <p:nvPr/>
        </p:nvSpPr>
        <p:spPr>
          <a:xfrm>
            <a:off x="188835" y="3105767"/>
            <a:ext cx="4831200" cy="646400"/>
          </a:xfrm>
          <a:prstGeom prst="rect">
            <a:avLst/>
          </a:prstGeom>
          <a:noFill/>
          <a:ln>
            <a:noFill/>
          </a:ln>
        </p:spPr>
        <p:txBody>
          <a:bodyPr spcFirstLastPara="1" wrap="square" lIns="121900" tIns="60933" rIns="121900" bIns="60933" anchor="t" anchorCtr="0">
            <a:noAutofit/>
          </a:bodyPr>
          <a:lstStyle/>
          <a:p>
            <a:pPr defTabSz="1219170">
              <a:buClr>
                <a:srgbClr val="000000"/>
              </a:buClr>
              <a:buSzPts val="3600"/>
            </a:pPr>
            <a:r>
              <a:rPr lang="en" sz="3600" kern="0">
                <a:solidFill>
                  <a:srgbClr val="000000"/>
                </a:solidFill>
                <a:latin typeface="Comfortaa"/>
                <a:ea typeface="Comfortaa"/>
                <a:cs typeface="Comfortaa"/>
                <a:sym typeface="Comfortaa"/>
              </a:rPr>
              <a:t>THAPCA OHCA Safety</a:t>
            </a:r>
            <a:endParaRPr sz="3600" kern="0">
              <a:solidFill>
                <a:srgbClr val="000000"/>
              </a:solidFill>
              <a:latin typeface="Comfortaa"/>
              <a:ea typeface="Comfortaa"/>
              <a:cs typeface="Comfortaa"/>
              <a:sym typeface="Comfortaa"/>
            </a:endParaRPr>
          </a:p>
        </p:txBody>
      </p:sp>
      <p:sp>
        <p:nvSpPr>
          <p:cNvPr id="732" name="Google Shape;732;p77"/>
          <p:cNvSpPr txBox="1">
            <a:spLocks noGrp="1"/>
          </p:cNvSpPr>
          <p:nvPr>
            <p:ph type="sldNum" idx="12"/>
          </p:nvPr>
        </p:nvSpPr>
        <p:spPr>
          <a:xfrm>
            <a:off x="11330665" y="6251679"/>
            <a:ext cx="731600" cy="524800"/>
          </a:xfrm>
          <a:prstGeom prst="rect">
            <a:avLst/>
          </a:prstGeom>
        </p:spPr>
        <p:txBody>
          <a:bodyPr spcFirstLastPara="1" wrap="square" lIns="121900" tIns="121900" rIns="121900" bIns="121900" anchor="ctr" anchorCtr="0">
            <a:normAutofit/>
          </a:bodyPr>
          <a:lstStyle/>
          <a:p>
            <a:pPr defTabSz="1219170">
              <a:buClr>
                <a:srgbClr val="000000"/>
              </a:buClr>
            </a:pPr>
            <a:fld id="{00000000-1234-1234-1234-123412341234}" type="slidenum">
              <a:rPr lang="en" kern="0">
                <a:solidFill>
                  <a:srgbClr val="7F7F7F"/>
                </a:solidFill>
              </a:rPr>
              <a:pPr defTabSz="1219170">
                <a:buClr>
                  <a:srgbClr val="000000"/>
                </a:buClr>
              </a:pPr>
              <a:t>45</a:t>
            </a:fld>
            <a:endParaRPr kern="0">
              <a:solidFill>
                <a:srgbClr val="7F7F7F"/>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pic>
        <p:nvPicPr>
          <p:cNvPr id="737" name="Google Shape;737;p78" descr="Screen Shot 2015-06-27 at 12.54.33 PM.png"/>
          <p:cNvPicPr preferRelativeResize="0"/>
          <p:nvPr/>
        </p:nvPicPr>
        <p:blipFill rotWithShape="1">
          <a:blip r:embed="rId3">
            <a:alphaModFix/>
          </a:blip>
          <a:srcRect t="24242"/>
          <a:stretch/>
        </p:blipFill>
        <p:spPr>
          <a:xfrm>
            <a:off x="1524000" y="1330883"/>
            <a:ext cx="9144000" cy="5119827"/>
          </a:xfrm>
          <a:prstGeom prst="rect">
            <a:avLst/>
          </a:prstGeom>
          <a:noFill/>
          <a:ln>
            <a:noFill/>
          </a:ln>
        </p:spPr>
      </p:pic>
      <p:sp>
        <p:nvSpPr>
          <p:cNvPr id="738" name="Google Shape;738;p78"/>
          <p:cNvSpPr/>
          <p:nvPr/>
        </p:nvSpPr>
        <p:spPr>
          <a:xfrm>
            <a:off x="1905000" y="1965333"/>
            <a:ext cx="8382000" cy="342800"/>
          </a:xfrm>
          <a:prstGeom prst="rect">
            <a:avLst/>
          </a:prstGeom>
          <a:noFill/>
          <a:ln w="63500" cap="flat" cmpd="sng">
            <a:solidFill>
              <a:srgbClr val="FF0000"/>
            </a:solidFill>
            <a:prstDash val="solid"/>
            <a:round/>
            <a:headEnd type="none" w="sm" len="sm"/>
            <a:tailEnd type="none" w="sm" len="sm"/>
          </a:ln>
        </p:spPr>
        <p:txBody>
          <a:bodyPr spcFirstLastPara="1" wrap="square" lIns="91433" tIns="45700" rIns="91433" bIns="45700" anchor="ctr" anchorCtr="0">
            <a:noAutofit/>
          </a:bodyPr>
          <a:lstStyle/>
          <a:p>
            <a:pPr algn="ctr" defTabSz="1219170">
              <a:buClr>
                <a:srgbClr val="000000"/>
              </a:buClr>
            </a:pPr>
            <a:endParaRPr sz="1467" kern="0">
              <a:solidFill>
                <a:srgbClr val="FFFFFF"/>
              </a:solidFill>
              <a:latin typeface="Arial"/>
              <a:ea typeface="Arial"/>
              <a:cs typeface="Arial"/>
              <a:sym typeface="Arial"/>
            </a:endParaRPr>
          </a:p>
        </p:txBody>
      </p:sp>
      <p:sp>
        <p:nvSpPr>
          <p:cNvPr id="739" name="Google Shape;739;p78"/>
          <p:cNvSpPr/>
          <p:nvPr/>
        </p:nvSpPr>
        <p:spPr>
          <a:xfrm>
            <a:off x="1905000" y="3755828"/>
            <a:ext cx="8382000" cy="342800"/>
          </a:xfrm>
          <a:prstGeom prst="rect">
            <a:avLst/>
          </a:prstGeom>
          <a:noFill/>
          <a:ln w="63500" cap="flat" cmpd="sng">
            <a:solidFill>
              <a:srgbClr val="FF0000"/>
            </a:solidFill>
            <a:prstDash val="solid"/>
            <a:round/>
            <a:headEnd type="none" w="sm" len="sm"/>
            <a:tailEnd type="none" w="sm" len="sm"/>
          </a:ln>
        </p:spPr>
        <p:txBody>
          <a:bodyPr spcFirstLastPara="1" wrap="square" lIns="91433" tIns="45700" rIns="91433" bIns="45700" anchor="ctr" anchorCtr="0">
            <a:noAutofit/>
          </a:bodyPr>
          <a:lstStyle/>
          <a:p>
            <a:pPr algn="ctr" defTabSz="1219170">
              <a:buClr>
                <a:srgbClr val="000000"/>
              </a:buClr>
            </a:pPr>
            <a:endParaRPr sz="1467" kern="0">
              <a:solidFill>
                <a:srgbClr val="FFFFFF"/>
              </a:solidFill>
              <a:latin typeface="Arial"/>
              <a:ea typeface="Arial"/>
              <a:cs typeface="Arial"/>
              <a:sym typeface="Arial"/>
            </a:endParaRPr>
          </a:p>
        </p:txBody>
      </p:sp>
      <p:sp>
        <p:nvSpPr>
          <p:cNvPr id="740" name="Google Shape;740;p78"/>
          <p:cNvSpPr/>
          <p:nvPr/>
        </p:nvSpPr>
        <p:spPr>
          <a:xfrm>
            <a:off x="1905000" y="4831333"/>
            <a:ext cx="8382000" cy="524800"/>
          </a:xfrm>
          <a:prstGeom prst="rect">
            <a:avLst/>
          </a:prstGeom>
          <a:noFill/>
          <a:ln w="63500" cap="flat" cmpd="sng">
            <a:solidFill>
              <a:srgbClr val="FF0000"/>
            </a:solidFill>
            <a:prstDash val="solid"/>
            <a:round/>
            <a:headEnd type="none" w="sm" len="sm"/>
            <a:tailEnd type="none" w="sm" len="sm"/>
          </a:ln>
        </p:spPr>
        <p:txBody>
          <a:bodyPr spcFirstLastPara="1" wrap="square" lIns="91433" tIns="45700" rIns="91433" bIns="45700" anchor="ctr" anchorCtr="0">
            <a:noAutofit/>
          </a:bodyPr>
          <a:lstStyle/>
          <a:p>
            <a:pPr algn="ctr" defTabSz="1219170">
              <a:buClr>
                <a:srgbClr val="000000"/>
              </a:buClr>
            </a:pPr>
            <a:endParaRPr sz="1467" kern="0">
              <a:solidFill>
                <a:srgbClr val="FFFFFF"/>
              </a:solidFill>
              <a:latin typeface="Arial"/>
              <a:ea typeface="Arial"/>
              <a:cs typeface="Arial"/>
              <a:sym typeface="Arial"/>
            </a:endParaRPr>
          </a:p>
        </p:txBody>
      </p:sp>
      <p:sp>
        <p:nvSpPr>
          <p:cNvPr id="741" name="Google Shape;741;p78"/>
          <p:cNvSpPr txBox="1">
            <a:spLocks noGrp="1"/>
          </p:cNvSpPr>
          <p:nvPr>
            <p:ph type="title" idx="4294967295"/>
          </p:nvPr>
        </p:nvSpPr>
        <p:spPr>
          <a:xfrm>
            <a:off x="415600" y="593367"/>
            <a:ext cx="11360800" cy="831200"/>
          </a:xfrm>
          <a:prstGeom prst="rect">
            <a:avLst/>
          </a:prstGeom>
        </p:spPr>
        <p:txBody>
          <a:bodyPr spcFirstLastPara="1" wrap="square" lIns="121900" tIns="121900" rIns="121900" bIns="121900" anchor="t" anchorCtr="0">
            <a:normAutofit/>
          </a:bodyPr>
          <a:lstStyle/>
          <a:p>
            <a:r>
              <a:rPr lang="en"/>
              <a:t>THAPCA OHCA Safety</a:t>
            </a:r>
            <a:endParaRPr/>
          </a:p>
        </p:txBody>
      </p:sp>
      <p:sp>
        <p:nvSpPr>
          <p:cNvPr id="742" name="Google Shape;742;p78"/>
          <p:cNvSpPr txBox="1">
            <a:spLocks noGrp="1"/>
          </p:cNvSpPr>
          <p:nvPr>
            <p:ph type="sldNum" idx="12"/>
          </p:nvPr>
        </p:nvSpPr>
        <p:spPr>
          <a:xfrm>
            <a:off x="11330665" y="6251679"/>
            <a:ext cx="731600" cy="524800"/>
          </a:xfrm>
          <a:prstGeom prst="rect">
            <a:avLst/>
          </a:prstGeom>
        </p:spPr>
        <p:txBody>
          <a:bodyPr spcFirstLastPara="1" wrap="square" lIns="121900" tIns="121900" rIns="121900" bIns="121900" anchor="ctr" anchorCtr="0">
            <a:normAutofit/>
          </a:bodyPr>
          <a:lstStyle/>
          <a:p>
            <a:pPr defTabSz="1219170">
              <a:buClr>
                <a:srgbClr val="000000"/>
              </a:buClr>
            </a:pPr>
            <a:fld id="{00000000-1234-1234-1234-123412341234}" type="slidenum">
              <a:rPr lang="en" kern="0">
                <a:solidFill>
                  <a:srgbClr val="7F7F7F"/>
                </a:solidFill>
              </a:rPr>
              <a:pPr defTabSz="1219170">
                <a:buClr>
                  <a:srgbClr val="000000"/>
                </a:buClr>
              </a:pPr>
              <a:t>46</a:t>
            </a:fld>
            <a:endParaRPr kern="0">
              <a:solidFill>
                <a:srgbClr val="7F7F7F"/>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pic>
        <p:nvPicPr>
          <p:cNvPr id="747" name="Google Shape;747;p79"/>
          <p:cNvPicPr preferRelativeResize="0">
            <a:picLocks noGrp="1"/>
          </p:cNvPicPr>
          <p:nvPr>
            <p:ph type="body" idx="4294967295"/>
          </p:nvPr>
        </p:nvPicPr>
        <p:blipFill rotWithShape="1">
          <a:blip r:embed="rId3">
            <a:alphaModFix/>
          </a:blip>
          <a:srcRect/>
          <a:stretch/>
        </p:blipFill>
        <p:spPr>
          <a:xfrm>
            <a:off x="3671807" y="231605"/>
            <a:ext cx="8118400" cy="6214000"/>
          </a:xfrm>
          <a:prstGeom prst="rect">
            <a:avLst/>
          </a:prstGeom>
          <a:noFill/>
          <a:ln>
            <a:noFill/>
          </a:ln>
        </p:spPr>
      </p:pic>
      <p:sp>
        <p:nvSpPr>
          <p:cNvPr id="748" name="Google Shape;748;p79"/>
          <p:cNvSpPr/>
          <p:nvPr/>
        </p:nvSpPr>
        <p:spPr>
          <a:xfrm>
            <a:off x="10722077" y="681311"/>
            <a:ext cx="944000" cy="5660400"/>
          </a:xfrm>
          <a:prstGeom prst="rect">
            <a:avLst/>
          </a:prstGeom>
          <a:noFill/>
          <a:ln w="63500" cap="flat" cmpd="sng">
            <a:solidFill>
              <a:srgbClr val="FF0000"/>
            </a:solidFill>
            <a:prstDash val="solid"/>
            <a:round/>
            <a:headEnd type="none" w="sm" len="sm"/>
            <a:tailEnd type="none" w="sm" len="sm"/>
          </a:ln>
        </p:spPr>
        <p:txBody>
          <a:bodyPr spcFirstLastPara="1" wrap="square" lIns="91433" tIns="45700" rIns="91433" bIns="45700" anchor="ctr" anchorCtr="0">
            <a:noAutofit/>
          </a:bodyPr>
          <a:lstStyle/>
          <a:p>
            <a:pPr algn="ctr" defTabSz="1219170">
              <a:buClr>
                <a:srgbClr val="000000"/>
              </a:buClr>
            </a:pPr>
            <a:endParaRPr sz="1467" kern="0">
              <a:solidFill>
                <a:srgbClr val="FFFFFF"/>
              </a:solidFill>
              <a:latin typeface="Arial"/>
              <a:ea typeface="Arial"/>
              <a:cs typeface="Arial"/>
              <a:sym typeface="Arial"/>
            </a:endParaRPr>
          </a:p>
        </p:txBody>
      </p:sp>
      <p:sp>
        <p:nvSpPr>
          <p:cNvPr id="749" name="Google Shape;749;p79"/>
          <p:cNvSpPr txBox="1"/>
          <p:nvPr/>
        </p:nvSpPr>
        <p:spPr>
          <a:xfrm>
            <a:off x="188835" y="3105767"/>
            <a:ext cx="4831200" cy="646400"/>
          </a:xfrm>
          <a:prstGeom prst="rect">
            <a:avLst/>
          </a:prstGeom>
          <a:noFill/>
          <a:ln>
            <a:noFill/>
          </a:ln>
        </p:spPr>
        <p:txBody>
          <a:bodyPr spcFirstLastPara="1" wrap="square" lIns="121900" tIns="60933" rIns="121900" bIns="60933" anchor="t" anchorCtr="0">
            <a:noAutofit/>
          </a:bodyPr>
          <a:lstStyle/>
          <a:p>
            <a:pPr defTabSz="1219170">
              <a:buClr>
                <a:srgbClr val="000000"/>
              </a:buClr>
              <a:buSzPts val="3600"/>
            </a:pPr>
            <a:r>
              <a:rPr lang="en" sz="3600" kern="0">
                <a:solidFill>
                  <a:srgbClr val="000000"/>
                </a:solidFill>
                <a:latin typeface="Comfortaa"/>
                <a:ea typeface="Comfortaa"/>
                <a:cs typeface="Comfortaa"/>
                <a:sym typeface="Comfortaa"/>
              </a:rPr>
              <a:t>THAPCA IHCA Safety</a:t>
            </a:r>
            <a:endParaRPr sz="3600" kern="0">
              <a:solidFill>
                <a:srgbClr val="000000"/>
              </a:solidFill>
              <a:latin typeface="Comfortaa"/>
              <a:ea typeface="Comfortaa"/>
              <a:cs typeface="Comfortaa"/>
              <a:sym typeface="Comfortaa"/>
            </a:endParaRPr>
          </a:p>
        </p:txBody>
      </p:sp>
      <p:sp>
        <p:nvSpPr>
          <p:cNvPr id="750" name="Google Shape;750;p79"/>
          <p:cNvSpPr txBox="1">
            <a:spLocks noGrp="1"/>
          </p:cNvSpPr>
          <p:nvPr>
            <p:ph type="sldNum" idx="12"/>
          </p:nvPr>
        </p:nvSpPr>
        <p:spPr>
          <a:xfrm>
            <a:off x="11330665" y="6251679"/>
            <a:ext cx="731600" cy="524800"/>
          </a:xfrm>
          <a:prstGeom prst="rect">
            <a:avLst/>
          </a:prstGeom>
        </p:spPr>
        <p:txBody>
          <a:bodyPr spcFirstLastPara="1" wrap="square" lIns="121900" tIns="121900" rIns="121900" bIns="121900" anchor="ctr" anchorCtr="0">
            <a:normAutofit/>
          </a:bodyPr>
          <a:lstStyle/>
          <a:p>
            <a:pPr defTabSz="1219170">
              <a:buClr>
                <a:srgbClr val="000000"/>
              </a:buClr>
            </a:pPr>
            <a:fld id="{00000000-1234-1234-1234-123412341234}" type="slidenum">
              <a:rPr lang="en" kern="0">
                <a:solidFill>
                  <a:srgbClr val="7F7F7F"/>
                </a:solidFill>
              </a:rPr>
              <a:pPr defTabSz="1219170">
                <a:buClr>
                  <a:srgbClr val="000000"/>
                </a:buClr>
              </a:pPr>
              <a:t>47</a:t>
            </a:fld>
            <a:endParaRPr kern="0">
              <a:solidFill>
                <a:srgbClr val="7F7F7F"/>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pic>
        <p:nvPicPr>
          <p:cNvPr id="755" name="Google Shape;755;p80"/>
          <p:cNvPicPr preferRelativeResize="0">
            <a:picLocks noGrp="1"/>
          </p:cNvPicPr>
          <p:nvPr>
            <p:ph type="body" idx="4294967295"/>
          </p:nvPr>
        </p:nvPicPr>
        <p:blipFill rotWithShape="1">
          <a:blip r:embed="rId3">
            <a:alphaModFix/>
          </a:blip>
          <a:srcRect/>
          <a:stretch/>
        </p:blipFill>
        <p:spPr>
          <a:xfrm>
            <a:off x="4721903" y="195079"/>
            <a:ext cx="6871600" cy="6468000"/>
          </a:xfrm>
          <a:prstGeom prst="rect">
            <a:avLst/>
          </a:prstGeom>
          <a:noFill/>
          <a:ln>
            <a:noFill/>
          </a:ln>
        </p:spPr>
      </p:pic>
      <p:sp>
        <p:nvSpPr>
          <p:cNvPr id="756" name="Google Shape;756;p80"/>
          <p:cNvSpPr/>
          <p:nvPr/>
        </p:nvSpPr>
        <p:spPr>
          <a:xfrm>
            <a:off x="10649243" y="615144"/>
            <a:ext cx="839468" cy="5855995"/>
          </a:xfrm>
          <a:prstGeom prst="rect">
            <a:avLst/>
          </a:prstGeom>
          <a:noFill/>
          <a:ln w="63500" cap="flat" cmpd="sng">
            <a:solidFill>
              <a:srgbClr val="FF0000"/>
            </a:solidFill>
            <a:prstDash val="solid"/>
            <a:round/>
            <a:headEnd type="none" w="sm" len="sm"/>
            <a:tailEnd type="none" w="sm" len="sm"/>
          </a:ln>
        </p:spPr>
        <p:txBody>
          <a:bodyPr spcFirstLastPara="1" wrap="square" lIns="91433" tIns="45700" rIns="91433" bIns="45700" anchor="ctr" anchorCtr="0">
            <a:noAutofit/>
          </a:bodyPr>
          <a:lstStyle/>
          <a:p>
            <a:pPr algn="ctr" defTabSz="1219170">
              <a:buClr>
                <a:srgbClr val="000000"/>
              </a:buClr>
            </a:pPr>
            <a:endParaRPr sz="1467" kern="0">
              <a:solidFill>
                <a:srgbClr val="FFFFFF"/>
              </a:solidFill>
              <a:latin typeface="Arial"/>
              <a:ea typeface="Arial"/>
              <a:cs typeface="Arial"/>
              <a:sym typeface="Arial"/>
            </a:endParaRPr>
          </a:p>
        </p:txBody>
      </p:sp>
      <p:sp>
        <p:nvSpPr>
          <p:cNvPr id="757" name="Google Shape;757;p80"/>
          <p:cNvSpPr txBox="1"/>
          <p:nvPr/>
        </p:nvSpPr>
        <p:spPr>
          <a:xfrm>
            <a:off x="188835" y="3105767"/>
            <a:ext cx="4831200" cy="646400"/>
          </a:xfrm>
          <a:prstGeom prst="rect">
            <a:avLst/>
          </a:prstGeom>
          <a:noFill/>
          <a:ln>
            <a:noFill/>
          </a:ln>
        </p:spPr>
        <p:txBody>
          <a:bodyPr spcFirstLastPara="1" wrap="square" lIns="121900" tIns="60933" rIns="121900" bIns="60933" anchor="t" anchorCtr="0">
            <a:noAutofit/>
          </a:bodyPr>
          <a:lstStyle/>
          <a:p>
            <a:pPr defTabSz="1219170">
              <a:buClr>
                <a:srgbClr val="000000"/>
              </a:buClr>
              <a:buSzPts val="3600"/>
            </a:pPr>
            <a:r>
              <a:rPr lang="en" sz="3600" kern="0">
                <a:solidFill>
                  <a:srgbClr val="000000"/>
                </a:solidFill>
                <a:latin typeface="Comfortaa"/>
                <a:ea typeface="Comfortaa"/>
                <a:cs typeface="Comfortaa"/>
                <a:sym typeface="Comfortaa"/>
              </a:rPr>
              <a:t>THAPCA IHCA Safety</a:t>
            </a:r>
            <a:endParaRPr sz="3600" kern="0">
              <a:solidFill>
                <a:srgbClr val="000000"/>
              </a:solidFill>
              <a:latin typeface="Comfortaa"/>
              <a:ea typeface="Comfortaa"/>
              <a:cs typeface="Comfortaa"/>
              <a:sym typeface="Comfortaa"/>
            </a:endParaRPr>
          </a:p>
        </p:txBody>
      </p:sp>
      <p:sp>
        <p:nvSpPr>
          <p:cNvPr id="758" name="Google Shape;758;p80"/>
          <p:cNvSpPr txBox="1">
            <a:spLocks noGrp="1"/>
          </p:cNvSpPr>
          <p:nvPr>
            <p:ph type="sldNum" idx="12"/>
          </p:nvPr>
        </p:nvSpPr>
        <p:spPr>
          <a:xfrm>
            <a:off x="11330665" y="6251679"/>
            <a:ext cx="731600" cy="524800"/>
          </a:xfrm>
          <a:prstGeom prst="rect">
            <a:avLst/>
          </a:prstGeom>
        </p:spPr>
        <p:txBody>
          <a:bodyPr spcFirstLastPara="1" wrap="square" lIns="121900" tIns="121900" rIns="121900" bIns="121900" anchor="ctr" anchorCtr="0">
            <a:normAutofit/>
          </a:bodyPr>
          <a:lstStyle/>
          <a:p>
            <a:pPr defTabSz="1219170">
              <a:buClr>
                <a:srgbClr val="000000"/>
              </a:buClr>
            </a:pPr>
            <a:fld id="{00000000-1234-1234-1234-123412341234}" type="slidenum">
              <a:rPr lang="en" kern="0">
                <a:solidFill>
                  <a:srgbClr val="7F7F7F"/>
                </a:solidFill>
              </a:rPr>
              <a:pPr defTabSz="1219170">
                <a:buClr>
                  <a:srgbClr val="000000"/>
                </a:buClr>
              </a:pPr>
              <a:t>48</a:t>
            </a:fld>
            <a:endParaRPr kern="0">
              <a:solidFill>
                <a:srgbClr val="7F7F7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7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Google Shape;763;p81"/>
          <p:cNvSpPr txBox="1">
            <a:spLocks noGrp="1"/>
          </p:cNvSpPr>
          <p:nvPr>
            <p:ph type="title"/>
          </p:nvPr>
        </p:nvSpPr>
        <p:spPr>
          <a:xfrm>
            <a:off x="415600" y="593367"/>
            <a:ext cx="11360800" cy="831200"/>
          </a:xfrm>
          <a:prstGeom prst="rect">
            <a:avLst/>
          </a:prstGeom>
          <a:noFill/>
          <a:ln>
            <a:noFill/>
          </a:ln>
        </p:spPr>
        <p:txBody>
          <a:bodyPr spcFirstLastPara="1" wrap="square" lIns="91433" tIns="45700" rIns="91433" bIns="45700" anchor="ctr" anchorCtr="0">
            <a:normAutofit/>
          </a:bodyPr>
          <a:lstStyle/>
          <a:p>
            <a:pPr>
              <a:buClr>
                <a:schemeClr val="dk1"/>
              </a:buClr>
              <a:buSzPts val="3300"/>
            </a:pPr>
            <a:r>
              <a:rPr lang="en" sz="3600"/>
              <a:t>THAPCA OHCA: Limitations</a:t>
            </a:r>
            <a:endParaRPr sz="3600"/>
          </a:p>
        </p:txBody>
      </p:sp>
      <p:sp>
        <p:nvSpPr>
          <p:cNvPr id="764" name="Google Shape;764;p81"/>
          <p:cNvSpPr txBox="1">
            <a:spLocks noGrp="1"/>
          </p:cNvSpPr>
          <p:nvPr>
            <p:ph type="body" idx="1"/>
          </p:nvPr>
        </p:nvSpPr>
        <p:spPr>
          <a:xfrm>
            <a:off x="415600" y="1536633"/>
            <a:ext cx="11360800" cy="4555200"/>
          </a:xfrm>
          <a:prstGeom prst="rect">
            <a:avLst/>
          </a:prstGeom>
          <a:noFill/>
          <a:ln>
            <a:noFill/>
          </a:ln>
        </p:spPr>
        <p:txBody>
          <a:bodyPr spcFirstLastPara="1" wrap="square" lIns="91433" tIns="45700" rIns="91433" bIns="45700" anchor="t" anchorCtr="0">
            <a:normAutofit fontScale="47500" lnSpcReduction="20000"/>
          </a:bodyPr>
          <a:lstStyle/>
          <a:p>
            <a:pPr marL="457189" indent="-423323" algn="ctr">
              <a:lnSpc>
                <a:spcPct val="100000"/>
              </a:lnSpc>
              <a:buSzPct val="83018"/>
              <a:buNone/>
            </a:pPr>
            <a:r>
              <a:rPr lang="en" sz="7066" u="sng"/>
              <a:t>Selection Criteria</a:t>
            </a:r>
            <a:endParaRPr sz="1467"/>
          </a:p>
          <a:p>
            <a:pPr marL="457189" indent="-423323" algn="ctr">
              <a:lnSpc>
                <a:spcPct val="100000"/>
              </a:lnSpc>
              <a:buSzPct val="97777"/>
              <a:buNone/>
            </a:pPr>
            <a:r>
              <a:rPr lang="en" sz="6000"/>
              <a:t>Coma and motor GCS &lt;5</a:t>
            </a:r>
            <a:endParaRPr sz="1467"/>
          </a:p>
          <a:p>
            <a:pPr marL="914377" lvl="1" indent="-406390" algn="ctr">
              <a:lnSpc>
                <a:spcPct val="100000"/>
              </a:lnSpc>
              <a:buSzPct val="84444"/>
              <a:buNone/>
            </a:pPr>
            <a:r>
              <a:rPr lang="en" sz="6000"/>
              <a:t>No stratification of injury severity</a:t>
            </a:r>
            <a:r>
              <a:rPr lang="en" sz="7066"/>
              <a:t> </a:t>
            </a:r>
            <a:endParaRPr sz="1467"/>
          </a:p>
          <a:p>
            <a:pPr marL="914377" lvl="1" indent="-406390" algn="ctr">
              <a:lnSpc>
                <a:spcPct val="100000"/>
              </a:lnSpc>
              <a:buSzPct val="71698"/>
              <a:buNone/>
            </a:pPr>
            <a:endParaRPr sz="7066"/>
          </a:p>
          <a:p>
            <a:pPr marL="457189" indent="-423323" algn="ctr">
              <a:lnSpc>
                <a:spcPct val="100000"/>
              </a:lnSpc>
              <a:buSzPct val="83018"/>
              <a:buNone/>
            </a:pPr>
            <a:r>
              <a:rPr lang="en" sz="7066" u="sng"/>
              <a:t>Underpowered</a:t>
            </a:r>
            <a:r>
              <a:rPr lang="en" sz="6000" u="sng"/>
              <a:t> </a:t>
            </a:r>
            <a:endParaRPr sz="1467"/>
          </a:p>
          <a:p>
            <a:pPr marL="457189" indent="-423323" algn="ctr">
              <a:lnSpc>
                <a:spcPct val="100000"/>
              </a:lnSpc>
              <a:buSzPct val="97777"/>
              <a:buNone/>
            </a:pPr>
            <a:r>
              <a:rPr lang="en" sz="6000"/>
              <a:t>85% Power to detect a </a:t>
            </a:r>
            <a:endParaRPr sz="1467"/>
          </a:p>
          <a:p>
            <a:pPr marL="914377" lvl="1" indent="-406390" algn="ctr">
              <a:lnSpc>
                <a:spcPct val="100000"/>
              </a:lnSpc>
              <a:buSzPct val="84444"/>
              <a:buNone/>
            </a:pPr>
            <a:r>
              <a:rPr lang="en" sz="6000"/>
              <a:t>20% improvement in 1 year Neurologic Outcome</a:t>
            </a:r>
            <a:endParaRPr sz="1467"/>
          </a:p>
          <a:p>
            <a:pPr marL="914377" lvl="1" indent="-406390" algn="ctr">
              <a:lnSpc>
                <a:spcPct val="100000"/>
              </a:lnSpc>
              <a:buSzPct val="84444"/>
              <a:buNone/>
            </a:pPr>
            <a:endParaRPr sz="6000"/>
          </a:p>
          <a:p>
            <a:pPr marL="914377" lvl="1" indent="-406390" algn="ctr">
              <a:lnSpc>
                <a:spcPct val="100000"/>
              </a:lnSpc>
              <a:buSzPct val="380000"/>
              <a:buNone/>
            </a:pPr>
            <a:endParaRPr sz="1333"/>
          </a:p>
          <a:p>
            <a:pPr marL="914377" lvl="1" indent="-406390" algn="ctr">
              <a:lnSpc>
                <a:spcPct val="100000"/>
              </a:lnSpc>
              <a:buSzPct val="71698"/>
              <a:buNone/>
            </a:pPr>
            <a:r>
              <a:rPr lang="en" sz="7066" u="sng"/>
              <a:t>Intervention</a:t>
            </a:r>
            <a:endParaRPr sz="1467"/>
          </a:p>
          <a:p>
            <a:pPr marL="914377" lvl="1" indent="-406390" algn="ctr">
              <a:lnSpc>
                <a:spcPct val="100000"/>
              </a:lnSpc>
              <a:buSzPct val="84444"/>
              <a:buNone/>
            </a:pPr>
            <a:r>
              <a:rPr lang="en" sz="6000"/>
              <a:t>Was 48 hours the right duration</a:t>
            </a:r>
            <a:endParaRPr sz="1467"/>
          </a:p>
          <a:p>
            <a:pPr marL="914377" lvl="1" indent="-406390" algn="ctr">
              <a:lnSpc>
                <a:spcPct val="100000"/>
              </a:lnSpc>
              <a:buSzPct val="180952"/>
              <a:buNone/>
            </a:pPr>
            <a:endParaRPr sz="2800">
              <a:solidFill>
                <a:srgbClr val="FFFF00"/>
              </a:solidFill>
            </a:endParaRPr>
          </a:p>
          <a:p>
            <a:pPr marL="914377" lvl="1" indent="-406390" algn="ctr">
              <a:lnSpc>
                <a:spcPct val="100000"/>
              </a:lnSpc>
              <a:spcBef>
                <a:spcPts val="1867"/>
              </a:spcBef>
              <a:buSzPct val="180952"/>
              <a:buNone/>
            </a:pPr>
            <a:endParaRPr sz="2800">
              <a:solidFill>
                <a:srgbClr val="FFFF00"/>
              </a:solidFill>
            </a:endParaRPr>
          </a:p>
        </p:txBody>
      </p:sp>
      <p:sp>
        <p:nvSpPr>
          <p:cNvPr id="765" name="Google Shape;765;p81"/>
          <p:cNvSpPr txBox="1"/>
          <p:nvPr/>
        </p:nvSpPr>
        <p:spPr>
          <a:xfrm>
            <a:off x="1905000" y="1219200"/>
            <a:ext cx="8458200" cy="3657600"/>
          </a:xfrm>
          <a:prstGeom prst="rect">
            <a:avLst/>
          </a:prstGeom>
          <a:noFill/>
          <a:ln>
            <a:noFill/>
          </a:ln>
        </p:spPr>
        <p:txBody>
          <a:bodyPr spcFirstLastPara="1" wrap="square" lIns="121900" tIns="60967" rIns="121900" bIns="60967" anchor="t" anchorCtr="0">
            <a:normAutofit/>
          </a:bodyPr>
          <a:lstStyle/>
          <a:p>
            <a:pPr marL="745048" lvl="1" indent="-287859" algn="ctr" defTabSz="1219170">
              <a:buClr>
                <a:srgbClr val="000000"/>
              </a:buClr>
              <a:buSzPts val="2700"/>
            </a:pPr>
            <a:endParaRPr sz="3600" kern="0">
              <a:solidFill>
                <a:srgbClr val="333333"/>
              </a:solidFill>
              <a:latin typeface="Arial"/>
              <a:ea typeface="Arial"/>
              <a:cs typeface="Arial"/>
              <a:sym typeface="Arial"/>
            </a:endParaRPr>
          </a:p>
        </p:txBody>
      </p:sp>
      <p:sp>
        <p:nvSpPr>
          <p:cNvPr id="766" name="Google Shape;766;p81"/>
          <p:cNvSpPr txBox="1">
            <a:spLocks noGrp="1"/>
          </p:cNvSpPr>
          <p:nvPr>
            <p:ph type="sldNum" idx="12"/>
          </p:nvPr>
        </p:nvSpPr>
        <p:spPr>
          <a:xfrm>
            <a:off x="11330665" y="6251679"/>
            <a:ext cx="731600" cy="524800"/>
          </a:xfrm>
          <a:prstGeom prst="rect">
            <a:avLst/>
          </a:prstGeom>
        </p:spPr>
        <p:txBody>
          <a:bodyPr spcFirstLastPara="1" wrap="square" lIns="121900" tIns="121900" rIns="121900" bIns="121900" anchor="ctr" anchorCtr="0">
            <a:normAutofit/>
          </a:bodyPr>
          <a:lstStyle/>
          <a:p>
            <a:pPr defTabSz="1219170">
              <a:buClr>
                <a:srgbClr val="000000"/>
              </a:buClr>
            </a:pPr>
            <a:fld id="{00000000-1234-1234-1234-123412341234}" type="slidenum">
              <a:rPr lang="en" kern="0">
                <a:solidFill>
                  <a:srgbClr val="7F7F7F"/>
                </a:solidFill>
              </a:rPr>
              <a:pPr defTabSz="1219170">
                <a:buClr>
                  <a:srgbClr val="000000"/>
                </a:buClr>
              </a:pPr>
              <a:t>49</a:t>
            </a:fld>
            <a:endParaRPr kern="0">
              <a:solidFill>
                <a:srgbClr val="7F7F7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7"/>
          <p:cNvSpPr/>
          <p:nvPr/>
        </p:nvSpPr>
        <p:spPr>
          <a:xfrm>
            <a:off x="1708944" y="3642287"/>
            <a:ext cx="1702539" cy="1799451"/>
          </a:xfrm>
          <a:custGeom>
            <a:avLst/>
            <a:gdLst/>
            <a:ahLst/>
            <a:cxnLst/>
            <a:rect l="l" t="t" r="r" b="b"/>
            <a:pathLst>
              <a:path w="2292981" h="1799451" extrusionOk="0">
                <a:moveTo>
                  <a:pt x="0" y="1775762"/>
                </a:moveTo>
                <a:cubicBezTo>
                  <a:pt x="169524" y="1358344"/>
                  <a:pt x="339048" y="940926"/>
                  <a:pt x="470355" y="670486"/>
                </a:cubicBezTo>
                <a:cubicBezTo>
                  <a:pt x="601663" y="400046"/>
                  <a:pt x="683975" y="264826"/>
                  <a:pt x="787845" y="153123"/>
                </a:cubicBezTo>
                <a:cubicBezTo>
                  <a:pt x="891715" y="41420"/>
                  <a:pt x="983826" y="4185"/>
                  <a:pt x="1093575" y="266"/>
                </a:cubicBezTo>
                <a:cubicBezTo>
                  <a:pt x="1203324" y="-3653"/>
                  <a:pt x="1346391" y="35541"/>
                  <a:pt x="1446342" y="129607"/>
                </a:cubicBezTo>
                <a:cubicBezTo>
                  <a:pt x="1546293" y="223673"/>
                  <a:pt x="1593327" y="376530"/>
                  <a:pt x="1693278" y="564662"/>
                </a:cubicBezTo>
                <a:cubicBezTo>
                  <a:pt x="1793229" y="752794"/>
                  <a:pt x="1955894" y="1066347"/>
                  <a:pt x="2046045" y="1258399"/>
                </a:cubicBezTo>
                <a:cubicBezTo>
                  <a:pt x="2136197" y="1450450"/>
                  <a:pt x="2193031" y="1626824"/>
                  <a:pt x="2234187" y="1716971"/>
                </a:cubicBezTo>
                <a:cubicBezTo>
                  <a:pt x="2275343" y="1807118"/>
                  <a:pt x="2292981" y="1799279"/>
                  <a:pt x="2292981" y="1799279"/>
                </a:cubicBezTo>
              </a:path>
            </a:pathLst>
          </a:custGeom>
          <a:solidFill>
            <a:srgbClr val="FF6600"/>
          </a:solidFill>
          <a:ln w="25400" cap="flat" cmpd="sng">
            <a:solidFill>
              <a:srgbClr val="FF6600"/>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121900" tIns="60933" rIns="121900" bIns="60933" anchor="ctr" anchorCtr="0">
            <a:noAutofit/>
          </a:bodyPr>
          <a:lstStyle/>
          <a:p>
            <a:pPr algn="ctr" defTabSz="1219170">
              <a:buClr>
                <a:srgbClr val="000000"/>
              </a:buClr>
              <a:buSzPts val="1800"/>
            </a:pPr>
            <a:endParaRPr sz="2400" kern="0">
              <a:solidFill>
                <a:srgbClr val="611BB8"/>
              </a:solidFill>
              <a:latin typeface="Calibri"/>
              <a:ea typeface="Calibri"/>
              <a:cs typeface="Calibri"/>
              <a:sym typeface="Calibri"/>
            </a:endParaRPr>
          </a:p>
        </p:txBody>
      </p:sp>
      <p:sp>
        <p:nvSpPr>
          <p:cNvPr id="235" name="Google Shape;235;p37"/>
          <p:cNvSpPr/>
          <p:nvPr/>
        </p:nvSpPr>
        <p:spPr>
          <a:xfrm>
            <a:off x="1285626" y="1081764"/>
            <a:ext cx="596175" cy="4372667"/>
          </a:xfrm>
          <a:custGeom>
            <a:avLst/>
            <a:gdLst/>
            <a:ahLst/>
            <a:cxnLst/>
            <a:rect l="l" t="t" r="r" b="b"/>
            <a:pathLst>
              <a:path w="2292981" h="1799451" extrusionOk="0">
                <a:moveTo>
                  <a:pt x="0" y="1775762"/>
                </a:moveTo>
                <a:cubicBezTo>
                  <a:pt x="169524" y="1358344"/>
                  <a:pt x="339048" y="940926"/>
                  <a:pt x="470355" y="670486"/>
                </a:cubicBezTo>
                <a:cubicBezTo>
                  <a:pt x="601663" y="400046"/>
                  <a:pt x="683975" y="264826"/>
                  <a:pt x="787845" y="153123"/>
                </a:cubicBezTo>
                <a:cubicBezTo>
                  <a:pt x="891715" y="41420"/>
                  <a:pt x="983826" y="4185"/>
                  <a:pt x="1093575" y="266"/>
                </a:cubicBezTo>
                <a:cubicBezTo>
                  <a:pt x="1203324" y="-3653"/>
                  <a:pt x="1346391" y="35541"/>
                  <a:pt x="1446342" y="129607"/>
                </a:cubicBezTo>
                <a:cubicBezTo>
                  <a:pt x="1546293" y="223673"/>
                  <a:pt x="1593327" y="376530"/>
                  <a:pt x="1693278" y="564662"/>
                </a:cubicBezTo>
                <a:cubicBezTo>
                  <a:pt x="1793229" y="752794"/>
                  <a:pt x="1955894" y="1066347"/>
                  <a:pt x="2046045" y="1258399"/>
                </a:cubicBezTo>
                <a:cubicBezTo>
                  <a:pt x="2136197" y="1450450"/>
                  <a:pt x="2193031" y="1626824"/>
                  <a:pt x="2234187" y="1716971"/>
                </a:cubicBezTo>
                <a:cubicBezTo>
                  <a:pt x="2275343" y="1807118"/>
                  <a:pt x="2292981" y="1799279"/>
                  <a:pt x="2292981" y="1799279"/>
                </a:cubicBezTo>
              </a:path>
            </a:pathLst>
          </a:custGeom>
          <a:solidFill>
            <a:srgbClr val="FF0000"/>
          </a:solidFill>
          <a:ln w="25400" cap="flat" cmpd="sng">
            <a:solidFill>
              <a:srgbClr val="FF0000"/>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121900" tIns="60933" rIns="121900" bIns="60933" anchor="ctr" anchorCtr="0">
            <a:noAutofit/>
          </a:bodyPr>
          <a:lstStyle/>
          <a:p>
            <a:pPr algn="ctr" defTabSz="1219170">
              <a:buClr>
                <a:srgbClr val="000000"/>
              </a:buClr>
              <a:buSzPts val="1800"/>
            </a:pPr>
            <a:endParaRPr sz="2400" kern="0">
              <a:solidFill>
                <a:srgbClr val="611BB8"/>
              </a:solidFill>
              <a:latin typeface="Calibri"/>
              <a:ea typeface="Calibri"/>
              <a:cs typeface="Calibri"/>
              <a:sym typeface="Calibri"/>
            </a:endParaRPr>
          </a:p>
        </p:txBody>
      </p:sp>
      <p:cxnSp>
        <p:nvCxnSpPr>
          <p:cNvPr id="236" name="Google Shape;236;p37"/>
          <p:cNvCxnSpPr/>
          <p:nvPr/>
        </p:nvCxnSpPr>
        <p:spPr>
          <a:xfrm>
            <a:off x="1003420" y="552643"/>
            <a:ext cx="0" cy="4879500"/>
          </a:xfrm>
          <a:prstGeom prst="straightConnector1">
            <a:avLst/>
          </a:prstGeom>
          <a:noFill/>
          <a:ln w="762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cxnSp>
        <p:nvCxnSpPr>
          <p:cNvPr id="237" name="Google Shape;237;p37"/>
          <p:cNvCxnSpPr/>
          <p:nvPr/>
        </p:nvCxnSpPr>
        <p:spPr>
          <a:xfrm rot="10800000">
            <a:off x="987703" y="5423111"/>
            <a:ext cx="9998100" cy="0"/>
          </a:xfrm>
          <a:prstGeom prst="straightConnector1">
            <a:avLst/>
          </a:prstGeom>
          <a:noFill/>
          <a:ln w="762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sp>
        <p:nvSpPr>
          <p:cNvPr id="238" name="Google Shape;238;p37"/>
          <p:cNvSpPr txBox="1"/>
          <p:nvPr/>
        </p:nvSpPr>
        <p:spPr>
          <a:xfrm rot="-5400000">
            <a:off x="-380267" y="2253265"/>
            <a:ext cx="1570800" cy="697600"/>
          </a:xfrm>
          <a:prstGeom prst="rect">
            <a:avLst/>
          </a:prstGeom>
          <a:noFill/>
          <a:ln>
            <a:noFill/>
          </a:ln>
        </p:spPr>
        <p:txBody>
          <a:bodyPr spcFirstLastPara="1" wrap="square" lIns="121900" tIns="60933" rIns="121900" bIns="60933" anchor="t" anchorCtr="0">
            <a:noAutofit/>
          </a:bodyPr>
          <a:lstStyle/>
          <a:p>
            <a:pPr defTabSz="1219170">
              <a:buClr>
                <a:srgbClr val="000000"/>
              </a:buClr>
              <a:buSzPts val="2800"/>
            </a:pPr>
            <a:r>
              <a:rPr lang="en" sz="3733" kern="0">
                <a:solidFill>
                  <a:srgbClr val="611BB8"/>
                </a:solidFill>
                <a:latin typeface="Calibri"/>
                <a:ea typeface="Calibri"/>
                <a:cs typeface="Calibri"/>
                <a:sym typeface="Calibri"/>
              </a:rPr>
              <a:t>Injury</a:t>
            </a:r>
            <a:endParaRPr sz="1867" kern="0">
              <a:solidFill>
                <a:srgbClr val="000000"/>
              </a:solidFill>
              <a:latin typeface="Arial"/>
              <a:ea typeface="Arial"/>
              <a:cs typeface="Arial"/>
              <a:sym typeface="Arial"/>
            </a:endParaRPr>
          </a:p>
        </p:txBody>
      </p:sp>
      <p:sp>
        <p:nvSpPr>
          <p:cNvPr id="239" name="Google Shape;239;p37"/>
          <p:cNvSpPr txBox="1"/>
          <p:nvPr/>
        </p:nvSpPr>
        <p:spPr>
          <a:xfrm>
            <a:off x="1003420" y="5423105"/>
            <a:ext cx="1394800" cy="400000"/>
          </a:xfrm>
          <a:prstGeom prst="rect">
            <a:avLst/>
          </a:prstGeom>
          <a:noFill/>
          <a:ln>
            <a:noFill/>
          </a:ln>
        </p:spPr>
        <p:txBody>
          <a:bodyPr spcFirstLastPara="1" wrap="square" lIns="121900" tIns="60933" rIns="121900" bIns="60933" anchor="t" anchorCtr="0">
            <a:noAutofit/>
          </a:bodyPr>
          <a:lstStyle/>
          <a:p>
            <a:pPr defTabSz="1219170">
              <a:buClr>
                <a:srgbClr val="000000"/>
              </a:buClr>
              <a:buSzPts val="2000"/>
            </a:pPr>
            <a:r>
              <a:rPr lang="en" sz="2667" kern="0">
                <a:solidFill>
                  <a:srgbClr val="611BB8"/>
                </a:solidFill>
                <a:latin typeface="Calibri"/>
                <a:ea typeface="Calibri"/>
                <a:cs typeface="Calibri"/>
                <a:sym typeface="Calibri"/>
              </a:rPr>
              <a:t>Minutes</a:t>
            </a:r>
            <a:endParaRPr sz="1867" kern="0">
              <a:solidFill>
                <a:srgbClr val="000000"/>
              </a:solidFill>
              <a:latin typeface="Arial"/>
              <a:ea typeface="Arial"/>
              <a:cs typeface="Arial"/>
              <a:sym typeface="Arial"/>
            </a:endParaRPr>
          </a:p>
        </p:txBody>
      </p:sp>
      <p:sp>
        <p:nvSpPr>
          <p:cNvPr id="240" name="Google Shape;240;p37"/>
          <p:cNvSpPr txBox="1"/>
          <p:nvPr/>
        </p:nvSpPr>
        <p:spPr>
          <a:xfrm>
            <a:off x="2283428" y="5423105"/>
            <a:ext cx="947200" cy="400000"/>
          </a:xfrm>
          <a:prstGeom prst="rect">
            <a:avLst/>
          </a:prstGeom>
          <a:noFill/>
          <a:ln>
            <a:noFill/>
          </a:ln>
        </p:spPr>
        <p:txBody>
          <a:bodyPr spcFirstLastPara="1" wrap="square" lIns="121900" tIns="60933" rIns="121900" bIns="60933" anchor="t" anchorCtr="0">
            <a:noAutofit/>
          </a:bodyPr>
          <a:lstStyle/>
          <a:p>
            <a:pPr defTabSz="1219170">
              <a:buClr>
                <a:srgbClr val="000000"/>
              </a:buClr>
              <a:buSzPts val="2000"/>
            </a:pPr>
            <a:r>
              <a:rPr lang="en" sz="2667" kern="0">
                <a:solidFill>
                  <a:srgbClr val="611BB8"/>
                </a:solidFill>
                <a:latin typeface="Calibri"/>
                <a:ea typeface="Calibri"/>
                <a:cs typeface="Calibri"/>
                <a:sym typeface="Calibri"/>
              </a:rPr>
              <a:t>Hour</a:t>
            </a:r>
            <a:endParaRPr sz="1867" kern="0">
              <a:solidFill>
                <a:srgbClr val="000000"/>
              </a:solidFill>
              <a:latin typeface="Arial"/>
              <a:ea typeface="Arial"/>
              <a:cs typeface="Arial"/>
              <a:sym typeface="Arial"/>
            </a:endParaRPr>
          </a:p>
        </p:txBody>
      </p:sp>
      <p:sp>
        <p:nvSpPr>
          <p:cNvPr id="241" name="Google Shape;241;p37"/>
          <p:cNvSpPr txBox="1"/>
          <p:nvPr/>
        </p:nvSpPr>
        <p:spPr>
          <a:xfrm>
            <a:off x="3747164" y="5423105"/>
            <a:ext cx="1072400" cy="400000"/>
          </a:xfrm>
          <a:prstGeom prst="rect">
            <a:avLst/>
          </a:prstGeom>
          <a:noFill/>
          <a:ln>
            <a:noFill/>
          </a:ln>
        </p:spPr>
        <p:txBody>
          <a:bodyPr spcFirstLastPara="1" wrap="square" lIns="121900" tIns="60933" rIns="121900" bIns="60933" anchor="t" anchorCtr="0">
            <a:noAutofit/>
          </a:bodyPr>
          <a:lstStyle/>
          <a:p>
            <a:pPr defTabSz="1219170">
              <a:buClr>
                <a:srgbClr val="000000"/>
              </a:buClr>
              <a:buSzPts val="2000"/>
            </a:pPr>
            <a:r>
              <a:rPr lang="en" sz="2667" kern="0">
                <a:solidFill>
                  <a:srgbClr val="611BB8"/>
                </a:solidFill>
                <a:latin typeface="Calibri"/>
                <a:ea typeface="Calibri"/>
                <a:cs typeface="Calibri"/>
                <a:sym typeface="Calibri"/>
              </a:rPr>
              <a:t>Hours</a:t>
            </a:r>
            <a:endParaRPr sz="1867" kern="0">
              <a:solidFill>
                <a:srgbClr val="000000"/>
              </a:solidFill>
              <a:latin typeface="Arial"/>
              <a:ea typeface="Arial"/>
              <a:cs typeface="Arial"/>
              <a:sym typeface="Arial"/>
            </a:endParaRPr>
          </a:p>
        </p:txBody>
      </p:sp>
      <p:sp>
        <p:nvSpPr>
          <p:cNvPr id="242" name="Google Shape;242;p37"/>
          <p:cNvSpPr txBox="1"/>
          <p:nvPr/>
        </p:nvSpPr>
        <p:spPr>
          <a:xfrm>
            <a:off x="1893108" y="1313459"/>
            <a:ext cx="1424400" cy="369300"/>
          </a:xfrm>
          <a:prstGeom prst="rect">
            <a:avLst/>
          </a:prstGeom>
          <a:noFill/>
          <a:ln>
            <a:noFill/>
          </a:ln>
        </p:spPr>
        <p:txBody>
          <a:bodyPr spcFirstLastPara="1" wrap="square" lIns="121900" tIns="60933" rIns="121900" bIns="60933" anchor="t" anchorCtr="0">
            <a:noAutofit/>
          </a:bodyPr>
          <a:lstStyle/>
          <a:p>
            <a:pPr defTabSz="1219170">
              <a:buClr>
                <a:srgbClr val="000000"/>
              </a:buClr>
              <a:buSzPts val="1800"/>
            </a:pPr>
            <a:r>
              <a:rPr lang="en" sz="2400" i="1" kern="0">
                <a:solidFill>
                  <a:srgbClr val="611BB8"/>
                </a:solidFill>
                <a:latin typeface="Calibri"/>
                <a:ea typeface="Calibri"/>
                <a:cs typeface="Calibri"/>
                <a:sym typeface="Calibri"/>
              </a:rPr>
              <a:t>Ischemia</a:t>
            </a:r>
            <a:endParaRPr sz="1867" kern="0">
              <a:solidFill>
                <a:srgbClr val="000000"/>
              </a:solidFill>
              <a:latin typeface="Arial"/>
              <a:ea typeface="Arial"/>
              <a:cs typeface="Arial"/>
              <a:sym typeface="Arial"/>
            </a:endParaRPr>
          </a:p>
        </p:txBody>
      </p:sp>
      <p:sp>
        <p:nvSpPr>
          <p:cNvPr id="243" name="Google Shape;243;p37"/>
          <p:cNvSpPr txBox="1"/>
          <p:nvPr/>
        </p:nvSpPr>
        <p:spPr>
          <a:xfrm>
            <a:off x="2663703" y="2927806"/>
            <a:ext cx="1805100" cy="369300"/>
          </a:xfrm>
          <a:prstGeom prst="rect">
            <a:avLst/>
          </a:prstGeom>
          <a:noFill/>
          <a:ln>
            <a:noFill/>
          </a:ln>
        </p:spPr>
        <p:txBody>
          <a:bodyPr spcFirstLastPara="1" wrap="square" lIns="121900" tIns="60933" rIns="121900" bIns="60933" anchor="t" anchorCtr="0">
            <a:noAutofit/>
          </a:bodyPr>
          <a:lstStyle/>
          <a:p>
            <a:pPr defTabSz="1219170">
              <a:buClr>
                <a:srgbClr val="000000"/>
              </a:buClr>
              <a:buSzPts val="1800"/>
            </a:pPr>
            <a:r>
              <a:rPr lang="en" sz="2400" i="1" kern="0">
                <a:solidFill>
                  <a:srgbClr val="611BB8"/>
                </a:solidFill>
                <a:latin typeface="Calibri"/>
                <a:ea typeface="Calibri"/>
                <a:cs typeface="Calibri"/>
                <a:sym typeface="Calibri"/>
              </a:rPr>
              <a:t>Reperfusion</a:t>
            </a:r>
            <a:endParaRPr sz="1867" kern="0">
              <a:solidFill>
                <a:srgbClr val="000000"/>
              </a:solidFill>
              <a:latin typeface="Arial"/>
              <a:ea typeface="Arial"/>
              <a:cs typeface="Arial"/>
              <a:sym typeface="Arial"/>
            </a:endParaRPr>
          </a:p>
        </p:txBody>
      </p:sp>
      <p:sp>
        <p:nvSpPr>
          <p:cNvPr id="244" name="Google Shape;244;p37"/>
          <p:cNvSpPr txBox="1">
            <a:spLocks noGrp="1"/>
          </p:cNvSpPr>
          <p:nvPr>
            <p:ph type="sldNum" idx="12"/>
          </p:nvPr>
        </p:nvSpPr>
        <p:spPr>
          <a:xfrm>
            <a:off x="11330665" y="6251679"/>
            <a:ext cx="731600" cy="524800"/>
          </a:xfrm>
          <a:prstGeom prst="rect">
            <a:avLst/>
          </a:prstGeom>
        </p:spPr>
        <p:txBody>
          <a:bodyPr spcFirstLastPara="1" wrap="square" lIns="121900" tIns="121900" rIns="121900" bIns="121900" anchor="ctr" anchorCtr="0">
            <a:normAutofit/>
          </a:bodyPr>
          <a:lstStyle/>
          <a:p>
            <a:pPr defTabSz="1219170">
              <a:buClr>
                <a:srgbClr val="000000"/>
              </a:buClr>
            </a:pPr>
            <a:fld id="{00000000-1234-1234-1234-123412341234}" type="slidenum">
              <a:rPr lang="en" kern="0">
                <a:solidFill>
                  <a:srgbClr val="7F7F7F"/>
                </a:solidFill>
              </a:rPr>
              <a:pPr defTabSz="1219170">
                <a:buClr>
                  <a:srgbClr val="000000"/>
                </a:buClr>
              </a:pPr>
              <a:t>5</a:t>
            </a:fld>
            <a:endParaRPr kern="0">
              <a:solidFill>
                <a:srgbClr val="7F7F7F"/>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772" name="Google Shape;772;p82"/>
          <p:cNvSpPr txBox="1">
            <a:spLocks noGrp="1"/>
          </p:cNvSpPr>
          <p:nvPr>
            <p:ph type="body" idx="4294967295"/>
          </p:nvPr>
        </p:nvSpPr>
        <p:spPr>
          <a:xfrm>
            <a:off x="343252" y="3124200"/>
            <a:ext cx="10972800" cy="3420589"/>
          </a:xfrm>
          <a:prstGeom prst="rect">
            <a:avLst/>
          </a:prstGeom>
          <a:noFill/>
          <a:ln>
            <a:noFill/>
          </a:ln>
        </p:spPr>
        <p:txBody>
          <a:bodyPr spcFirstLastPara="1" wrap="square" lIns="91433" tIns="45700" rIns="91433" bIns="45700" anchor="t" anchorCtr="0">
            <a:noAutofit/>
          </a:bodyPr>
          <a:lstStyle/>
          <a:p>
            <a:pPr marL="457189" indent="-423323">
              <a:lnSpc>
                <a:spcPct val="100000"/>
              </a:lnSpc>
              <a:spcBef>
                <a:spcPts val="1867"/>
              </a:spcBef>
              <a:buClr>
                <a:schemeClr val="dk1"/>
              </a:buClr>
              <a:buSzPts val="2400"/>
              <a:buChar char="•"/>
            </a:pPr>
            <a:r>
              <a:rPr lang="en" sz="1467"/>
              <a:t>Pooled analysis of THAPCA-OH and THAPCA-IH</a:t>
            </a:r>
            <a:endParaRPr sz="1467"/>
          </a:p>
          <a:p>
            <a:pPr marL="457189" indent="-423323">
              <a:lnSpc>
                <a:spcPct val="100000"/>
              </a:lnSpc>
              <a:spcBef>
                <a:spcPts val="1867"/>
              </a:spcBef>
              <a:buClr>
                <a:schemeClr val="dk1"/>
              </a:buClr>
              <a:buSzPts val="2400"/>
              <a:buChar char="•"/>
            </a:pPr>
            <a:r>
              <a:rPr lang="en" sz="1467"/>
              <a:t>N=624</a:t>
            </a:r>
            <a:endParaRPr sz="1467"/>
          </a:p>
        </p:txBody>
      </p:sp>
      <p:pic>
        <p:nvPicPr>
          <p:cNvPr id="773" name="Google Shape;773;p82"/>
          <p:cNvPicPr preferRelativeResize="0"/>
          <p:nvPr/>
        </p:nvPicPr>
        <p:blipFill rotWithShape="1">
          <a:blip r:embed="rId3">
            <a:alphaModFix/>
          </a:blip>
          <a:srcRect t="43097"/>
          <a:stretch/>
        </p:blipFill>
        <p:spPr>
          <a:xfrm>
            <a:off x="316865" y="353601"/>
            <a:ext cx="11875137" cy="2430936"/>
          </a:xfrm>
          <a:prstGeom prst="rect">
            <a:avLst/>
          </a:prstGeom>
          <a:noFill/>
          <a:ln>
            <a:noFill/>
          </a:ln>
        </p:spPr>
      </p:pic>
      <p:sp>
        <p:nvSpPr>
          <p:cNvPr id="774" name="Google Shape;774;p82"/>
          <p:cNvSpPr txBox="1"/>
          <p:nvPr/>
        </p:nvSpPr>
        <p:spPr>
          <a:xfrm>
            <a:off x="9274863" y="353604"/>
            <a:ext cx="2581989" cy="830956"/>
          </a:xfrm>
          <a:prstGeom prst="rect">
            <a:avLst/>
          </a:prstGeom>
          <a:noFill/>
          <a:ln>
            <a:noFill/>
          </a:ln>
        </p:spPr>
        <p:txBody>
          <a:bodyPr spcFirstLastPara="1" wrap="square" lIns="91433" tIns="45700" rIns="91433" bIns="45700" anchor="t" anchorCtr="0">
            <a:spAutoFit/>
          </a:bodyPr>
          <a:lstStyle/>
          <a:p>
            <a:pPr defTabSz="1219170">
              <a:buClr>
                <a:srgbClr val="000000"/>
              </a:buClr>
            </a:pPr>
            <a:r>
              <a:rPr lang="en" sz="2400" b="1" kern="0">
                <a:solidFill>
                  <a:srgbClr val="000000"/>
                </a:solidFill>
                <a:latin typeface="Arial"/>
                <a:ea typeface="Arial"/>
                <a:cs typeface="Arial"/>
                <a:sym typeface="Arial"/>
              </a:rPr>
              <a:t>Resuscitation 2018</a:t>
            </a:r>
            <a:endParaRPr sz="1467" kern="0">
              <a:solidFill>
                <a:srgbClr val="000000"/>
              </a:solidFill>
              <a:latin typeface="Arial"/>
              <a:cs typeface="Arial"/>
              <a:sym typeface="Arial"/>
            </a:endParaRPr>
          </a:p>
        </p:txBody>
      </p:sp>
      <p:grpSp>
        <p:nvGrpSpPr>
          <p:cNvPr id="775" name="Google Shape;775;p82"/>
          <p:cNvGrpSpPr/>
          <p:nvPr/>
        </p:nvGrpSpPr>
        <p:grpSpPr>
          <a:xfrm>
            <a:off x="192783" y="3128683"/>
            <a:ext cx="11806435" cy="2641600"/>
            <a:chOff x="144587" y="2346512"/>
            <a:chExt cx="8854826" cy="1981200"/>
          </a:xfrm>
        </p:grpSpPr>
        <p:pic>
          <p:nvPicPr>
            <p:cNvPr id="776" name="Google Shape;776;p82"/>
            <p:cNvPicPr preferRelativeResize="0"/>
            <p:nvPr/>
          </p:nvPicPr>
          <p:blipFill rotWithShape="1">
            <a:blip r:embed="rId4">
              <a:alphaModFix/>
            </a:blip>
            <a:srcRect/>
            <a:stretch/>
          </p:blipFill>
          <p:spPr>
            <a:xfrm>
              <a:off x="144587" y="2346512"/>
              <a:ext cx="8854826" cy="1981200"/>
            </a:xfrm>
            <a:prstGeom prst="rect">
              <a:avLst/>
            </a:prstGeom>
            <a:noFill/>
            <a:ln w="25400" cap="flat" cmpd="sng">
              <a:solidFill>
                <a:schemeClr val="dk1"/>
              </a:solidFill>
              <a:prstDash val="solid"/>
              <a:round/>
              <a:headEnd type="none" w="sm" len="sm"/>
              <a:tailEnd type="none" w="sm" len="sm"/>
            </a:ln>
          </p:spPr>
        </p:pic>
        <p:sp>
          <p:nvSpPr>
            <p:cNvPr id="777" name="Google Shape;777;p82"/>
            <p:cNvSpPr/>
            <p:nvPr/>
          </p:nvSpPr>
          <p:spPr>
            <a:xfrm>
              <a:off x="257439" y="3333750"/>
              <a:ext cx="8429361" cy="304800"/>
            </a:xfrm>
            <a:prstGeom prst="rect">
              <a:avLst/>
            </a:prstGeom>
            <a:noFill/>
            <a:ln w="50800" cap="flat" cmpd="sng">
              <a:solidFill>
                <a:srgbClr val="FF0000"/>
              </a:solidFill>
              <a:prstDash val="solid"/>
              <a:round/>
              <a:headEnd type="none" w="sm" len="sm"/>
              <a:tailEnd type="none" w="sm" len="sm"/>
            </a:ln>
          </p:spPr>
          <p:txBody>
            <a:bodyPr spcFirstLastPara="1" wrap="square" lIns="91433" tIns="45700" rIns="91433" bIns="45700" anchor="ctr" anchorCtr="0">
              <a:noAutofit/>
            </a:bodyPr>
            <a:lstStyle/>
            <a:p>
              <a:pPr algn="ctr" defTabSz="1219170">
                <a:buClr>
                  <a:srgbClr val="000000"/>
                </a:buClr>
              </a:pPr>
              <a:endParaRPr sz="2400" kern="0">
                <a:solidFill>
                  <a:srgbClr val="FFFFFF"/>
                </a:solidFill>
                <a:latin typeface="Arial"/>
                <a:ea typeface="Arial"/>
                <a:cs typeface="Arial"/>
                <a:sym typeface="Arial"/>
              </a:endParaRPr>
            </a:p>
          </p:txBody>
        </p:sp>
      </p:grpSp>
      <p:sp>
        <p:nvSpPr>
          <p:cNvPr id="778" name="Google Shape;778;p82"/>
          <p:cNvSpPr txBox="1">
            <a:spLocks noGrp="1"/>
          </p:cNvSpPr>
          <p:nvPr>
            <p:ph type="sldNum" idx="12"/>
          </p:nvPr>
        </p:nvSpPr>
        <p:spPr>
          <a:xfrm>
            <a:off x="11330665" y="6251679"/>
            <a:ext cx="731600" cy="524800"/>
          </a:xfrm>
          <a:prstGeom prst="rect">
            <a:avLst/>
          </a:prstGeom>
        </p:spPr>
        <p:txBody>
          <a:bodyPr spcFirstLastPara="1" wrap="square" lIns="121900" tIns="121900" rIns="121900" bIns="121900" anchor="ctr" anchorCtr="0">
            <a:normAutofit/>
          </a:bodyPr>
          <a:lstStyle/>
          <a:p>
            <a:pPr defTabSz="1219170">
              <a:buClr>
                <a:srgbClr val="000000"/>
              </a:buClr>
            </a:pPr>
            <a:fld id="{00000000-1234-1234-1234-123412341234}" type="slidenum">
              <a:rPr lang="en" kern="0">
                <a:solidFill>
                  <a:srgbClr val="7F7F7F"/>
                </a:solidFill>
              </a:rPr>
              <a:pPr defTabSz="1219170">
                <a:buClr>
                  <a:srgbClr val="000000"/>
                </a:buClr>
              </a:pPr>
              <a:t>50</a:t>
            </a:fld>
            <a:endParaRPr kern="0">
              <a:solidFill>
                <a:srgbClr val="7F7F7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4" name="Google Shape;784;p83"/>
          <p:cNvSpPr txBox="1">
            <a:spLocks noGrp="1"/>
          </p:cNvSpPr>
          <p:nvPr>
            <p:ph type="title"/>
          </p:nvPr>
        </p:nvSpPr>
        <p:spPr>
          <a:xfrm>
            <a:off x="415600" y="593367"/>
            <a:ext cx="11360800" cy="831200"/>
          </a:xfrm>
          <a:prstGeom prst="rect">
            <a:avLst/>
          </a:prstGeom>
          <a:noFill/>
          <a:ln>
            <a:noFill/>
          </a:ln>
        </p:spPr>
        <p:txBody>
          <a:bodyPr spcFirstLastPara="1" wrap="square" lIns="91433" tIns="45700" rIns="91433" bIns="45700" anchor="ctr" anchorCtr="0">
            <a:noAutofit/>
          </a:bodyPr>
          <a:lstStyle/>
          <a:p>
            <a:pPr>
              <a:buSzPts val="3300"/>
            </a:pPr>
            <a:r>
              <a:rPr lang="en" sz="3067"/>
              <a:t>2019: International Liaison Committee on Resuscitation </a:t>
            </a:r>
            <a:endParaRPr sz="3067"/>
          </a:p>
        </p:txBody>
      </p:sp>
      <p:sp>
        <p:nvSpPr>
          <p:cNvPr id="785" name="Google Shape;785;p83"/>
          <p:cNvSpPr txBox="1"/>
          <p:nvPr/>
        </p:nvSpPr>
        <p:spPr>
          <a:xfrm>
            <a:off x="4253691" y="5896903"/>
            <a:ext cx="3684400" cy="318060"/>
          </a:xfrm>
          <a:prstGeom prst="rect">
            <a:avLst/>
          </a:prstGeom>
          <a:noFill/>
          <a:ln>
            <a:noFill/>
          </a:ln>
        </p:spPr>
        <p:txBody>
          <a:bodyPr spcFirstLastPara="1" wrap="square" lIns="91433" tIns="45700" rIns="91433" bIns="45700" anchor="t" anchorCtr="0">
            <a:spAutoFit/>
          </a:bodyPr>
          <a:lstStyle/>
          <a:p>
            <a:pPr defTabSz="1219170">
              <a:buClr>
                <a:srgbClr val="000000"/>
              </a:buClr>
            </a:pPr>
            <a:r>
              <a:rPr lang="en" sz="1467" kern="0">
                <a:solidFill>
                  <a:srgbClr val="7F7F7F"/>
                </a:solidFill>
                <a:latin typeface="Source Sans Pro"/>
                <a:ea typeface="Source Sans Pro"/>
                <a:cs typeface="Source Sans Pro"/>
                <a:sym typeface="Source Sans Pro"/>
              </a:rPr>
              <a:t>Soar et al., Circulation, 2019</a:t>
            </a:r>
            <a:endParaRPr sz="1467" kern="0">
              <a:solidFill>
                <a:srgbClr val="7F7F7F"/>
              </a:solidFill>
              <a:latin typeface="Source Sans Pro"/>
              <a:ea typeface="Source Sans Pro"/>
              <a:cs typeface="Source Sans Pro"/>
              <a:sym typeface="Source Sans Pro"/>
            </a:endParaRPr>
          </a:p>
        </p:txBody>
      </p:sp>
      <p:sp>
        <p:nvSpPr>
          <p:cNvPr id="786" name="Google Shape;786;p83"/>
          <p:cNvSpPr txBox="1">
            <a:spLocks noGrp="1"/>
          </p:cNvSpPr>
          <p:nvPr>
            <p:ph type="body" idx="1"/>
          </p:nvPr>
        </p:nvSpPr>
        <p:spPr>
          <a:xfrm>
            <a:off x="415600" y="1536633"/>
            <a:ext cx="11360800" cy="4555200"/>
          </a:xfrm>
          <a:prstGeom prst="rect">
            <a:avLst/>
          </a:prstGeom>
          <a:noFill/>
          <a:ln>
            <a:noFill/>
          </a:ln>
        </p:spPr>
        <p:txBody>
          <a:bodyPr spcFirstLastPara="1" wrap="square" lIns="91433" tIns="45700" rIns="91433" bIns="45700" anchor="t" anchorCtr="0">
            <a:normAutofit/>
          </a:bodyPr>
          <a:lstStyle/>
          <a:p>
            <a:pPr marL="457189" indent="-389457">
              <a:lnSpc>
                <a:spcPct val="100000"/>
              </a:lnSpc>
              <a:spcBef>
                <a:spcPts val="1867"/>
              </a:spcBef>
              <a:buClr>
                <a:schemeClr val="dk1"/>
              </a:buClr>
              <a:buSzPts val="2000"/>
              <a:buChar char="•"/>
            </a:pPr>
            <a:r>
              <a:rPr lang="en" sz="2667"/>
              <a:t>For infants and children with OHCA, </a:t>
            </a:r>
            <a:r>
              <a:rPr lang="en" sz="2667" b="1"/>
              <a:t>TTM be used to target a central temp &lt; 37.5° C </a:t>
            </a:r>
            <a:endParaRPr sz="2667"/>
          </a:p>
          <a:p>
            <a:pPr marL="457189" indent="-389457">
              <a:lnSpc>
                <a:spcPct val="100000"/>
              </a:lnSpc>
              <a:spcBef>
                <a:spcPts val="1867"/>
              </a:spcBef>
              <a:buClr>
                <a:schemeClr val="dk1"/>
              </a:buClr>
              <a:buSzPts val="2000"/>
              <a:buChar char="•"/>
            </a:pPr>
            <a:r>
              <a:rPr lang="en" sz="2667"/>
              <a:t>Inconclusive evidence to support or refute the use of </a:t>
            </a:r>
            <a:r>
              <a:rPr lang="en" sz="2667" b="1"/>
              <a:t>TTM 32°C to 34°C </a:t>
            </a:r>
            <a:r>
              <a:rPr lang="en" sz="2667"/>
              <a:t>compared to </a:t>
            </a:r>
            <a:r>
              <a:rPr lang="en" sz="2667" b="1"/>
              <a:t>TTM 36°C to 37.5 °C</a:t>
            </a:r>
            <a:endParaRPr sz="2667"/>
          </a:p>
          <a:p>
            <a:pPr marL="457189" indent="-389457">
              <a:lnSpc>
                <a:spcPct val="100000"/>
              </a:lnSpc>
              <a:spcBef>
                <a:spcPts val="1867"/>
              </a:spcBef>
              <a:buClr>
                <a:schemeClr val="dk1"/>
              </a:buClr>
              <a:buSzPts val="2000"/>
              <a:buChar char="•"/>
            </a:pPr>
            <a:r>
              <a:rPr lang="en" sz="2667"/>
              <a:t>The task force </a:t>
            </a:r>
            <a:r>
              <a:rPr lang="en" sz="2667" b="1"/>
              <a:t>preferred the used of TTM 32°C to 34°C </a:t>
            </a:r>
            <a:r>
              <a:rPr lang="en" sz="2667"/>
              <a:t>as opposed to TTM 36°C to 37.5 °C</a:t>
            </a:r>
            <a:endParaRPr sz="2667" b="1">
              <a:solidFill>
                <a:schemeClr val="accent1"/>
              </a:solidFill>
            </a:endParaRPr>
          </a:p>
        </p:txBody>
      </p:sp>
      <p:pic>
        <p:nvPicPr>
          <p:cNvPr id="787" name="Google Shape;787;p83" descr="https://sp.yimg.com/xj/th?id=OIP.M0d49210549f05fcffdc77905adc3e1eaH0&amp;pid=15.1&amp;P=0&amp;w=300&amp;h=300"/>
          <p:cNvPicPr preferRelativeResize="0"/>
          <p:nvPr/>
        </p:nvPicPr>
        <p:blipFill rotWithShape="1">
          <a:blip r:embed="rId3">
            <a:alphaModFix/>
          </a:blip>
          <a:srcRect/>
          <a:stretch/>
        </p:blipFill>
        <p:spPr>
          <a:xfrm>
            <a:off x="-2" y="5383332"/>
            <a:ext cx="2353195" cy="1474667"/>
          </a:xfrm>
          <a:prstGeom prst="rect">
            <a:avLst/>
          </a:prstGeom>
          <a:noFill/>
          <a:ln>
            <a:noFill/>
          </a:ln>
        </p:spPr>
      </p:pic>
      <p:sp>
        <p:nvSpPr>
          <p:cNvPr id="788" name="Google Shape;788;p83"/>
          <p:cNvSpPr txBox="1">
            <a:spLocks noGrp="1"/>
          </p:cNvSpPr>
          <p:nvPr>
            <p:ph type="sldNum" idx="12"/>
          </p:nvPr>
        </p:nvSpPr>
        <p:spPr>
          <a:xfrm>
            <a:off x="11330665" y="6251679"/>
            <a:ext cx="731600" cy="524800"/>
          </a:xfrm>
          <a:prstGeom prst="rect">
            <a:avLst/>
          </a:prstGeom>
        </p:spPr>
        <p:txBody>
          <a:bodyPr spcFirstLastPara="1" wrap="square" lIns="121900" tIns="121900" rIns="121900" bIns="121900" anchor="ctr" anchorCtr="0">
            <a:normAutofit/>
          </a:bodyPr>
          <a:lstStyle/>
          <a:p>
            <a:pPr defTabSz="1219170">
              <a:buClr>
                <a:srgbClr val="000000"/>
              </a:buClr>
            </a:pPr>
            <a:fld id="{00000000-1234-1234-1234-123412341234}" type="slidenum">
              <a:rPr lang="en" kern="0">
                <a:solidFill>
                  <a:srgbClr val="7F7F7F"/>
                </a:solidFill>
              </a:rPr>
              <a:pPr defTabSz="1219170">
                <a:buClr>
                  <a:srgbClr val="000000"/>
                </a:buClr>
              </a:pPr>
              <a:t>51</a:t>
            </a:fld>
            <a:endParaRPr kern="0">
              <a:solidFill>
                <a:srgbClr val="7F7F7F"/>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4" name="Google Shape;794;p84"/>
          <p:cNvSpPr txBox="1">
            <a:spLocks noGrp="1"/>
          </p:cNvSpPr>
          <p:nvPr>
            <p:ph type="title"/>
          </p:nvPr>
        </p:nvSpPr>
        <p:spPr>
          <a:xfrm>
            <a:off x="415600" y="593367"/>
            <a:ext cx="11360800" cy="831200"/>
          </a:xfrm>
          <a:prstGeom prst="rect">
            <a:avLst/>
          </a:prstGeom>
          <a:noFill/>
          <a:ln>
            <a:noFill/>
          </a:ln>
        </p:spPr>
        <p:txBody>
          <a:bodyPr spcFirstLastPara="1" wrap="square" lIns="91433" tIns="45700" rIns="91433" bIns="45700" anchor="ctr" anchorCtr="0">
            <a:noAutofit/>
          </a:bodyPr>
          <a:lstStyle/>
          <a:p>
            <a:pPr>
              <a:buSzPts val="3300"/>
            </a:pPr>
            <a:r>
              <a:rPr lang="en" sz="3600"/>
              <a:t>AHA PALS Guidelines 2019: Temperature</a:t>
            </a:r>
            <a:endParaRPr sz="3600"/>
          </a:p>
        </p:txBody>
      </p:sp>
      <p:sp>
        <p:nvSpPr>
          <p:cNvPr id="795" name="Google Shape;795;p84"/>
          <p:cNvSpPr txBox="1"/>
          <p:nvPr/>
        </p:nvSpPr>
        <p:spPr>
          <a:xfrm>
            <a:off x="5675691" y="5965414"/>
            <a:ext cx="4605200" cy="318060"/>
          </a:xfrm>
          <a:prstGeom prst="rect">
            <a:avLst/>
          </a:prstGeom>
          <a:noFill/>
          <a:ln>
            <a:noFill/>
          </a:ln>
        </p:spPr>
        <p:txBody>
          <a:bodyPr spcFirstLastPara="1" wrap="square" lIns="91433" tIns="45700" rIns="91433" bIns="45700" anchor="t" anchorCtr="0">
            <a:spAutoFit/>
          </a:bodyPr>
          <a:lstStyle/>
          <a:p>
            <a:pPr defTabSz="1219170">
              <a:buClr>
                <a:srgbClr val="000000"/>
              </a:buClr>
            </a:pPr>
            <a:r>
              <a:rPr lang="en" sz="1467" kern="0">
                <a:solidFill>
                  <a:srgbClr val="7F7F7F"/>
                </a:solidFill>
                <a:latin typeface="Source Sans Pro"/>
                <a:ea typeface="Source Sans Pro"/>
                <a:cs typeface="Source Sans Pro"/>
                <a:sym typeface="Source Sans Pro"/>
              </a:rPr>
              <a:t>Duff et al., Circulation, 2019, Topjian Circulation 2020</a:t>
            </a:r>
            <a:endParaRPr sz="1333" kern="0">
              <a:solidFill>
                <a:srgbClr val="7F7F7F"/>
              </a:solidFill>
              <a:latin typeface="Source Sans Pro"/>
              <a:ea typeface="Source Sans Pro"/>
              <a:cs typeface="Source Sans Pro"/>
              <a:sym typeface="Source Sans Pro"/>
            </a:endParaRPr>
          </a:p>
        </p:txBody>
      </p:sp>
      <p:sp>
        <p:nvSpPr>
          <p:cNvPr id="796" name="Google Shape;796;p84"/>
          <p:cNvSpPr txBox="1">
            <a:spLocks noGrp="1"/>
          </p:cNvSpPr>
          <p:nvPr>
            <p:ph type="body" idx="1"/>
          </p:nvPr>
        </p:nvSpPr>
        <p:spPr>
          <a:xfrm>
            <a:off x="415600" y="1536633"/>
            <a:ext cx="11360800" cy="4555200"/>
          </a:xfrm>
          <a:prstGeom prst="rect">
            <a:avLst/>
          </a:prstGeom>
          <a:noFill/>
          <a:ln>
            <a:noFill/>
          </a:ln>
        </p:spPr>
        <p:txBody>
          <a:bodyPr spcFirstLastPara="1" wrap="square" lIns="91433" tIns="45700" rIns="91433" bIns="45700" anchor="t" anchorCtr="0">
            <a:normAutofit fontScale="92500"/>
          </a:bodyPr>
          <a:lstStyle/>
          <a:p>
            <a:pPr marL="0" indent="0" algn="ctr">
              <a:lnSpc>
                <a:spcPct val="100000"/>
              </a:lnSpc>
              <a:spcBef>
                <a:spcPts val="1867"/>
              </a:spcBef>
              <a:buSzPts val="2400"/>
              <a:buNone/>
            </a:pPr>
            <a:r>
              <a:rPr lang="en" sz="3200"/>
              <a:t>For infants and children &lt; 18 years of age who are comatose after </a:t>
            </a:r>
            <a:r>
              <a:rPr lang="en" sz="3200" b="1"/>
              <a:t>IHCA</a:t>
            </a:r>
            <a:r>
              <a:rPr lang="en" sz="3200"/>
              <a:t> or </a:t>
            </a:r>
            <a:r>
              <a:rPr lang="en" sz="3200" b="1"/>
              <a:t>OHCA </a:t>
            </a:r>
            <a:r>
              <a:rPr lang="en" sz="3200"/>
              <a:t>it is reasonable</a:t>
            </a:r>
            <a:endParaRPr sz="1467"/>
          </a:p>
          <a:p>
            <a:pPr marL="457189" lvl="1" indent="0" algn="ctr">
              <a:lnSpc>
                <a:spcPct val="100000"/>
              </a:lnSpc>
              <a:spcBef>
                <a:spcPts val="1867"/>
              </a:spcBef>
              <a:buSzPts val="2100"/>
              <a:buNone/>
            </a:pPr>
            <a:r>
              <a:rPr lang="en" sz="3200" b="1">
                <a:solidFill>
                  <a:srgbClr val="00B050"/>
                </a:solidFill>
              </a:rPr>
              <a:t>5 days of normothermia (36°C to 37.5°C)</a:t>
            </a:r>
            <a:endParaRPr sz="1467"/>
          </a:p>
          <a:p>
            <a:pPr marL="457189" lvl="1" indent="0" algn="ctr">
              <a:lnSpc>
                <a:spcPct val="100000"/>
              </a:lnSpc>
              <a:spcBef>
                <a:spcPts val="1867"/>
              </a:spcBef>
              <a:buSzPts val="2100"/>
              <a:buNone/>
            </a:pPr>
            <a:r>
              <a:rPr lang="en" sz="2800" b="1"/>
              <a:t>OR</a:t>
            </a:r>
            <a:endParaRPr sz="1467"/>
          </a:p>
          <a:p>
            <a:pPr marL="457189" lvl="1" indent="0" algn="ctr">
              <a:lnSpc>
                <a:spcPct val="100000"/>
              </a:lnSpc>
              <a:spcBef>
                <a:spcPts val="1867"/>
              </a:spcBef>
              <a:buSzPts val="2100"/>
              <a:buNone/>
            </a:pPr>
            <a:r>
              <a:rPr lang="en" sz="3200" b="1">
                <a:solidFill>
                  <a:schemeClr val="dk1"/>
                </a:solidFill>
              </a:rPr>
              <a:t>2 days of hypothermia (32°C to 34°C) </a:t>
            </a:r>
            <a:endParaRPr sz="533" b="1">
              <a:solidFill>
                <a:schemeClr val="dk1"/>
              </a:solidFill>
            </a:endParaRPr>
          </a:p>
          <a:p>
            <a:pPr marL="457189" lvl="1" indent="0" algn="ctr">
              <a:lnSpc>
                <a:spcPct val="100000"/>
              </a:lnSpc>
              <a:spcBef>
                <a:spcPts val="1867"/>
              </a:spcBef>
              <a:buSzPts val="2100"/>
              <a:buNone/>
            </a:pPr>
            <a:r>
              <a:rPr lang="en" sz="2000"/>
              <a:t>  followed by 3 days of continuous normothermia</a:t>
            </a:r>
            <a:endParaRPr sz="2533"/>
          </a:p>
          <a:p>
            <a:pPr marL="0" indent="0" algn="ctr">
              <a:lnSpc>
                <a:spcPct val="100000"/>
              </a:lnSpc>
              <a:spcBef>
                <a:spcPts val="1867"/>
              </a:spcBef>
              <a:buSzPts val="2400"/>
              <a:buNone/>
            </a:pPr>
            <a:r>
              <a:rPr lang="en" sz="3200" b="1"/>
              <a:t>There is insufficient evidence to support a recommendation regarding treatment duration</a:t>
            </a:r>
            <a:endParaRPr sz="1467"/>
          </a:p>
        </p:txBody>
      </p:sp>
      <p:pic>
        <p:nvPicPr>
          <p:cNvPr id="797" name="Google Shape;797;p84" descr="https://sp.yimg.com/xj/th?id=OIP.M0d49210549f05fcffdc77905adc3e1eaH0&amp;pid=15.1&amp;P=0&amp;w=300&amp;h=300"/>
          <p:cNvPicPr preferRelativeResize="0"/>
          <p:nvPr/>
        </p:nvPicPr>
        <p:blipFill rotWithShape="1">
          <a:blip r:embed="rId3">
            <a:alphaModFix/>
          </a:blip>
          <a:srcRect/>
          <a:stretch/>
        </p:blipFill>
        <p:spPr>
          <a:xfrm>
            <a:off x="10164867" y="0"/>
            <a:ext cx="1823935" cy="1143000"/>
          </a:xfrm>
          <a:prstGeom prst="rect">
            <a:avLst/>
          </a:prstGeom>
          <a:noFill/>
          <a:ln>
            <a:noFill/>
          </a:ln>
        </p:spPr>
      </p:pic>
      <p:sp>
        <p:nvSpPr>
          <p:cNvPr id="798" name="Google Shape;798;p84"/>
          <p:cNvSpPr txBox="1">
            <a:spLocks noGrp="1"/>
          </p:cNvSpPr>
          <p:nvPr>
            <p:ph type="sldNum" idx="12"/>
          </p:nvPr>
        </p:nvSpPr>
        <p:spPr>
          <a:xfrm>
            <a:off x="11330665" y="6251679"/>
            <a:ext cx="731600" cy="524800"/>
          </a:xfrm>
          <a:prstGeom prst="rect">
            <a:avLst/>
          </a:prstGeom>
        </p:spPr>
        <p:txBody>
          <a:bodyPr spcFirstLastPara="1" wrap="square" lIns="121900" tIns="121900" rIns="121900" bIns="121900" anchor="ctr" anchorCtr="0">
            <a:normAutofit/>
          </a:bodyPr>
          <a:lstStyle/>
          <a:p>
            <a:pPr defTabSz="1219170">
              <a:buClr>
                <a:srgbClr val="000000"/>
              </a:buClr>
            </a:pPr>
            <a:fld id="{00000000-1234-1234-1234-123412341234}" type="slidenum">
              <a:rPr lang="en" kern="0">
                <a:solidFill>
                  <a:srgbClr val="7F7F7F"/>
                </a:solidFill>
              </a:rPr>
              <a:pPr defTabSz="1219170">
                <a:buClr>
                  <a:srgbClr val="000000"/>
                </a:buClr>
              </a:pPr>
              <a:t>52</a:t>
            </a:fld>
            <a:endParaRPr kern="0">
              <a:solidFill>
                <a:srgbClr val="7F7F7F"/>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pic>
        <p:nvPicPr>
          <p:cNvPr id="804" name="Google Shape;804;p85" descr="A screenshot of a cell phone&#10;&#10;Description automatically generated"/>
          <p:cNvPicPr preferRelativeResize="0"/>
          <p:nvPr/>
        </p:nvPicPr>
        <p:blipFill rotWithShape="1">
          <a:blip r:embed="rId3">
            <a:alphaModFix/>
          </a:blip>
          <a:srcRect/>
          <a:stretch/>
        </p:blipFill>
        <p:spPr>
          <a:xfrm>
            <a:off x="432197" y="139127"/>
            <a:ext cx="6418771" cy="3733075"/>
          </a:xfrm>
          <a:prstGeom prst="rect">
            <a:avLst/>
          </a:prstGeom>
          <a:noFill/>
          <a:ln>
            <a:noFill/>
          </a:ln>
        </p:spPr>
      </p:pic>
      <p:sp>
        <p:nvSpPr>
          <p:cNvPr id="805" name="Google Shape;805;p85"/>
          <p:cNvSpPr txBox="1"/>
          <p:nvPr/>
        </p:nvSpPr>
        <p:spPr>
          <a:xfrm>
            <a:off x="2352265" y="6132867"/>
            <a:ext cx="4017600" cy="318060"/>
          </a:xfrm>
          <a:prstGeom prst="rect">
            <a:avLst/>
          </a:prstGeom>
          <a:noFill/>
          <a:ln>
            <a:noFill/>
          </a:ln>
        </p:spPr>
        <p:txBody>
          <a:bodyPr spcFirstLastPara="1" wrap="square" lIns="91433" tIns="45700" rIns="91433" bIns="45700" anchor="t" anchorCtr="0">
            <a:spAutoFit/>
          </a:bodyPr>
          <a:lstStyle/>
          <a:p>
            <a:pPr defTabSz="1219170">
              <a:buClr>
                <a:srgbClr val="000000"/>
              </a:buClr>
            </a:pPr>
            <a:r>
              <a:rPr lang="en" sz="1467" kern="0">
                <a:solidFill>
                  <a:srgbClr val="7F7F7F"/>
                </a:solidFill>
                <a:latin typeface="Source Sans Pro"/>
                <a:ea typeface="Source Sans Pro"/>
                <a:cs typeface="Source Sans Pro"/>
                <a:sym typeface="Source Sans Pro"/>
              </a:rPr>
              <a:t>Lascarrou JB, et al. NEJM 2019</a:t>
            </a:r>
            <a:endParaRPr sz="1467" kern="0">
              <a:solidFill>
                <a:srgbClr val="7F7F7F"/>
              </a:solidFill>
              <a:latin typeface="Source Sans Pro"/>
              <a:ea typeface="Source Sans Pro"/>
              <a:cs typeface="Source Sans Pro"/>
              <a:sym typeface="Source Sans Pro"/>
            </a:endParaRPr>
          </a:p>
        </p:txBody>
      </p:sp>
      <p:sp>
        <p:nvSpPr>
          <p:cNvPr id="806" name="Google Shape;806;p85"/>
          <p:cNvSpPr txBox="1"/>
          <p:nvPr/>
        </p:nvSpPr>
        <p:spPr>
          <a:xfrm>
            <a:off x="907620" y="1759957"/>
            <a:ext cx="5793688" cy="830956"/>
          </a:xfrm>
          <a:prstGeom prst="rect">
            <a:avLst/>
          </a:prstGeom>
          <a:solidFill>
            <a:srgbClr val="00B050"/>
          </a:solidFill>
          <a:ln>
            <a:noFill/>
          </a:ln>
        </p:spPr>
        <p:txBody>
          <a:bodyPr spcFirstLastPara="1" wrap="square" lIns="91433" tIns="45700" rIns="91433" bIns="45700" anchor="t" anchorCtr="0">
            <a:spAutoFit/>
          </a:bodyPr>
          <a:lstStyle/>
          <a:p>
            <a:pPr defTabSz="1219170">
              <a:buClr>
                <a:srgbClr val="000000"/>
              </a:buClr>
            </a:pPr>
            <a:r>
              <a:rPr lang="en" sz="4800" b="1" kern="0">
                <a:solidFill>
                  <a:srgbClr val="FFFFFF"/>
                </a:solidFill>
                <a:latin typeface="Arial"/>
                <a:ea typeface="Arial"/>
                <a:cs typeface="Arial"/>
                <a:sym typeface="Arial"/>
              </a:rPr>
              <a:t>A bit more like kids</a:t>
            </a:r>
            <a:endParaRPr sz="1467" kern="0">
              <a:solidFill>
                <a:srgbClr val="000000"/>
              </a:solidFill>
              <a:latin typeface="Arial"/>
              <a:cs typeface="Arial"/>
              <a:sym typeface="Arial"/>
            </a:endParaRPr>
          </a:p>
        </p:txBody>
      </p:sp>
      <p:sp>
        <p:nvSpPr>
          <p:cNvPr id="807" name="Google Shape;807;p85"/>
          <p:cNvSpPr txBox="1"/>
          <p:nvPr/>
        </p:nvSpPr>
        <p:spPr>
          <a:xfrm>
            <a:off x="2117323" y="541985"/>
            <a:ext cx="4487485" cy="1118279"/>
          </a:xfrm>
          <a:prstGeom prst="rect">
            <a:avLst/>
          </a:prstGeom>
          <a:solidFill>
            <a:schemeClr val="lt1"/>
          </a:solidFill>
          <a:ln>
            <a:noFill/>
          </a:ln>
        </p:spPr>
        <p:txBody>
          <a:bodyPr spcFirstLastPara="1" wrap="square" lIns="91433" tIns="45700" rIns="91433" bIns="45700" anchor="t" anchorCtr="0">
            <a:spAutoFit/>
          </a:bodyPr>
          <a:lstStyle/>
          <a:p>
            <a:pPr defTabSz="1219170">
              <a:buClr>
                <a:srgbClr val="000000"/>
              </a:buClr>
            </a:pPr>
            <a:r>
              <a:rPr lang="en" sz="6667" b="1" kern="0">
                <a:solidFill>
                  <a:srgbClr val="00B0F0"/>
                </a:solidFill>
                <a:latin typeface="Arial"/>
                <a:ea typeface="Arial"/>
                <a:cs typeface="Arial"/>
                <a:sym typeface="Arial"/>
              </a:rPr>
              <a:t>Hyperion</a:t>
            </a:r>
            <a:endParaRPr sz="1467" kern="0">
              <a:solidFill>
                <a:srgbClr val="000000"/>
              </a:solidFill>
              <a:latin typeface="Arial"/>
              <a:cs typeface="Arial"/>
              <a:sym typeface="Arial"/>
            </a:endParaRPr>
          </a:p>
        </p:txBody>
      </p:sp>
      <p:pic>
        <p:nvPicPr>
          <p:cNvPr id="808" name="Google Shape;808;p85"/>
          <p:cNvPicPr preferRelativeResize="0"/>
          <p:nvPr/>
        </p:nvPicPr>
        <p:blipFill rotWithShape="1">
          <a:blip r:embed="rId4">
            <a:alphaModFix/>
          </a:blip>
          <a:srcRect/>
          <a:stretch/>
        </p:blipFill>
        <p:spPr>
          <a:xfrm>
            <a:off x="6096001" y="2944698"/>
            <a:ext cx="5910943" cy="3796948"/>
          </a:xfrm>
          <a:prstGeom prst="rect">
            <a:avLst/>
          </a:prstGeom>
          <a:noFill/>
          <a:ln>
            <a:noFill/>
          </a:ln>
        </p:spPr>
      </p:pic>
      <p:sp>
        <p:nvSpPr>
          <p:cNvPr id="809" name="Google Shape;809;p85"/>
          <p:cNvSpPr txBox="1"/>
          <p:nvPr/>
        </p:nvSpPr>
        <p:spPr>
          <a:xfrm>
            <a:off x="7164075" y="2560013"/>
            <a:ext cx="3549112" cy="1118279"/>
          </a:xfrm>
          <a:prstGeom prst="rect">
            <a:avLst/>
          </a:prstGeom>
          <a:solidFill>
            <a:schemeClr val="lt1"/>
          </a:solidFill>
          <a:ln>
            <a:noFill/>
          </a:ln>
        </p:spPr>
        <p:txBody>
          <a:bodyPr spcFirstLastPara="1" wrap="square" lIns="91433" tIns="45700" rIns="91433" bIns="45700" anchor="t" anchorCtr="0">
            <a:spAutoFit/>
          </a:bodyPr>
          <a:lstStyle/>
          <a:p>
            <a:pPr algn="ctr" defTabSz="1219170">
              <a:buClr>
                <a:srgbClr val="000000"/>
              </a:buClr>
            </a:pPr>
            <a:r>
              <a:rPr lang="en" sz="6667" b="1" kern="0">
                <a:solidFill>
                  <a:srgbClr val="00B0F0"/>
                </a:solidFill>
                <a:latin typeface="Arial"/>
                <a:ea typeface="Arial"/>
                <a:cs typeface="Arial"/>
                <a:sym typeface="Arial"/>
              </a:rPr>
              <a:t>TTM2</a:t>
            </a:r>
            <a:endParaRPr sz="1467" kern="0">
              <a:solidFill>
                <a:srgbClr val="000000"/>
              </a:solidFill>
              <a:latin typeface="Arial"/>
              <a:cs typeface="Arial"/>
              <a:sym typeface="Arial"/>
            </a:endParaRPr>
          </a:p>
        </p:txBody>
      </p:sp>
      <p:sp>
        <p:nvSpPr>
          <p:cNvPr id="810" name="Google Shape;810;p85"/>
          <p:cNvSpPr txBox="1"/>
          <p:nvPr/>
        </p:nvSpPr>
        <p:spPr>
          <a:xfrm>
            <a:off x="4361065" y="4725907"/>
            <a:ext cx="7938260" cy="830956"/>
          </a:xfrm>
          <a:prstGeom prst="rect">
            <a:avLst/>
          </a:prstGeom>
          <a:solidFill>
            <a:srgbClr val="FF0000"/>
          </a:solidFill>
          <a:ln>
            <a:noFill/>
          </a:ln>
        </p:spPr>
        <p:txBody>
          <a:bodyPr spcFirstLastPara="1" wrap="square" lIns="91433" tIns="45700" rIns="91433" bIns="45700" anchor="t" anchorCtr="0">
            <a:spAutoFit/>
          </a:bodyPr>
          <a:lstStyle/>
          <a:p>
            <a:pPr algn="ctr" defTabSz="1219170">
              <a:buClr>
                <a:srgbClr val="000000"/>
              </a:buClr>
            </a:pPr>
            <a:r>
              <a:rPr lang="en" sz="4800" b="1" kern="0">
                <a:solidFill>
                  <a:srgbClr val="FFFFFF"/>
                </a:solidFill>
                <a:latin typeface="Arial"/>
                <a:ea typeface="Arial"/>
                <a:cs typeface="Arial"/>
                <a:sym typeface="Arial"/>
              </a:rPr>
              <a:t>Not so much like kids</a:t>
            </a:r>
            <a:endParaRPr sz="1467" kern="0">
              <a:solidFill>
                <a:srgbClr val="000000"/>
              </a:solidFill>
              <a:latin typeface="Arial"/>
              <a:cs typeface="Arial"/>
              <a:sym typeface="Arial"/>
            </a:endParaRPr>
          </a:p>
        </p:txBody>
      </p:sp>
      <p:sp>
        <p:nvSpPr>
          <p:cNvPr id="811" name="Google Shape;811;p85"/>
          <p:cNvSpPr txBox="1">
            <a:spLocks noGrp="1"/>
          </p:cNvSpPr>
          <p:nvPr>
            <p:ph type="sldNum" idx="12"/>
          </p:nvPr>
        </p:nvSpPr>
        <p:spPr>
          <a:xfrm>
            <a:off x="11330665" y="6251679"/>
            <a:ext cx="731600" cy="524800"/>
          </a:xfrm>
          <a:prstGeom prst="rect">
            <a:avLst/>
          </a:prstGeom>
        </p:spPr>
        <p:txBody>
          <a:bodyPr spcFirstLastPara="1" wrap="square" lIns="121900" tIns="121900" rIns="121900" bIns="121900" anchor="ctr" anchorCtr="0">
            <a:normAutofit/>
          </a:bodyPr>
          <a:lstStyle/>
          <a:p>
            <a:pPr defTabSz="1219170">
              <a:buClr>
                <a:srgbClr val="000000"/>
              </a:buClr>
            </a:pPr>
            <a:fld id="{00000000-1234-1234-1234-123412341234}" type="slidenum">
              <a:rPr lang="en" kern="0">
                <a:solidFill>
                  <a:srgbClr val="7F7F7F"/>
                </a:solidFill>
              </a:rPr>
              <a:pPr defTabSz="1219170">
                <a:buClr>
                  <a:srgbClr val="000000"/>
                </a:buClr>
              </a:pPr>
              <a:t>53</a:t>
            </a:fld>
            <a:endParaRPr kern="0">
              <a:solidFill>
                <a:srgbClr val="7F7F7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sp>
        <p:nvSpPr>
          <p:cNvPr id="817" name="Google Shape;817;p86"/>
          <p:cNvSpPr txBox="1">
            <a:spLocks noGrp="1"/>
          </p:cNvSpPr>
          <p:nvPr>
            <p:ph type="title"/>
          </p:nvPr>
        </p:nvSpPr>
        <p:spPr>
          <a:xfrm>
            <a:off x="415600" y="593367"/>
            <a:ext cx="11360800" cy="831200"/>
          </a:xfrm>
          <a:prstGeom prst="rect">
            <a:avLst/>
          </a:prstGeom>
          <a:noFill/>
          <a:ln>
            <a:noFill/>
          </a:ln>
        </p:spPr>
        <p:txBody>
          <a:bodyPr spcFirstLastPara="1" wrap="square" lIns="91433" tIns="45700" rIns="91433" bIns="45700" anchor="ctr" anchorCtr="0">
            <a:normAutofit/>
          </a:bodyPr>
          <a:lstStyle/>
          <a:p>
            <a:pPr>
              <a:buClr>
                <a:schemeClr val="dk1"/>
              </a:buClr>
              <a:buSzPts val="3300"/>
            </a:pPr>
            <a:r>
              <a:rPr lang="en" sz="3600"/>
              <a:t>How do we compare to adults?</a:t>
            </a:r>
            <a:endParaRPr sz="3600"/>
          </a:p>
        </p:txBody>
      </p:sp>
      <p:graphicFrame>
        <p:nvGraphicFramePr>
          <p:cNvPr id="818" name="Google Shape;818;p86"/>
          <p:cNvGraphicFramePr/>
          <p:nvPr/>
        </p:nvGraphicFramePr>
        <p:xfrm>
          <a:off x="838201" y="1393199"/>
          <a:ext cx="10515567" cy="4877013"/>
        </p:xfrm>
        <a:graphic>
          <a:graphicData uri="http://schemas.openxmlformats.org/drawingml/2006/table">
            <a:tbl>
              <a:tblPr firstRow="1" bandRow="1">
                <a:noFill/>
              </a:tblPr>
              <a:tblGrid>
                <a:gridCol w="2952100">
                  <a:extLst>
                    <a:ext uri="{9D8B030D-6E8A-4147-A177-3AD203B41FA5}">
                      <a16:colId xmlns:a16="http://schemas.microsoft.com/office/drawing/2014/main" val="20000"/>
                    </a:ext>
                  </a:extLst>
                </a:gridCol>
                <a:gridCol w="2298500">
                  <a:extLst>
                    <a:ext uri="{9D8B030D-6E8A-4147-A177-3AD203B41FA5}">
                      <a16:colId xmlns:a16="http://schemas.microsoft.com/office/drawing/2014/main" val="20001"/>
                    </a:ext>
                  </a:extLst>
                </a:gridCol>
                <a:gridCol w="2597967">
                  <a:extLst>
                    <a:ext uri="{9D8B030D-6E8A-4147-A177-3AD203B41FA5}">
                      <a16:colId xmlns:a16="http://schemas.microsoft.com/office/drawing/2014/main" val="20002"/>
                    </a:ext>
                  </a:extLst>
                </a:gridCol>
                <a:gridCol w="2667000">
                  <a:extLst>
                    <a:ext uri="{9D8B030D-6E8A-4147-A177-3AD203B41FA5}">
                      <a16:colId xmlns:a16="http://schemas.microsoft.com/office/drawing/2014/main" val="20003"/>
                    </a:ext>
                  </a:extLst>
                </a:gridCol>
              </a:tblGrid>
              <a:tr h="579147">
                <a:tc>
                  <a:txBody>
                    <a:bodyPr/>
                    <a:lstStyle/>
                    <a:p>
                      <a:pPr marL="0" marR="0" lvl="0" indent="0" algn="l" rtl="0">
                        <a:lnSpc>
                          <a:spcPct val="100000"/>
                        </a:lnSpc>
                        <a:spcBef>
                          <a:spcPts val="0"/>
                        </a:spcBef>
                        <a:spcAft>
                          <a:spcPts val="0"/>
                        </a:spcAft>
                        <a:buNone/>
                      </a:pPr>
                      <a:r>
                        <a:rPr lang="en" sz="3200" u="none" strike="noStrike" cap="none"/>
                        <a:t>Characteristic</a:t>
                      </a:r>
                      <a:endParaRPr sz="1500"/>
                    </a:p>
                  </a:txBody>
                  <a:tcPr marL="91467" marR="91467" marT="45733" marB="45733"/>
                </a:tc>
                <a:tc>
                  <a:txBody>
                    <a:bodyPr/>
                    <a:lstStyle/>
                    <a:p>
                      <a:pPr marL="0" marR="0" lvl="0" indent="0" algn="ctr" rtl="0">
                        <a:lnSpc>
                          <a:spcPct val="100000"/>
                        </a:lnSpc>
                        <a:spcBef>
                          <a:spcPts val="0"/>
                        </a:spcBef>
                        <a:spcAft>
                          <a:spcPts val="0"/>
                        </a:spcAft>
                        <a:buNone/>
                      </a:pPr>
                      <a:r>
                        <a:rPr lang="en" sz="3200" u="none" strike="noStrike" cap="none"/>
                        <a:t>Hyperion</a:t>
                      </a:r>
                      <a:endParaRPr sz="1500"/>
                    </a:p>
                  </a:txBody>
                  <a:tcPr marL="91467" marR="91467" marT="45733" marB="45733"/>
                </a:tc>
                <a:tc>
                  <a:txBody>
                    <a:bodyPr/>
                    <a:lstStyle/>
                    <a:p>
                      <a:pPr marL="0" marR="0" lvl="0" indent="0" algn="ctr" rtl="0">
                        <a:lnSpc>
                          <a:spcPct val="100000"/>
                        </a:lnSpc>
                        <a:spcBef>
                          <a:spcPts val="0"/>
                        </a:spcBef>
                        <a:spcAft>
                          <a:spcPts val="0"/>
                        </a:spcAft>
                        <a:buNone/>
                      </a:pPr>
                      <a:r>
                        <a:rPr lang="en" sz="3200" u="none" strike="noStrike" cap="none"/>
                        <a:t>THAPCA-OH</a:t>
                      </a:r>
                      <a:endParaRPr sz="1500"/>
                    </a:p>
                  </a:txBody>
                  <a:tcPr marL="91467" marR="91467" marT="45733" marB="45733"/>
                </a:tc>
                <a:tc>
                  <a:txBody>
                    <a:bodyPr/>
                    <a:lstStyle/>
                    <a:p>
                      <a:pPr marL="0" marR="0" lvl="0" indent="0" algn="ctr" rtl="0">
                        <a:lnSpc>
                          <a:spcPct val="100000"/>
                        </a:lnSpc>
                        <a:spcBef>
                          <a:spcPts val="0"/>
                        </a:spcBef>
                        <a:spcAft>
                          <a:spcPts val="0"/>
                        </a:spcAft>
                        <a:buNone/>
                      </a:pPr>
                      <a:r>
                        <a:rPr lang="en" sz="3200" u="none" strike="noStrike" cap="none"/>
                        <a:t>TTM2</a:t>
                      </a:r>
                      <a:endParaRPr sz="1500"/>
                    </a:p>
                  </a:txBody>
                  <a:tcPr marL="91467" marR="91467" marT="45733" marB="45733"/>
                </a:tc>
                <a:extLst>
                  <a:ext uri="{0D108BD9-81ED-4DB2-BD59-A6C34878D82A}">
                    <a16:rowId xmlns:a16="http://schemas.microsoft.com/office/drawing/2014/main" val="10000"/>
                  </a:ext>
                </a:extLst>
              </a:tr>
              <a:tr h="457227">
                <a:tc>
                  <a:txBody>
                    <a:bodyPr/>
                    <a:lstStyle/>
                    <a:p>
                      <a:pPr marL="0" marR="0" lvl="0" indent="0" algn="l" rtl="0">
                        <a:lnSpc>
                          <a:spcPct val="100000"/>
                        </a:lnSpc>
                        <a:spcBef>
                          <a:spcPts val="0"/>
                        </a:spcBef>
                        <a:spcAft>
                          <a:spcPts val="0"/>
                        </a:spcAft>
                        <a:buNone/>
                      </a:pPr>
                      <a:r>
                        <a:rPr lang="en" sz="2400" u="none" strike="noStrike" cap="none"/>
                        <a:t>Age (years)</a:t>
                      </a:r>
                      <a:endParaRPr sz="1500"/>
                    </a:p>
                  </a:txBody>
                  <a:tcPr marL="91467" marR="91467" marT="45733" marB="45733"/>
                </a:tc>
                <a:tc>
                  <a:txBody>
                    <a:bodyPr/>
                    <a:lstStyle/>
                    <a:p>
                      <a:pPr marL="0" marR="0" lvl="0" indent="0" algn="ctr" rtl="0">
                        <a:lnSpc>
                          <a:spcPct val="100000"/>
                        </a:lnSpc>
                        <a:spcBef>
                          <a:spcPts val="0"/>
                        </a:spcBef>
                        <a:spcAft>
                          <a:spcPts val="0"/>
                        </a:spcAft>
                        <a:buNone/>
                      </a:pPr>
                      <a:r>
                        <a:rPr lang="en" sz="2400" b="1" u="none" strike="noStrike" cap="none"/>
                        <a:t>67 </a:t>
                      </a:r>
                      <a:endParaRPr sz="1500"/>
                    </a:p>
                  </a:txBody>
                  <a:tcPr marL="91467" marR="91467" marT="45733" marB="45733"/>
                </a:tc>
                <a:tc>
                  <a:txBody>
                    <a:bodyPr/>
                    <a:lstStyle/>
                    <a:p>
                      <a:pPr marL="0" marR="0" lvl="0" indent="0" algn="ctr" rtl="0">
                        <a:lnSpc>
                          <a:spcPct val="100000"/>
                        </a:lnSpc>
                        <a:spcBef>
                          <a:spcPts val="0"/>
                        </a:spcBef>
                        <a:spcAft>
                          <a:spcPts val="0"/>
                        </a:spcAft>
                        <a:buNone/>
                      </a:pPr>
                      <a:r>
                        <a:rPr lang="en" sz="2400" b="1" u="none" strike="noStrike" cap="none"/>
                        <a:t>2 </a:t>
                      </a:r>
                      <a:endParaRPr sz="1500"/>
                    </a:p>
                  </a:txBody>
                  <a:tcPr marL="91467" marR="91467" marT="45733" marB="45733">
                    <a:solidFill>
                      <a:schemeClr val="lt2"/>
                    </a:solidFill>
                  </a:tcPr>
                </a:tc>
                <a:tc>
                  <a:txBody>
                    <a:bodyPr/>
                    <a:lstStyle/>
                    <a:p>
                      <a:pPr marL="0" marR="0" lvl="0" indent="0" algn="ctr" rtl="0">
                        <a:lnSpc>
                          <a:spcPct val="100000"/>
                        </a:lnSpc>
                        <a:spcBef>
                          <a:spcPts val="0"/>
                        </a:spcBef>
                        <a:spcAft>
                          <a:spcPts val="0"/>
                        </a:spcAft>
                        <a:buNone/>
                      </a:pPr>
                      <a:r>
                        <a:rPr lang="en" sz="2400" b="1" u="none" strike="noStrike" cap="none"/>
                        <a:t>64</a:t>
                      </a:r>
                      <a:endParaRPr sz="1500"/>
                    </a:p>
                  </a:txBody>
                  <a:tcPr marL="91467" marR="91467" marT="45733" marB="45733"/>
                </a:tc>
                <a:extLst>
                  <a:ext uri="{0D108BD9-81ED-4DB2-BD59-A6C34878D82A}">
                    <a16:rowId xmlns:a16="http://schemas.microsoft.com/office/drawing/2014/main" val="10001"/>
                  </a:ext>
                </a:extLst>
              </a:tr>
              <a:tr h="457227">
                <a:tc>
                  <a:txBody>
                    <a:bodyPr/>
                    <a:lstStyle/>
                    <a:p>
                      <a:pPr marL="0" marR="0" lvl="0" indent="0" algn="l" rtl="0">
                        <a:lnSpc>
                          <a:spcPct val="100000"/>
                        </a:lnSpc>
                        <a:spcBef>
                          <a:spcPts val="0"/>
                        </a:spcBef>
                        <a:spcAft>
                          <a:spcPts val="0"/>
                        </a:spcAft>
                        <a:buNone/>
                      </a:pPr>
                      <a:r>
                        <a:rPr lang="en" sz="2400" u="none" strike="noStrike" cap="none"/>
                        <a:t>Male</a:t>
                      </a:r>
                      <a:endParaRPr sz="1500"/>
                    </a:p>
                  </a:txBody>
                  <a:tcPr marL="91467" marR="91467" marT="45733" marB="45733"/>
                </a:tc>
                <a:tc>
                  <a:txBody>
                    <a:bodyPr/>
                    <a:lstStyle/>
                    <a:p>
                      <a:pPr marL="0" marR="0" lvl="0" indent="0" algn="ctr" rtl="0">
                        <a:lnSpc>
                          <a:spcPct val="100000"/>
                        </a:lnSpc>
                        <a:spcBef>
                          <a:spcPts val="0"/>
                        </a:spcBef>
                        <a:spcAft>
                          <a:spcPts val="0"/>
                        </a:spcAft>
                        <a:buNone/>
                      </a:pPr>
                      <a:r>
                        <a:rPr lang="en" sz="2400" b="1" u="none" strike="noStrike" cap="none"/>
                        <a:t>64%</a:t>
                      </a:r>
                      <a:endParaRPr sz="1500"/>
                    </a:p>
                  </a:txBody>
                  <a:tcPr marL="91467" marR="91467" marT="45733" marB="45733"/>
                </a:tc>
                <a:tc>
                  <a:txBody>
                    <a:bodyPr/>
                    <a:lstStyle/>
                    <a:p>
                      <a:pPr marL="0" marR="0" lvl="0" indent="0" algn="ctr" rtl="0">
                        <a:lnSpc>
                          <a:spcPct val="100000"/>
                        </a:lnSpc>
                        <a:spcBef>
                          <a:spcPts val="0"/>
                        </a:spcBef>
                        <a:spcAft>
                          <a:spcPts val="0"/>
                        </a:spcAft>
                        <a:buNone/>
                      </a:pPr>
                      <a:r>
                        <a:rPr lang="en" sz="2400" b="1" u="none" strike="noStrike" cap="none"/>
                        <a:t>66%</a:t>
                      </a:r>
                      <a:endParaRPr sz="1500"/>
                    </a:p>
                  </a:txBody>
                  <a:tcPr marL="91467" marR="91467" marT="45733" marB="45733">
                    <a:solidFill>
                      <a:schemeClr val="lt2"/>
                    </a:solidFill>
                  </a:tcPr>
                </a:tc>
                <a:tc>
                  <a:txBody>
                    <a:bodyPr/>
                    <a:lstStyle/>
                    <a:p>
                      <a:pPr marL="0" marR="0" lvl="0" indent="0" algn="ctr" rtl="0">
                        <a:lnSpc>
                          <a:spcPct val="100000"/>
                        </a:lnSpc>
                        <a:spcBef>
                          <a:spcPts val="0"/>
                        </a:spcBef>
                        <a:spcAft>
                          <a:spcPts val="0"/>
                        </a:spcAft>
                        <a:buNone/>
                      </a:pPr>
                      <a:r>
                        <a:rPr lang="en" sz="2400" b="1" u="none" strike="noStrike" cap="none"/>
                        <a:t>80%</a:t>
                      </a:r>
                      <a:endParaRPr sz="1500"/>
                    </a:p>
                  </a:txBody>
                  <a:tcPr marL="91467" marR="91467" marT="45733" marB="45733"/>
                </a:tc>
                <a:extLst>
                  <a:ext uri="{0D108BD9-81ED-4DB2-BD59-A6C34878D82A}">
                    <a16:rowId xmlns:a16="http://schemas.microsoft.com/office/drawing/2014/main" val="10002"/>
                  </a:ext>
                </a:extLst>
              </a:tr>
              <a:tr h="457227">
                <a:tc>
                  <a:txBody>
                    <a:bodyPr/>
                    <a:lstStyle/>
                    <a:p>
                      <a:pPr marL="0" marR="0" lvl="0" indent="0" algn="l" rtl="0">
                        <a:lnSpc>
                          <a:spcPct val="100000"/>
                        </a:lnSpc>
                        <a:spcBef>
                          <a:spcPts val="0"/>
                        </a:spcBef>
                        <a:spcAft>
                          <a:spcPts val="0"/>
                        </a:spcAft>
                        <a:buNone/>
                      </a:pPr>
                      <a:r>
                        <a:rPr lang="en" sz="2400" u="none" strike="noStrike" cap="none"/>
                        <a:t>Witnessed</a:t>
                      </a:r>
                      <a:endParaRPr sz="1500"/>
                    </a:p>
                  </a:txBody>
                  <a:tcPr marL="91467" marR="91467" marT="45733" marB="45733"/>
                </a:tc>
                <a:tc>
                  <a:txBody>
                    <a:bodyPr/>
                    <a:lstStyle/>
                    <a:p>
                      <a:pPr marL="0" marR="0" lvl="0" indent="0" algn="ctr" rtl="0">
                        <a:lnSpc>
                          <a:spcPct val="100000"/>
                        </a:lnSpc>
                        <a:spcBef>
                          <a:spcPts val="0"/>
                        </a:spcBef>
                        <a:spcAft>
                          <a:spcPts val="0"/>
                        </a:spcAft>
                        <a:buNone/>
                      </a:pPr>
                      <a:r>
                        <a:rPr lang="en" sz="2400" b="1" u="none" strike="noStrike" cap="none"/>
                        <a:t>93%</a:t>
                      </a:r>
                      <a:endParaRPr sz="1500"/>
                    </a:p>
                  </a:txBody>
                  <a:tcPr marL="91467" marR="91467" marT="45733" marB="45733"/>
                </a:tc>
                <a:tc>
                  <a:txBody>
                    <a:bodyPr/>
                    <a:lstStyle/>
                    <a:p>
                      <a:pPr marL="0" marR="0" lvl="0" indent="0" algn="ctr" rtl="0">
                        <a:lnSpc>
                          <a:spcPct val="100000"/>
                        </a:lnSpc>
                        <a:spcBef>
                          <a:spcPts val="0"/>
                        </a:spcBef>
                        <a:spcAft>
                          <a:spcPts val="0"/>
                        </a:spcAft>
                        <a:buNone/>
                      </a:pPr>
                      <a:r>
                        <a:rPr lang="en" sz="2400" b="1" u="none" strike="noStrike" cap="none"/>
                        <a:t>39%</a:t>
                      </a:r>
                      <a:endParaRPr sz="1500"/>
                    </a:p>
                  </a:txBody>
                  <a:tcPr marL="91467" marR="91467" marT="45733" marB="45733">
                    <a:solidFill>
                      <a:schemeClr val="lt2"/>
                    </a:solidFill>
                  </a:tcPr>
                </a:tc>
                <a:tc>
                  <a:txBody>
                    <a:bodyPr/>
                    <a:lstStyle/>
                    <a:p>
                      <a:pPr marL="0" marR="0" lvl="0" indent="0" algn="ctr" rtl="0">
                        <a:lnSpc>
                          <a:spcPct val="100000"/>
                        </a:lnSpc>
                        <a:spcBef>
                          <a:spcPts val="0"/>
                        </a:spcBef>
                        <a:spcAft>
                          <a:spcPts val="0"/>
                        </a:spcAft>
                        <a:buNone/>
                      </a:pPr>
                      <a:r>
                        <a:rPr lang="en" sz="2400" b="1" u="none" strike="noStrike" cap="none"/>
                        <a:t>91%</a:t>
                      </a:r>
                      <a:endParaRPr sz="1500"/>
                    </a:p>
                  </a:txBody>
                  <a:tcPr marL="91467" marR="91467" marT="45733" marB="45733"/>
                </a:tc>
                <a:extLst>
                  <a:ext uri="{0D108BD9-81ED-4DB2-BD59-A6C34878D82A}">
                    <a16:rowId xmlns:a16="http://schemas.microsoft.com/office/drawing/2014/main" val="10003"/>
                  </a:ext>
                </a:extLst>
              </a:tr>
              <a:tr h="457227">
                <a:tc>
                  <a:txBody>
                    <a:bodyPr/>
                    <a:lstStyle/>
                    <a:p>
                      <a:pPr marL="0" marR="0" lvl="0" indent="0" algn="l" rtl="0">
                        <a:lnSpc>
                          <a:spcPct val="100000"/>
                        </a:lnSpc>
                        <a:spcBef>
                          <a:spcPts val="0"/>
                        </a:spcBef>
                        <a:spcAft>
                          <a:spcPts val="0"/>
                        </a:spcAft>
                        <a:buNone/>
                      </a:pPr>
                      <a:r>
                        <a:rPr lang="en" sz="2400" u="none" strike="noStrike" cap="none"/>
                        <a:t>Bystander CPR</a:t>
                      </a:r>
                      <a:endParaRPr sz="1500"/>
                    </a:p>
                  </a:txBody>
                  <a:tcPr marL="91467" marR="91467" marT="45733" marB="45733"/>
                </a:tc>
                <a:tc>
                  <a:txBody>
                    <a:bodyPr/>
                    <a:lstStyle/>
                    <a:p>
                      <a:pPr marL="0" marR="0" lvl="0" indent="0" algn="ctr" rtl="0">
                        <a:lnSpc>
                          <a:spcPct val="100000"/>
                        </a:lnSpc>
                        <a:spcBef>
                          <a:spcPts val="0"/>
                        </a:spcBef>
                        <a:spcAft>
                          <a:spcPts val="0"/>
                        </a:spcAft>
                        <a:buNone/>
                      </a:pPr>
                      <a:r>
                        <a:rPr lang="en" sz="2400" b="1" u="none" strike="noStrike" cap="none"/>
                        <a:t>70%</a:t>
                      </a:r>
                      <a:endParaRPr sz="1500"/>
                    </a:p>
                  </a:txBody>
                  <a:tcPr marL="91467" marR="91467" marT="45733" marB="45733"/>
                </a:tc>
                <a:tc>
                  <a:txBody>
                    <a:bodyPr/>
                    <a:lstStyle/>
                    <a:p>
                      <a:pPr marL="0" marR="0" lvl="0" indent="0" algn="ctr" rtl="0">
                        <a:lnSpc>
                          <a:spcPct val="100000"/>
                        </a:lnSpc>
                        <a:spcBef>
                          <a:spcPts val="0"/>
                        </a:spcBef>
                        <a:spcAft>
                          <a:spcPts val="0"/>
                        </a:spcAft>
                        <a:buNone/>
                      </a:pPr>
                      <a:r>
                        <a:rPr lang="en" sz="2400" b="1" u="none" strike="noStrike" cap="none"/>
                        <a:t>65%</a:t>
                      </a:r>
                      <a:endParaRPr sz="1500"/>
                    </a:p>
                  </a:txBody>
                  <a:tcPr marL="91467" marR="91467" marT="45733" marB="45733">
                    <a:solidFill>
                      <a:schemeClr val="lt2"/>
                    </a:solidFill>
                  </a:tcPr>
                </a:tc>
                <a:tc>
                  <a:txBody>
                    <a:bodyPr/>
                    <a:lstStyle/>
                    <a:p>
                      <a:pPr marL="0" marR="0" lvl="0" indent="0" algn="ctr" rtl="0">
                        <a:lnSpc>
                          <a:spcPct val="100000"/>
                        </a:lnSpc>
                        <a:spcBef>
                          <a:spcPts val="0"/>
                        </a:spcBef>
                        <a:spcAft>
                          <a:spcPts val="0"/>
                        </a:spcAft>
                        <a:buNone/>
                      </a:pPr>
                      <a:r>
                        <a:rPr lang="en" sz="2400" b="1" u="none" strike="noStrike" cap="none"/>
                        <a:t>80%</a:t>
                      </a:r>
                      <a:endParaRPr sz="1500"/>
                    </a:p>
                  </a:txBody>
                  <a:tcPr marL="91467" marR="91467" marT="45733" marB="45733"/>
                </a:tc>
                <a:extLst>
                  <a:ext uri="{0D108BD9-81ED-4DB2-BD59-A6C34878D82A}">
                    <a16:rowId xmlns:a16="http://schemas.microsoft.com/office/drawing/2014/main" val="10004"/>
                  </a:ext>
                </a:extLst>
              </a:tr>
              <a:tr h="1188747">
                <a:tc>
                  <a:txBody>
                    <a:bodyPr/>
                    <a:lstStyle/>
                    <a:p>
                      <a:pPr marL="88900" marR="0" lvl="0" indent="-88900" algn="l" rtl="0">
                        <a:lnSpc>
                          <a:spcPct val="100000"/>
                        </a:lnSpc>
                        <a:spcBef>
                          <a:spcPts val="0"/>
                        </a:spcBef>
                        <a:spcAft>
                          <a:spcPts val="0"/>
                        </a:spcAft>
                        <a:buNone/>
                      </a:pPr>
                      <a:r>
                        <a:rPr lang="en" sz="2400" u="none" strike="noStrike" cap="none"/>
                        <a:t>First Doc rhythm  Shockable</a:t>
                      </a:r>
                      <a:endParaRPr sz="1500"/>
                    </a:p>
                    <a:p>
                      <a:pPr marL="88900" marR="0" lvl="0" indent="-88900" algn="l" rtl="0">
                        <a:lnSpc>
                          <a:spcPct val="100000"/>
                        </a:lnSpc>
                        <a:spcBef>
                          <a:spcPts val="0"/>
                        </a:spcBef>
                        <a:spcAft>
                          <a:spcPts val="0"/>
                        </a:spcAft>
                        <a:buNone/>
                      </a:pPr>
                      <a:r>
                        <a:rPr lang="en" sz="2400" u="none" strike="noStrike" cap="none"/>
                        <a:t>  Non-shockable</a:t>
                      </a:r>
                      <a:endParaRPr sz="1500"/>
                    </a:p>
                  </a:txBody>
                  <a:tcPr marL="91467" marR="91467" marT="45733" marB="45733"/>
                </a:tc>
                <a:tc>
                  <a:txBody>
                    <a:bodyPr/>
                    <a:lstStyle/>
                    <a:p>
                      <a:pPr marL="0" marR="0" lvl="0" indent="0" algn="ctr" rtl="0">
                        <a:lnSpc>
                          <a:spcPct val="100000"/>
                        </a:lnSpc>
                        <a:spcBef>
                          <a:spcPts val="0"/>
                        </a:spcBef>
                        <a:spcAft>
                          <a:spcPts val="0"/>
                        </a:spcAft>
                        <a:buNone/>
                      </a:pPr>
                      <a:endParaRPr sz="2400" b="1" u="none" strike="noStrike" cap="none"/>
                    </a:p>
                    <a:p>
                      <a:pPr marL="0" marR="0" lvl="0" indent="0" algn="ctr" rtl="0">
                        <a:lnSpc>
                          <a:spcPct val="100000"/>
                        </a:lnSpc>
                        <a:spcBef>
                          <a:spcPts val="0"/>
                        </a:spcBef>
                        <a:spcAft>
                          <a:spcPts val="0"/>
                        </a:spcAft>
                        <a:buNone/>
                      </a:pPr>
                      <a:r>
                        <a:rPr lang="en" sz="2400" b="1" u="none" strike="noStrike" cap="none"/>
                        <a:t>0%</a:t>
                      </a:r>
                      <a:endParaRPr sz="1500"/>
                    </a:p>
                    <a:p>
                      <a:pPr marL="0" marR="0" lvl="0" indent="0" algn="ctr" rtl="0">
                        <a:lnSpc>
                          <a:spcPct val="100000"/>
                        </a:lnSpc>
                        <a:spcBef>
                          <a:spcPts val="0"/>
                        </a:spcBef>
                        <a:spcAft>
                          <a:spcPts val="0"/>
                        </a:spcAft>
                        <a:buNone/>
                      </a:pPr>
                      <a:r>
                        <a:rPr lang="en" sz="2400" b="1" u="none" strike="noStrike" cap="none"/>
                        <a:t>90%</a:t>
                      </a:r>
                      <a:endParaRPr sz="1500"/>
                    </a:p>
                  </a:txBody>
                  <a:tcPr marL="91467" marR="91467" marT="45733" marB="45733"/>
                </a:tc>
                <a:tc>
                  <a:txBody>
                    <a:bodyPr/>
                    <a:lstStyle/>
                    <a:p>
                      <a:pPr marL="0" marR="0" lvl="0" indent="0" algn="ctr" rtl="0">
                        <a:lnSpc>
                          <a:spcPct val="100000"/>
                        </a:lnSpc>
                        <a:spcBef>
                          <a:spcPts val="0"/>
                        </a:spcBef>
                        <a:spcAft>
                          <a:spcPts val="0"/>
                        </a:spcAft>
                        <a:buNone/>
                      </a:pPr>
                      <a:endParaRPr sz="2400" b="1" u="none" strike="noStrike" cap="none"/>
                    </a:p>
                    <a:p>
                      <a:pPr marL="0" marR="0" lvl="0" indent="0" algn="ctr" rtl="0">
                        <a:lnSpc>
                          <a:spcPct val="100000"/>
                        </a:lnSpc>
                        <a:spcBef>
                          <a:spcPts val="0"/>
                        </a:spcBef>
                        <a:spcAft>
                          <a:spcPts val="0"/>
                        </a:spcAft>
                        <a:buNone/>
                      </a:pPr>
                      <a:r>
                        <a:rPr lang="en" sz="2400" b="1" u="none" strike="noStrike" cap="none"/>
                        <a:t>7%</a:t>
                      </a:r>
                      <a:endParaRPr sz="1500"/>
                    </a:p>
                    <a:p>
                      <a:pPr marL="0" marR="0" lvl="0" indent="0" algn="ctr" rtl="0">
                        <a:lnSpc>
                          <a:spcPct val="100000"/>
                        </a:lnSpc>
                        <a:spcBef>
                          <a:spcPts val="0"/>
                        </a:spcBef>
                        <a:spcAft>
                          <a:spcPts val="0"/>
                        </a:spcAft>
                        <a:buNone/>
                      </a:pPr>
                      <a:r>
                        <a:rPr lang="en" sz="2400" b="1" u="none" strike="noStrike" cap="none"/>
                        <a:t>85%</a:t>
                      </a:r>
                      <a:endParaRPr sz="1500"/>
                    </a:p>
                  </a:txBody>
                  <a:tcPr marL="91467" marR="91467" marT="45733" marB="45733">
                    <a:solidFill>
                      <a:schemeClr val="lt2"/>
                    </a:solidFill>
                  </a:tcPr>
                </a:tc>
                <a:tc>
                  <a:txBody>
                    <a:bodyPr/>
                    <a:lstStyle/>
                    <a:p>
                      <a:pPr marL="0" marR="0" lvl="0" indent="0" algn="ctr" rtl="0">
                        <a:lnSpc>
                          <a:spcPct val="100000"/>
                        </a:lnSpc>
                        <a:spcBef>
                          <a:spcPts val="0"/>
                        </a:spcBef>
                        <a:spcAft>
                          <a:spcPts val="0"/>
                        </a:spcAft>
                        <a:buNone/>
                      </a:pPr>
                      <a:endParaRPr sz="2400" b="1" u="none" strike="noStrike" cap="none"/>
                    </a:p>
                    <a:p>
                      <a:pPr marL="0" marR="0" lvl="0" indent="0" algn="ctr" rtl="0">
                        <a:lnSpc>
                          <a:spcPct val="100000"/>
                        </a:lnSpc>
                        <a:spcBef>
                          <a:spcPts val="0"/>
                        </a:spcBef>
                        <a:spcAft>
                          <a:spcPts val="0"/>
                        </a:spcAft>
                        <a:buNone/>
                      </a:pPr>
                      <a:r>
                        <a:rPr lang="en" sz="2400" b="1" u="none" strike="noStrike" cap="none"/>
                        <a:t>73%</a:t>
                      </a:r>
                      <a:endParaRPr sz="1500"/>
                    </a:p>
                    <a:p>
                      <a:pPr marL="0" marR="0" lvl="0" indent="0" algn="ctr" rtl="0">
                        <a:lnSpc>
                          <a:spcPct val="100000"/>
                        </a:lnSpc>
                        <a:spcBef>
                          <a:spcPts val="0"/>
                        </a:spcBef>
                        <a:spcAft>
                          <a:spcPts val="0"/>
                        </a:spcAft>
                        <a:buNone/>
                      </a:pPr>
                      <a:r>
                        <a:rPr lang="en" sz="2400" b="1" u="none" strike="noStrike" cap="none"/>
                        <a:t>24%</a:t>
                      </a:r>
                      <a:endParaRPr sz="1500"/>
                    </a:p>
                  </a:txBody>
                  <a:tcPr marL="91467" marR="91467" marT="45733" marB="45733"/>
                </a:tc>
                <a:extLst>
                  <a:ext uri="{0D108BD9-81ED-4DB2-BD59-A6C34878D82A}">
                    <a16:rowId xmlns:a16="http://schemas.microsoft.com/office/drawing/2014/main" val="10005"/>
                  </a:ext>
                </a:extLst>
              </a:tr>
              <a:tr h="457227">
                <a:tc>
                  <a:txBody>
                    <a:bodyPr/>
                    <a:lstStyle/>
                    <a:p>
                      <a:pPr marL="0" marR="0" lvl="0" indent="0" algn="l" rtl="0">
                        <a:lnSpc>
                          <a:spcPct val="100000"/>
                        </a:lnSpc>
                        <a:spcBef>
                          <a:spcPts val="0"/>
                        </a:spcBef>
                        <a:spcAft>
                          <a:spcPts val="0"/>
                        </a:spcAft>
                        <a:buNone/>
                      </a:pPr>
                      <a:r>
                        <a:rPr lang="en" sz="2400" u="none" strike="noStrike" cap="none"/>
                        <a:t>CPR duration (min)</a:t>
                      </a:r>
                      <a:endParaRPr sz="1500"/>
                    </a:p>
                  </a:txBody>
                  <a:tcPr marL="91467" marR="91467" marT="45733" marB="45733"/>
                </a:tc>
                <a:tc>
                  <a:txBody>
                    <a:bodyPr/>
                    <a:lstStyle/>
                    <a:p>
                      <a:pPr marL="0" marR="0" lvl="0" indent="0" algn="ctr" rtl="0">
                        <a:lnSpc>
                          <a:spcPct val="100000"/>
                        </a:lnSpc>
                        <a:spcBef>
                          <a:spcPts val="0"/>
                        </a:spcBef>
                        <a:spcAft>
                          <a:spcPts val="0"/>
                        </a:spcAft>
                        <a:buNone/>
                      </a:pPr>
                      <a:r>
                        <a:rPr lang="en" sz="2400" b="1" u="none" strike="noStrike" cap="none"/>
                        <a:t>16 (10-26)</a:t>
                      </a:r>
                      <a:endParaRPr sz="1500"/>
                    </a:p>
                  </a:txBody>
                  <a:tcPr marL="91467" marR="91467" marT="45733" marB="45733"/>
                </a:tc>
                <a:tc>
                  <a:txBody>
                    <a:bodyPr/>
                    <a:lstStyle/>
                    <a:p>
                      <a:pPr marL="0" marR="0" lvl="0" indent="0" algn="ctr" rtl="0">
                        <a:lnSpc>
                          <a:spcPct val="100000"/>
                        </a:lnSpc>
                        <a:spcBef>
                          <a:spcPts val="0"/>
                        </a:spcBef>
                        <a:spcAft>
                          <a:spcPts val="0"/>
                        </a:spcAft>
                        <a:buNone/>
                      </a:pPr>
                      <a:r>
                        <a:rPr lang="en" sz="2400" b="1" u="none" strike="noStrike" cap="none"/>
                        <a:t>26 (15-45)</a:t>
                      </a:r>
                      <a:endParaRPr sz="1500"/>
                    </a:p>
                  </a:txBody>
                  <a:tcPr marL="91467" marR="91467" marT="45733" marB="45733">
                    <a:solidFill>
                      <a:schemeClr val="lt2"/>
                    </a:solidFill>
                  </a:tcPr>
                </a:tc>
                <a:tc>
                  <a:txBody>
                    <a:bodyPr/>
                    <a:lstStyle/>
                    <a:p>
                      <a:pPr marL="0" marR="0" lvl="0" indent="0" algn="ctr" rtl="0">
                        <a:lnSpc>
                          <a:spcPct val="100000"/>
                        </a:lnSpc>
                        <a:spcBef>
                          <a:spcPts val="0"/>
                        </a:spcBef>
                        <a:spcAft>
                          <a:spcPts val="0"/>
                        </a:spcAft>
                        <a:buNone/>
                      </a:pPr>
                      <a:r>
                        <a:rPr lang="en" sz="2400" b="1" u="none" strike="noStrike" cap="none"/>
                        <a:t>25 (16-40)</a:t>
                      </a:r>
                      <a:endParaRPr sz="1500"/>
                    </a:p>
                  </a:txBody>
                  <a:tcPr marL="91467" marR="91467" marT="45733" marB="45733"/>
                </a:tc>
                <a:extLst>
                  <a:ext uri="{0D108BD9-81ED-4DB2-BD59-A6C34878D82A}">
                    <a16:rowId xmlns:a16="http://schemas.microsoft.com/office/drawing/2014/main" val="10006"/>
                  </a:ext>
                </a:extLst>
              </a:tr>
              <a:tr h="822987">
                <a:tc>
                  <a:txBody>
                    <a:bodyPr/>
                    <a:lstStyle/>
                    <a:p>
                      <a:pPr marL="0" marR="0" lvl="0" indent="0" algn="l" rtl="0">
                        <a:lnSpc>
                          <a:spcPct val="100000"/>
                        </a:lnSpc>
                        <a:spcBef>
                          <a:spcPts val="0"/>
                        </a:spcBef>
                        <a:spcAft>
                          <a:spcPts val="0"/>
                        </a:spcAft>
                        <a:buNone/>
                      </a:pPr>
                      <a:r>
                        <a:rPr lang="en" sz="2400" u="none" strike="noStrike" cap="none"/>
                        <a:t>Cause of Arrest</a:t>
                      </a:r>
                      <a:endParaRPr sz="1500"/>
                    </a:p>
                    <a:p>
                      <a:pPr marL="0" marR="0" lvl="0" indent="0" algn="l" rtl="0">
                        <a:lnSpc>
                          <a:spcPct val="100000"/>
                        </a:lnSpc>
                        <a:spcBef>
                          <a:spcPts val="0"/>
                        </a:spcBef>
                        <a:spcAft>
                          <a:spcPts val="0"/>
                        </a:spcAft>
                        <a:buNone/>
                      </a:pPr>
                      <a:r>
                        <a:rPr lang="en" sz="2400" u="none" strike="noStrike" cap="none"/>
                        <a:t>  respiratory</a:t>
                      </a:r>
                      <a:endParaRPr sz="1500"/>
                    </a:p>
                  </a:txBody>
                  <a:tcPr marL="91467" marR="91467" marT="45733" marB="45733"/>
                </a:tc>
                <a:tc>
                  <a:txBody>
                    <a:bodyPr/>
                    <a:lstStyle/>
                    <a:p>
                      <a:pPr marL="0" marR="0" lvl="0" indent="0" algn="ctr" rtl="0">
                        <a:lnSpc>
                          <a:spcPct val="100000"/>
                        </a:lnSpc>
                        <a:spcBef>
                          <a:spcPts val="0"/>
                        </a:spcBef>
                        <a:spcAft>
                          <a:spcPts val="0"/>
                        </a:spcAft>
                        <a:buNone/>
                      </a:pPr>
                      <a:endParaRPr sz="2400" b="1" u="none" strike="noStrike" cap="none"/>
                    </a:p>
                    <a:p>
                      <a:pPr marL="0" marR="0" lvl="0" indent="0" algn="ctr" rtl="0">
                        <a:lnSpc>
                          <a:spcPct val="100000"/>
                        </a:lnSpc>
                        <a:spcBef>
                          <a:spcPts val="0"/>
                        </a:spcBef>
                        <a:spcAft>
                          <a:spcPts val="0"/>
                        </a:spcAft>
                        <a:buNone/>
                      </a:pPr>
                      <a:r>
                        <a:rPr lang="en" sz="2400" b="1" u="none" strike="noStrike" cap="none"/>
                        <a:t>55%</a:t>
                      </a:r>
                      <a:endParaRPr sz="1500"/>
                    </a:p>
                  </a:txBody>
                  <a:tcPr marL="91467" marR="91467" marT="45733" marB="45733"/>
                </a:tc>
                <a:tc>
                  <a:txBody>
                    <a:bodyPr/>
                    <a:lstStyle/>
                    <a:p>
                      <a:pPr marL="0" marR="0" lvl="0" indent="0" algn="ctr" rtl="0">
                        <a:lnSpc>
                          <a:spcPct val="100000"/>
                        </a:lnSpc>
                        <a:spcBef>
                          <a:spcPts val="0"/>
                        </a:spcBef>
                        <a:spcAft>
                          <a:spcPts val="0"/>
                        </a:spcAft>
                        <a:buNone/>
                      </a:pPr>
                      <a:endParaRPr sz="2400" b="1" u="none" strike="noStrike" cap="none"/>
                    </a:p>
                    <a:p>
                      <a:pPr marL="0" marR="0" lvl="0" indent="0" algn="ctr" rtl="0">
                        <a:lnSpc>
                          <a:spcPct val="100000"/>
                        </a:lnSpc>
                        <a:spcBef>
                          <a:spcPts val="0"/>
                        </a:spcBef>
                        <a:spcAft>
                          <a:spcPts val="0"/>
                        </a:spcAft>
                        <a:buNone/>
                      </a:pPr>
                      <a:r>
                        <a:rPr lang="en" sz="2400" b="1" u="none" strike="noStrike" cap="none"/>
                        <a:t>72%</a:t>
                      </a:r>
                      <a:endParaRPr sz="1500"/>
                    </a:p>
                  </a:txBody>
                  <a:tcPr marL="91467" marR="91467" marT="45733" marB="45733">
                    <a:solidFill>
                      <a:schemeClr val="lt2"/>
                    </a:solidFill>
                  </a:tcPr>
                </a:tc>
                <a:tc>
                  <a:txBody>
                    <a:bodyPr/>
                    <a:lstStyle/>
                    <a:p>
                      <a:pPr marL="0" marR="0" lvl="0" indent="0" algn="ctr" rtl="0">
                        <a:lnSpc>
                          <a:spcPct val="100000"/>
                        </a:lnSpc>
                        <a:spcBef>
                          <a:spcPts val="0"/>
                        </a:spcBef>
                        <a:spcAft>
                          <a:spcPts val="0"/>
                        </a:spcAft>
                        <a:buNone/>
                      </a:pPr>
                      <a:endParaRPr sz="2400" b="1" u="none" strike="noStrike" cap="none"/>
                    </a:p>
                    <a:p>
                      <a:pPr marL="0" marR="0" lvl="0" indent="0" algn="ctr" rtl="0">
                        <a:lnSpc>
                          <a:spcPct val="100000"/>
                        </a:lnSpc>
                        <a:spcBef>
                          <a:spcPts val="0"/>
                        </a:spcBef>
                        <a:spcAft>
                          <a:spcPts val="0"/>
                        </a:spcAft>
                        <a:buNone/>
                      </a:pPr>
                      <a:r>
                        <a:rPr lang="en" sz="2400" b="1" u="none" strike="noStrike" cap="none"/>
                        <a:t>n/a</a:t>
                      </a:r>
                      <a:endParaRPr sz="1500"/>
                    </a:p>
                  </a:txBody>
                  <a:tcPr marL="91467" marR="91467" marT="45733" marB="45733"/>
                </a:tc>
                <a:extLst>
                  <a:ext uri="{0D108BD9-81ED-4DB2-BD59-A6C34878D82A}">
                    <a16:rowId xmlns:a16="http://schemas.microsoft.com/office/drawing/2014/main" val="10007"/>
                  </a:ext>
                </a:extLst>
              </a:tr>
            </a:tbl>
          </a:graphicData>
        </a:graphic>
      </p:graphicFrame>
      <p:sp>
        <p:nvSpPr>
          <p:cNvPr id="819" name="Google Shape;819;p86"/>
          <p:cNvSpPr/>
          <p:nvPr/>
        </p:nvSpPr>
        <p:spPr>
          <a:xfrm>
            <a:off x="8622657" y="1372235"/>
            <a:ext cx="2731143" cy="4876800"/>
          </a:xfrm>
          <a:prstGeom prst="rect">
            <a:avLst/>
          </a:prstGeom>
          <a:noFill/>
          <a:ln w="101600" cap="flat" cmpd="sng">
            <a:solidFill>
              <a:srgbClr val="395E89"/>
            </a:solidFill>
            <a:prstDash val="solid"/>
            <a:round/>
            <a:headEnd type="none" w="sm" len="sm"/>
            <a:tailEnd type="none" w="sm" len="sm"/>
          </a:ln>
        </p:spPr>
        <p:txBody>
          <a:bodyPr spcFirstLastPara="1" wrap="square" lIns="91433" tIns="45700" rIns="91433" bIns="45700" anchor="ctr" anchorCtr="0">
            <a:noAutofit/>
          </a:bodyPr>
          <a:lstStyle/>
          <a:p>
            <a:pPr algn="ctr" defTabSz="1219170">
              <a:buClr>
                <a:srgbClr val="000000"/>
              </a:buClr>
            </a:pPr>
            <a:endParaRPr sz="1467" kern="0">
              <a:solidFill>
                <a:srgbClr val="FFFFFF"/>
              </a:solidFill>
              <a:latin typeface="Arial"/>
              <a:ea typeface="Arial"/>
              <a:cs typeface="Arial"/>
              <a:sym typeface="Arial"/>
            </a:endParaRPr>
          </a:p>
        </p:txBody>
      </p:sp>
      <p:sp>
        <p:nvSpPr>
          <p:cNvPr id="820" name="Google Shape;820;p86"/>
          <p:cNvSpPr/>
          <p:nvPr/>
        </p:nvSpPr>
        <p:spPr>
          <a:xfrm>
            <a:off x="3687097" y="1393199"/>
            <a:ext cx="2408903" cy="4897764"/>
          </a:xfrm>
          <a:prstGeom prst="rect">
            <a:avLst/>
          </a:prstGeom>
          <a:noFill/>
          <a:ln w="101600" cap="flat" cmpd="sng">
            <a:solidFill>
              <a:srgbClr val="395E89"/>
            </a:solidFill>
            <a:prstDash val="solid"/>
            <a:round/>
            <a:headEnd type="none" w="sm" len="sm"/>
            <a:tailEnd type="none" w="sm" len="sm"/>
          </a:ln>
        </p:spPr>
        <p:txBody>
          <a:bodyPr spcFirstLastPara="1" wrap="square" lIns="91433" tIns="45700" rIns="91433" bIns="45700" anchor="ctr" anchorCtr="0">
            <a:noAutofit/>
          </a:bodyPr>
          <a:lstStyle/>
          <a:p>
            <a:pPr algn="ctr" defTabSz="1219170">
              <a:buClr>
                <a:srgbClr val="000000"/>
              </a:buClr>
            </a:pPr>
            <a:endParaRPr sz="1467" kern="0">
              <a:solidFill>
                <a:srgbClr val="FFFFFF"/>
              </a:solidFill>
              <a:latin typeface="Arial"/>
              <a:ea typeface="Arial"/>
              <a:cs typeface="Arial"/>
              <a:sym typeface="Arial"/>
            </a:endParaRPr>
          </a:p>
        </p:txBody>
      </p:sp>
      <p:sp>
        <p:nvSpPr>
          <p:cNvPr id="821" name="Google Shape;821;p86"/>
          <p:cNvSpPr/>
          <p:nvPr/>
        </p:nvSpPr>
        <p:spPr>
          <a:xfrm>
            <a:off x="838200" y="2861187"/>
            <a:ext cx="10515597" cy="973395"/>
          </a:xfrm>
          <a:prstGeom prst="rect">
            <a:avLst/>
          </a:prstGeom>
          <a:noFill/>
          <a:ln w="76200" cap="flat" cmpd="sng">
            <a:solidFill>
              <a:srgbClr val="FF0000"/>
            </a:solidFill>
            <a:prstDash val="solid"/>
            <a:round/>
            <a:headEnd type="none" w="sm" len="sm"/>
            <a:tailEnd type="none" w="sm" len="sm"/>
          </a:ln>
        </p:spPr>
        <p:txBody>
          <a:bodyPr spcFirstLastPara="1" wrap="square" lIns="91433" tIns="45700" rIns="91433" bIns="45700" anchor="ctr" anchorCtr="0">
            <a:noAutofit/>
          </a:bodyPr>
          <a:lstStyle/>
          <a:p>
            <a:pPr algn="ctr" defTabSz="1219170">
              <a:buClr>
                <a:srgbClr val="000000"/>
              </a:buClr>
            </a:pPr>
            <a:endParaRPr sz="1467" kern="0">
              <a:solidFill>
                <a:srgbClr val="FFFFFF"/>
              </a:solidFill>
              <a:latin typeface="Arial"/>
              <a:ea typeface="Arial"/>
              <a:cs typeface="Arial"/>
              <a:sym typeface="Arial"/>
            </a:endParaRPr>
          </a:p>
        </p:txBody>
      </p:sp>
      <p:sp>
        <p:nvSpPr>
          <p:cNvPr id="822" name="Google Shape;822;p86"/>
          <p:cNvSpPr/>
          <p:nvPr/>
        </p:nvSpPr>
        <p:spPr>
          <a:xfrm>
            <a:off x="838200" y="4557487"/>
            <a:ext cx="10515597" cy="435428"/>
          </a:xfrm>
          <a:prstGeom prst="rect">
            <a:avLst/>
          </a:prstGeom>
          <a:noFill/>
          <a:ln w="76200" cap="flat" cmpd="sng">
            <a:solidFill>
              <a:srgbClr val="FF0000"/>
            </a:solidFill>
            <a:prstDash val="solid"/>
            <a:round/>
            <a:headEnd type="none" w="sm" len="sm"/>
            <a:tailEnd type="none" w="sm" len="sm"/>
          </a:ln>
        </p:spPr>
        <p:txBody>
          <a:bodyPr spcFirstLastPara="1" wrap="square" lIns="91433" tIns="45700" rIns="91433" bIns="45700" anchor="ctr" anchorCtr="0">
            <a:noAutofit/>
          </a:bodyPr>
          <a:lstStyle/>
          <a:p>
            <a:pPr algn="ctr" defTabSz="1219170">
              <a:buClr>
                <a:srgbClr val="000000"/>
              </a:buClr>
            </a:pPr>
            <a:endParaRPr sz="1467" kern="0">
              <a:solidFill>
                <a:srgbClr val="FFFFFF"/>
              </a:solidFill>
              <a:latin typeface="Arial"/>
              <a:ea typeface="Arial"/>
              <a:cs typeface="Arial"/>
              <a:sym typeface="Arial"/>
            </a:endParaRPr>
          </a:p>
        </p:txBody>
      </p:sp>
      <p:sp>
        <p:nvSpPr>
          <p:cNvPr id="823" name="Google Shape;823;p86"/>
          <p:cNvSpPr/>
          <p:nvPr/>
        </p:nvSpPr>
        <p:spPr>
          <a:xfrm>
            <a:off x="838200" y="5403259"/>
            <a:ext cx="10515597" cy="845775"/>
          </a:xfrm>
          <a:prstGeom prst="rect">
            <a:avLst/>
          </a:prstGeom>
          <a:noFill/>
          <a:ln w="76200" cap="flat" cmpd="sng">
            <a:solidFill>
              <a:srgbClr val="FF0000"/>
            </a:solidFill>
            <a:prstDash val="solid"/>
            <a:round/>
            <a:headEnd type="none" w="sm" len="sm"/>
            <a:tailEnd type="none" w="sm" len="sm"/>
          </a:ln>
        </p:spPr>
        <p:txBody>
          <a:bodyPr spcFirstLastPara="1" wrap="square" lIns="91433" tIns="45700" rIns="91433" bIns="45700" anchor="ctr" anchorCtr="0">
            <a:noAutofit/>
          </a:bodyPr>
          <a:lstStyle/>
          <a:p>
            <a:pPr algn="ctr" defTabSz="1219170">
              <a:buClr>
                <a:srgbClr val="000000"/>
              </a:buClr>
            </a:pPr>
            <a:endParaRPr sz="1467" kern="0">
              <a:solidFill>
                <a:srgbClr val="FFFFFF"/>
              </a:solidFill>
              <a:latin typeface="Arial"/>
              <a:ea typeface="Arial"/>
              <a:cs typeface="Arial"/>
              <a:sym typeface="Arial"/>
            </a:endParaRPr>
          </a:p>
        </p:txBody>
      </p:sp>
      <p:sp>
        <p:nvSpPr>
          <p:cNvPr id="824" name="Google Shape;824;p86"/>
          <p:cNvSpPr txBox="1">
            <a:spLocks noGrp="1"/>
          </p:cNvSpPr>
          <p:nvPr>
            <p:ph type="sldNum" idx="12"/>
          </p:nvPr>
        </p:nvSpPr>
        <p:spPr>
          <a:xfrm>
            <a:off x="11330665" y="6251679"/>
            <a:ext cx="731600" cy="524800"/>
          </a:xfrm>
          <a:prstGeom prst="rect">
            <a:avLst/>
          </a:prstGeom>
        </p:spPr>
        <p:txBody>
          <a:bodyPr spcFirstLastPara="1" wrap="square" lIns="121900" tIns="121900" rIns="121900" bIns="121900" anchor="ctr" anchorCtr="0">
            <a:normAutofit/>
          </a:bodyPr>
          <a:lstStyle/>
          <a:p>
            <a:pPr defTabSz="1219170">
              <a:buClr>
                <a:srgbClr val="000000"/>
              </a:buClr>
            </a:pPr>
            <a:fld id="{00000000-1234-1234-1234-123412341234}" type="slidenum">
              <a:rPr lang="en" kern="0">
                <a:solidFill>
                  <a:srgbClr val="7F7F7F"/>
                </a:solidFill>
              </a:rPr>
              <a:pPr defTabSz="1219170">
                <a:buClr>
                  <a:srgbClr val="000000"/>
                </a:buClr>
              </a:pPr>
              <a:t>54</a:t>
            </a:fld>
            <a:endParaRPr kern="0">
              <a:solidFill>
                <a:srgbClr val="7F7F7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1"/>
                                          </p:stCondLst>
                                        </p:cTn>
                                        <p:tgtEl>
                                          <p:spTgt spid="820"/>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1"/>
                                          </p:stCondLst>
                                        </p:cTn>
                                        <p:tgtEl>
                                          <p:spTgt spid="81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sp>
        <p:nvSpPr>
          <p:cNvPr id="829" name="Google Shape;829;p87"/>
          <p:cNvSpPr txBox="1">
            <a:spLocks noGrp="1"/>
          </p:cNvSpPr>
          <p:nvPr>
            <p:ph type="title"/>
          </p:nvPr>
        </p:nvSpPr>
        <p:spPr>
          <a:xfrm>
            <a:off x="415600" y="593367"/>
            <a:ext cx="11360800" cy="831200"/>
          </a:xfrm>
          <a:prstGeom prst="rect">
            <a:avLst/>
          </a:prstGeom>
          <a:noFill/>
          <a:ln>
            <a:noFill/>
          </a:ln>
        </p:spPr>
        <p:txBody>
          <a:bodyPr spcFirstLastPara="1" wrap="square" lIns="91433" tIns="45700" rIns="91433" bIns="45700" anchor="ctr" anchorCtr="0">
            <a:noAutofit/>
          </a:bodyPr>
          <a:lstStyle/>
          <a:p>
            <a:pPr>
              <a:buClr>
                <a:schemeClr val="dk1"/>
              </a:buClr>
              <a:buSzPts val="3300"/>
            </a:pPr>
            <a:r>
              <a:rPr lang="en" sz="3600"/>
              <a:t>How do we put this all together?</a:t>
            </a:r>
            <a:endParaRPr sz="3600"/>
          </a:p>
        </p:txBody>
      </p:sp>
      <p:pic>
        <p:nvPicPr>
          <p:cNvPr id="830" name="Google Shape;830;p87"/>
          <p:cNvPicPr preferRelativeResize="0">
            <a:picLocks noGrp="1"/>
          </p:cNvPicPr>
          <p:nvPr>
            <p:ph type="body" idx="1"/>
          </p:nvPr>
        </p:nvPicPr>
        <p:blipFill rotWithShape="1">
          <a:blip r:embed="rId3">
            <a:alphaModFix/>
          </a:blip>
          <a:srcRect/>
          <a:stretch/>
        </p:blipFill>
        <p:spPr>
          <a:xfrm>
            <a:off x="415600" y="1536633"/>
            <a:ext cx="11360800" cy="4555200"/>
          </a:xfrm>
          <a:prstGeom prst="rect">
            <a:avLst/>
          </a:prstGeom>
          <a:noFill/>
          <a:ln>
            <a:noFill/>
          </a:ln>
        </p:spPr>
      </p:pic>
      <p:sp>
        <p:nvSpPr>
          <p:cNvPr id="831" name="Google Shape;831;p87"/>
          <p:cNvSpPr/>
          <p:nvPr/>
        </p:nvSpPr>
        <p:spPr>
          <a:xfrm>
            <a:off x="1182660" y="3900999"/>
            <a:ext cx="5442800" cy="1511200"/>
          </a:xfrm>
          <a:prstGeom prst="ellipse">
            <a:avLst/>
          </a:prstGeom>
          <a:noFill/>
          <a:ln w="63500" cap="flat" cmpd="sng">
            <a:solidFill>
              <a:srgbClr val="FF0000"/>
            </a:solidFill>
            <a:prstDash val="solid"/>
            <a:round/>
            <a:headEnd type="none" w="sm" len="sm"/>
            <a:tailEnd type="none" w="sm" len="sm"/>
          </a:ln>
        </p:spPr>
        <p:txBody>
          <a:bodyPr spcFirstLastPara="1" wrap="square" lIns="91433" tIns="45700" rIns="91433" bIns="45700" anchor="ctr" anchorCtr="0">
            <a:noAutofit/>
          </a:bodyPr>
          <a:lstStyle/>
          <a:p>
            <a:pPr algn="ctr" defTabSz="1219170">
              <a:buClr>
                <a:srgbClr val="000000"/>
              </a:buClr>
            </a:pPr>
            <a:endParaRPr sz="1467" kern="0">
              <a:solidFill>
                <a:srgbClr val="FFFFFF"/>
              </a:solidFill>
              <a:latin typeface="Arial"/>
              <a:ea typeface="Arial"/>
              <a:cs typeface="Arial"/>
              <a:sym typeface="Arial"/>
            </a:endParaRPr>
          </a:p>
        </p:txBody>
      </p:sp>
      <p:sp>
        <p:nvSpPr>
          <p:cNvPr id="832" name="Google Shape;832;p87"/>
          <p:cNvSpPr txBox="1"/>
          <p:nvPr/>
        </p:nvSpPr>
        <p:spPr>
          <a:xfrm>
            <a:off x="1604006" y="4683514"/>
            <a:ext cx="585351" cy="318060"/>
          </a:xfrm>
          <a:prstGeom prst="rect">
            <a:avLst/>
          </a:prstGeom>
          <a:noFill/>
          <a:ln>
            <a:noFill/>
          </a:ln>
        </p:spPr>
        <p:txBody>
          <a:bodyPr spcFirstLastPara="1" wrap="square" lIns="91433" tIns="45700" rIns="91433" bIns="45700" anchor="t" anchorCtr="0">
            <a:spAutoFit/>
          </a:bodyPr>
          <a:lstStyle/>
          <a:p>
            <a:pPr defTabSz="1219170">
              <a:buClr>
                <a:srgbClr val="000000"/>
              </a:buClr>
            </a:pPr>
            <a:r>
              <a:rPr lang="en" sz="1467" kern="0">
                <a:solidFill>
                  <a:srgbClr val="7F7F7F"/>
                </a:solidFill>
                <a:latin typeface="Arial"/>
                <a:ea typeface="Arial"/>
                <a:cs typeface="Arial"/>
                <a:sym typeface="Arial"/>
              </a:rPr>
              <a:t>OH</a:t>
            </a:r>
            <a:endParaRPr sz="1467" kern="0">
              <a:solidFill>
                <a:srgbClr val="000000"/>
              </a:solidFill>
              <a:latin typeface="Arial"/>
              <a:cs typeface="Arial"/>
              <a:sym typeface="Arial"/>
            </a:endParaRPr>
          </a:p>
        </p:txBody>
      </p:sp>
      <p:sp>
        <p:nvSpPr>
          <p:cNvPr id="833" name="Google Shape;833;p87"/>
          <p:cNvSpPr txBox="1">
            <a:spLocks noGrp="1"/>
          </p:cNvSpPr>
          <p:nvPr>
            <p:ph type="sldNum" idx="12"/>
          </p:nvPr>
        </p:nvSpPr>
        <p:spPr>
          <a:xfrm>
            <a:off x="11330665" y="6251679"/>
            <a:ext cx="731600" cy="524800"/>
          </a:xfrm>
          <a:prstGeom prst="rect">
            <a:avLst/>
          </a:prstGeom>
        </p:spPr>
        <p:txBody>
          <a:bodyPr spcFirstLastPara="1" wrap="square" lIns="121900" tIns="121900" rIns="121900" bIns="121900" anchor="ctr" anchorCtr="0">
            <a:normAutofit/>
          </a:bodyPr>
          <a:lstStyle/>
          <a:p>
            <a:pPr defTabSz="1219170">
              <a:buClr>
                <a:srgbClr val="000000"/>
              </a:buClr>
            </a:pPr>
            <a:fld id="{00000000-1234-1234-1234-123412341234}" type="slidenum">
              <a:rPr lang="en" kern="0">
                <a:solidFill>
                  <a:srgbClr val="7F7F7F"/>
                </a:solidFill>
              </a:rPr>
              <a:pPr defTabSz="1219170">
                <a:buClr>
                  <a:srgbClr val="000000"/>
                </a:buClr>
              </a:pPr>
              <a:t>55</a:t>
            </a:fld>
            <a:endParaRPr kern="0">
              <a:solidFill>
                <a:srgbClr val="7F7F7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837"/>
        <p:cNvGrpSpPr/>
        <p:nvPr/>
      </p:nvGrpSpPr>
      <p:grpSpPr>
        <a:xfrm>
          <a:off x="0" y="0"/>
          <a:ext cx="0" cy="0"/>
          <a:chOff x="0" y="0"/>
          <a:chExt cx="0" cy="0"/>
        </a:xfrm>
      </p:grpSpPr>
      <p:sp>
        <p:nvSpPr>
          <p:cNvPr id="838" name="Google Shape;838;p88"/>
          <p:cNvSpPr txBox="1">
            <a:spLocks noGrp="1"/>
          </p:cNvSpPr>
          <p:nvPr>
            <p:ph type="title" idx="4294967295"/>
          </p:nvPr>
        </p:nvSpPr>
        <p:spPr>
          <a:xfrm>
            <a:off x="558667" y="22948"/>
            <a:ext cx="10515600" cy="1325563"/>
          </a:xfrm>
          <a:prstGeom prst="rect">
            <a:avLst/>
          </a:prstGeom>
          <a:noFill/>
          <a:ln>
            <a:noFill/>
          </a:ln>
        </p:spPr>
        <p:txBody>
          <a:bodyPr spcFirstLastPara="1" wrap="square" lIns="91433" tIns="45700" rIns="91433" bIns="45700" anchor="ctr" anchorCtr="0">
            <a:noAutofit/>
          </a:bodyPr>
          <a:lstStyle/>
          <a:p>
            <a:pPr>
              <a:buClr>
                <a:schemeClr val="dk1"/>
              </a:buClr>
              <a:buSzPts val="3300"/>
            </a:pPr>
            <a:r>
              <a:rPr lang="en" sz="1467">
                <a:solidFill>
                  <a:srgbClr val="00B0F0"/>
                </a:solidFill>
                <a:latin typeface="Arial Rounded"/>
                <a:ea typeface="Arial Rounded"/>
                <a:cs typeface="Arial Rounded"/>
                <a:sym typeface="Arial Rounded"/>
              </a:rPr>
              <a:t>Playing the Long Game</a:t>
            </a:r>
            <a:endParaRPr sz="1467"/>
          </a:p>
        </p:txBody>
      </p:sp>
      <p:sp>
        <p:nvSpPr>
          <p:cNvPr id="839" name="Google Shape;839;p88"/>
          <p:cNvSpPr txBox="1">
            <a:spLocks noGrp="1"/>
          </p:cNvSpPr>
          <p:nvPr>
            <p:ph type="body" idx="4294967295"/>
          </p:nvPr>
        </p:nvSpPr>
        <p:spPr>
          <a:xfrm>
            <a:off x="5805249" y="1690689"/>
            <a:ext cx="6103217" cy="4582079"/>
          </a:xfrm>
          <a:prstGeom prst="rect">
            <a:avLst/>
          </a:prstGeom>
          <a:noFill/>
          <a:ln>
            <a:noFill/>
          </a:ln>
        </p:spPr>
        <p:txBody>
          <a:bodyPr spcFirstLastPara="1" wrap="square" lIns="91433" tIns="45700" rIns="91433" bIns="45700" anchor="t" anchorCtr="0">
            <a:noAutofit/>
          </a:bodyPr>
          <a:lstStyle/>
          <a:p>
            <a:pPr marL="457189" indent="-423323">
              <a:lnSpc>
                <a:spcPct val="100000"/>
              </a:lnSpc>
              <a:spcBef>
                <a:spcPts val="1867"/>
              </a:spcBef>
              <a:buClr>
                <a:schemeClr val="dk1"/>
              </a:buClr>
              <a:buSzPts val="2400"/>
              <a:buChar char="•"/>
            </a:pPr>
            <a:r>
              <a:rPr lang="en" sz="1467"/>
              <a:t>50 (39%) therapeutic hypothermia</a:t>
            </a:r>
            <a:endParaRPr sz="1467"/>
          </a:p>
          <a:p>
            <a:pPr marL="457189" indent="-423323">
              <a:lnSpc>
                <a:spcPct val="100000"/>
              </a:lnSpc>
              <a:spcBef>
                <a:spcPts val="1867"/>
              </a:spcBef>
              <a:buClr>
                <a:schemeClr val="dk1"/>
              </a:buClr>
              <a:buSzPts val="2400"/>
              <a:buChar char="•"/>
            </a:pPr>
            <a:r>
              <a:rPr lang="en" sz="1467"/>
              <a:t>78 (61%) no therapeutic hypothermia</a:t>
            </a:r>
            <a:endParaRPr sz="1467"/>
          </a:p>
          <a:p>
            <a:pPr marL="457189" indent="-423323">
              <a:lnSpc>
                <a:spcPct val="100000"/>
              </a:lnSpc>
              <a:spcBef>
                <a:spcPts val="1867"/>
              </a:spcBef>
              <a:buClr>
                <a:schemeClr val="dk1"/>
              </a:buClr>
              <a:buSzPts val="2400"/>
              <a:buChar char="•"/>
            </a:pPr>
            <a:r>
              <a:rPr lang="en" sz="1467"/>
              <a:t>TH group sicker: </a:t>
            </a:r>
            <a:endParaRPr sz="1467"/>
          </a:p>
          <a:p>
            <a:pPr marL="914377" lvl="1" indent="-397923">
              <a:lnSpc>
                <a:spcPct val="100000"/>
              </a:lnSpc>
              <a:spcBef>
                <a:spcPts val="1867"/>
              </a:spcBef>
              <a:buSzPts val="2100"/>
            </a:pPr>
            <a:r>
              <a:rPr lang="en" sz="1467"/>
              <a:t>higher lactate</a:t>
            </a:r>
            <a:endParaRPr sz="1467"/>
          </a:p>
          <a:p>
            <a:pPr marL="914377" lvl="1" indent="-397923">
              <a:lnSpc>
                <a:spcPct val="100000"/>
              </a:lnSpc>
              <a:spcBef>
                <a:spcPts val="1867"/>
              </a:spcBef>
              <a:buSzPts val="2100"/>
            </a:pPr>
            <a:r>
              <a:rPr lang="en" sz="1467"/>
              <a:t>longer ventilation</a:t>
            </a:r>
            <a:endParaRPr sz="1467"/>
          </a:p>
          <a:p>
            <a:pPr marL="914377" lvl="1" indent="-397923">
              <a:lnSpc>
                <a:spcPct val="100000"/>
              </a:lnSpc>
              <a:spcBef>
                <a:spcPts val="1867"/>
              </a:spcBef>
              <a:buSzPts val="2100"/>
            </a:pPr>
            <a:r>
              <a:rPr lang="en" sz="1467"/>
              <a:t>more ECMO</a:t>
            </a:r>
            <a:endParaRPr sz="1467"/>
          </a:p>
          <a:p>
            <a:pPr marL="914377" lvl="1" indent="-397923">
              <a:lnSpc>
                <a:spcPct val="100000"/>
              </a:lnSpc>
              <a:spcBef>
                <a:spcPts val="1867"/>
              </a:spcBef>
              <a:buSzPts val="2100"/>
            </a:pPr>
            <a:r>
              <a:rPr lang="en" sz="1467"/>
              <a:t>longer CPR duration</a:t>
            </a:r>
            <a:endParaRPr sz="1467"/>
          </a:p>
          <a:p>
            <a:pPr marL="457189" indent="-220128">
              <a:lnSpc>
                <a:spcPct val="100000"/>
              </a:lnSpc>
              <a:spcBef>
                <a:spcPts val="1867"/>
              </a:spcBef>
              <a:buClr>
                <a:schemeClr val="dk1"/>
              </a:buClr>
              <a:buSzPts val="2400"/>
              <a:buNone/>
            </a:pPr>
            <a:endParaRPr sz="1467"/>
          </a:p>
        </p:txBody>
      </p:sp>
      <p:sp>
        <p:nvSpPr>
          <p:cNvPr id="840" name="Google Shape;840;p88"/>
          <p:cNvSpPr txBox="1"/>
          <p:nvPr/>
        </p:nvSpPr>
        <p:spPr>
          <a:xfrm>
            <a:off x="10069034" y="6397184"/>
            <a:ext cx="1966885" cy="318060"/>
          </a:xfrm>
          <a:prstGeom prst="rect">
            <a:avLst/>
          </a:prstGeom>
          <a:noFill/>
          <a:ln>
            <a:noFill/>
          </a:ln>
        </p:spPr>
        <p:txBody>
          <a:bodyPr spcFirstLastPara="1" wrap="square" lIns="91433" tIns="45700" rIns="91433" bIns="45700" anchor="t" anchorCtr="0">
            <a:spAutoFit/>
          </a:bodyPr>
          <a:lstStyle/>
          <a:p>
            <a:pPr defTabSz="1219170">
              <a:buClr>
                <a:srgbClr val="000000"/>
              </a:buClr>
            </a:pPr>
            <a:r>
              <a:rPr lang="en" sz="1467" kern="0">
                <a:solidFill>
                  <a:srgbClr val="000000"/>
                </a:solidFill>
                <a:latin typeface="Arial"/>
                <a:ea typeface="Arial"/>
                <a:cs typeface="Arial"/>
                <a:sym typeface="Arial"/>
              </a:rPr>
              <a:t>Magee PCCM 2021</a:t>
            </a:r>
            <a:endParaRPr sz="1467" kern="0">
              <a:solidFill>
                <a:srgbClr val="000000"/>
              </a:solidFill>
              <a:latin typeface="Arial"/>
              <a:cs typeface="Arial"/>
              <a:sym typeface="Arial"/>
            </a:endParaRPr>
          </a:p>
        </p:txBody>
      </p:sp>
      <p:sp>
        <p:nvSpPr>
          <p:cNvPr id="841" name="Google Shape;841;p88"/>
          <p:cNvSpPr txBox="1"/>
          <p:nvPr/>
        </p:nvSpPr>
        <p:spPr>
          <a:xfrm>
            <a:off x="558667" y="1690688"/>
            <a:ext cx="5612676" cy="2272192"/>
          </a:xfrm>
          <a:prstGeom prst="rect">
            <a:avLst/>
          </a:prstGeom>
          <a:noFill/>
          <a:ln>
            <a:noFill/>
          </a:ln>
        </p:spPr>
        <p:txBody>
          <a:bodyPr spcFirstLastPara="1" wrap="square" lIns="91433" tIns="45700" rIns="91433" bIns="45700" anchor="t" anchorCtr="0">
            <a:normAutofit fontScale="92500" lnSpcReduction="10000"/>
          </a:bodyPr>
          <a:lstStyle/>
          <a:p>
            <a:pPr marL="237061" indent="-232192" defTabSz="1219170">
              <a:lnSpc>
                <a:spcPct val="90000"/>
              </a:lnSpc>
              <a:buClr>
                <a:srgbClr val="000000"/>
              </a:buClr>
              <a:buSzPct val="100000"/>
              <a:buFont typeface="Arial"/>
              <a:buChar char="•"/>
            </a:pPr>
            <a:r>
              <a:rPr lang="en" sz="2800" kern="0">
                <a:solidFill>
                  <a:srgbClr val="611BB8"/>
                </a:solidFill>
                <a:latin typeface="Arial"/>
                <a:ea typeface="Arial"/>
                <a:cs typeface="Arial"/>
                <a:sym typeface="Arial"/>
              </a:rPr>
              <a:t>Children 18 years old</a:t>
            </a:r>
            <a:endParaRPr sz="1467" kern="0">
              <a:solidFill>
                <a:srgbClr val="000000"/>
              </a:solidFill>
              <a:latin typeface="Arial"/>
              <a:cs typeface="Arial"/>
              <a:sym typeface="Arial"/>
            </a:endParaRPr>
          </a:p>
          <a:p>
            <a:pPr marL="237061" indent="-232192" defTabSz="1219170">
              <a:lnSpc>
                <a:spcPct val="90000"/>
              </a:lnSpc>
              <a:spcBef>
                <a:spcPts val="1067"/>
              </a:spcBef>
              <a:buClr>
                <a:srgbClr val="000000"/>
              </a:buClr>
              <a:buSzPct val="100000"/>
              <a:buFont typeface="Arial"/>
              <a:buChar char="•"/>
            </a:pPr>
            <a:r>
              <a:rPr lang="en" sz="2800" kern="0">
                <a:solidFill>
                  <a:srgbClr val="611BB8"/>
                </a:solidFill>
                <a:latin typeface="Arial"/>
                <a:ea typeface="Arial"/>
                <a:cs typeface="Arial"/>
                <a:sym typeface="Arial"/>
              </a:rPr>
              <a:t>IHCA or OHCA</a:t>
            </a:r>
            <a:endParaRPr sz="1467" kern="0">
              <a:solidFill>
                <a:srgbClr val="000000"/>
              </a:solidFill>
              <a:latin typeface="Arial"/>
              <a:cs typeface="Arial"/>
              <a:sym typeface="Arial"/>
            </a:endParaRPr>
          </a:p>
          <a:p>
            <a:pPr marL="237061" indent="-232192" defTabSz="1219170">
              <a:lnSpc>
                <a:spcPct val="90000"/>
              </a:lnSpc>
              <a:spcBef>
                <a:spcPts val="1067"/>
              </a:spcBef>
              <a:buClr>
                <a:srgbClr val="000000"/>
              </a:buClr>
              <a:buSzPct val="100000"/>
              <a:buFont typeface="Arial"/>
              <a:buChar char="•"/>
            </a:pPr>
            <a:r>
              <a:rPr lang="en" sz="2800" kern="0">
                <a:solidFill>
                  <a:srgbClr val="611BB8"/>
                </a:solidFill>
                <a:latin typeface="Arial"/>
                <a:ea typeface="Arial"/>
                <a:cs typeface="Arial"/>
                <a:sym typeface="Arial"/>
              </a:rPr>
              <a:t>CPR&gt; 2 minutes </a:t>
            </a:r>
            <a:endParaRPr sz="1467" kern="0">
              <a:solidFill>
                <a:srgbClr val="000000"/>
              </a:solidFill>
              <a:latin typeface="Arial"/>
              <a:cs typeface="Arial"/>
              <a:sym typeface="Arial"/>
            </a:endParaRPr>
          </a:p>
          <a:p>
            <a:pPr marL="237061" indent="-232192" defTabSz="1219170">
              <a:lnSpc>
                <a:spcPct val="90000"/>
              </a:lnSpc>
              <a:spcBef>
                <a:spcPts val="1067"/>
              </a:spcBef>
              <a:buClr>
                <a:srgbClr val="000000"/>
              </a:buClr>
              <a:buSzPct val="100000"/>
              <a:buFont typeface="Arial"/>
              <a:buChar char="•"/>
            </a:pPr>
            <a:r>
              <a:rPr lang="en" sz="2800" kern="0">
                <a:solidFill>
                  <a:srgbClr val="611BB8"/>
                </a:solidFill>
                <a:latin typeface="Arial"/>
                <a:ea typeface="Arial"/>
                <a:cs typeface="Arial"/>
                <a:sym typeface="Arial"/>
              </a:rPr>
              <a:t>mechanically ventilated</a:t>
            </a:r>
            <a:endParaRPr sz="1467" kern="0">
              <a:solidFill>
                <a:srgbClr val="000000"/>
              </a:solidFill>
              <a:latin typeface="Arial"/>
              <a:cs typeface="Arial"/>
              <a:sym typeface="Arial"/>
            </a:endParaRPr>
          </a:p>
          <a:p>
            <a:pPr marL="237061" indent="-232192" defTabSz="1219170">
              <a:lnSpc>
                <a:spcPct val="90000"/>
              </a:lnSpc>
              <a:spcBef>
                <a:spcPts val="1067"/>
              </a:spcBef>
              <a:buClr>
                <a:srgbClr val="000000"/>
              </a:buClr>
              <a:buSzPct val="100000"/>
              <a:buFont typeface="Arial"/>
              <a:buChar char="•"/>
            </a:pPr>
            <a:r>
              <a:rPr lang="en" sz="2800" kern="0">
                <a:solidFill>
                  <a:srgbClr val="611BB8"/>
                </a:solidFill>
                <a:latin typeface="Arial"/>
                <a:ea typeface="Arial"/>
                <a:cs typeface="Arial"/>
                <a:sym typeface="Arial"/>
              </a:rPr>
              <a:t>2012 – 2017</a:t>
            </a:r>
            <a:endParaRPr sz="1467" kern="0">
              <a:solidFill>
                <a:srgbClr val="000000"/>
              </a:solidFill>
              <a:latin typeface="Arial"/>
              <a:cs typeface="Arial"/>
              <a:sym typeface="Arial"/>
            </a:endParaRPr>
          </a:p>
          <a:p>
            <a:pPr marL="237061" indent="-67732" defTabSz="1219170">
              <a:lnSpc>
                <a:spcPct val="90000"/>
              </a:lnSpc>
              <a:spcBef>
                <a:spcPts val="1067"/>
              </a:spcBef>
              <a:buClr>
                <a:srgbClr val="000000"/>
              </a:buClr>
              <a:buSzPct val="100000"/>
            </a:pPr>
            <a:endParaRPr sz="2800" kern="0">
              <a:solidFill>
                <a:srgbClr val="611BB8"/>
              </a:solidFill>
              <a:latin typeface="Arial"/>
              <a:ea typeface="Arial"/>
              <a:cs typeface="Arial"/>
              <a:sym typeface="Arial"/>
            </a:endParaRPr>
          </a:p>
          <a:p>
            <a:pPr marL="237061" indent="-67732" defTabSz="1219170">
              <a:lnSpc>
                <a:spcPct val="90000"/>
              </a:lnSpc>
              <a:spcBef>
                <a:spcPts val="1067"/>
              </a:spcBef>
              <a:buClr>
                <a:srgbClr val="000000"/>
              </a:buClr>
              <a:buSzPct val="100000"/>
            </a:pPr>
            <a:endParaRPr sz="2800" kern="0">
              <a:solidFill>
                <a:srgbClr val="611BB8"/>
              </a:solidFill>
              <a:latin typeface="Arial"/>
              <a:ea typeface="Arial"/>
              <a:cs typeface="Arial"/>
              <a:sym typeface="Arial"/>
            </a:endParaRPr>
          </a:p>
        </p:txBody>
      </p:sp>
      <p:sp>
        <p:nvSpPr>
          <p:cNvPr id="842" name="Google Shape;842;p88"/>
          <p:cNvSpPr txBox="1"/>
          <p:nvPr/>
        </p:nvSpPr>
        <p:spPr>
          <a:xfrm>
            <a:off x="283535" y="4365397"/>
            <a:ext cx="5612676" cy="2272192"/>
          </a:xfrm>
          <a:prstGeom prst="rect">
            <a:avLst/>
          </a:prstGeom>
          <a:solidFill>
            <a:schemeClr val="lt1"/>
          </a:solidFill>
          <a:ln>
            <a:noFill/>
          </a:ln>
        </p:spPr>
        <p:txBody>
          <a:bodyPr spcFirstLastPara="1" wrap="square" lIns="91433" tIns="45700" rIns="91433" bIns="45700" anchor="t" anchorCtr="0">
            <a:normAutofit/>
          </a:bodyPr>
          <a:lstStyle/>
          <a:p>
            <a:pPr marL="237061" indent="-228594" defTabSz="1219170">
              <a:lnSpc>
                <a:spcPct val="90000"/>
              </a:lnSpc>
              <a:buClr>
                <a:srgbClr val="000000"/>
              </a:buClr>
              <a:buSzPts val="2100"/>
              <a:buFont typeface="Arial"/>
              <a:buChar char="•"/>
            </a:pPr>
            <a:r>
              <a:rPr lang="en" sz="2800" b="1" kern="0">
                <a:solidFill>
                  <a:srgbClr val="611BB8"/>
                </a:solidFill>
                <a:latin typeface="Arial"/>
                <a:ea typeface="Arial"/>
                <a:cs typeface="Arial"/>
                <a:sym typeface="Arial"/>
              </a:rPr>
              <a:t>PedsQL</a:t>
            </a:r>
            <a:r>
              <a:rPr lang="en" sz="2800" kern="0">
                <a:solidFill>
                  <a:srgbClr val="611BB8"/>
                </a:solidFill>
                <a:latin typeface="Arial"/>
                <a:ea typeface="Arial"/>
                <a:cs typeface="Arial"/>
                <a:sym typeface="Arial"/>
              </a:rPr>
              <a:t> at median of 3.8 years</a:t>
            </a:r>
            <a:endParaRPr sz="1467" kern="0">
              <a:solidFill>
                <a:srgbClr val="000000"/>
              </a:solidFill>
              <a:latin typeface="Arial"/>
              <a:cs typeface="Arial"/>
              <a:sym typeface="Arial"/>
            </a:endParaRPr>
          </a:p>
          <a:p>
            <a:pPr marL="694249" lvl="1" indent="-84665" defTabSz="1219170">
              <a:lnSpc>
                <a:spcPct val="90000"/>
              </a:lnSpc>
              <a:spcBef>
                <a:spcPts val="533"/>
              </a:spcBef>
              <a:buClr>
                <a:srgbClr val="000000"/>
              </a:buClr>
              <a:buSzPts val="1800"/>
            </a:pPr>
            <a:endParaRPr sz="2400" kern="0">
              <a:solidFill>
                <a:srgbClr val="611BB8"/>
              </a:solidFill>
              <a:latin typeface="Arial"/>
              <a:ea typeface="Arial"/>
              <a:cs typeface="Arial"/>
              <a:sym typeface="Arial"/>
            </a:endParaRPr>
          </a:p>
          <a:p>
            <a:pPr marL="237061" indent="-50799" defTabSz="1219170">
              <a:lnSpc>
                <a:spcPct val="90000"/>
              </a:lnSpc>
              <a:spcBef>
                <a:spcPts val="1067"/>
              </a:spcBef>
              <a:buClr>
                <a:srgbClr val="000000"/>
              </a:buClr>
              <a:buSzPts val="2100"/>
            </a:pPr>
            <a:endParaRPr sz="2800" kern="0">
              <a:solidFill>
                <a:srgbClr val="611BB8"/>
              </a:solidFill>
              <a:latin typeface="Arial"/>
              <a:ea typeface="Arial"/>
              <a:cs typeface="Arial"/>
              <a:sym typeface="Arial"/>
            </a:endParaRPr>
          </a:p>
          <a:p>
            <a:pPr marL="237061" indent="-50799" defTabSz="1219170">
              <a:lnSpc>
                <a:spcPct val="90000"/>
              </a:lnSpc>
              <a:spcBef>
                <a:spcPts val="1067"/>
              </a:spcBef>
              <a:buClr>
                <a:srgbClr val="000000"/>
              </a:buClr>
              <a:buSzPts val="2100"/>
            </a:pPr>
            <a:endParaRPr sz="2800" kern="0">
              <a:solidFill>
                <a:srgbClr val="611BB8"/>
              </a:solidFill>
              <a:latin typeface="Arial"/>
              <a:ea typeface="Arial"/>
              <a:cs typeface="Arial"/>
              <a:sym typeface="Arial"/>
            </a:endParaRPr>
          </a:p>
        </p:txBody>
      </p:sp>
      <p:grpSp>
        <p:nvGrpSpPr>
          <p:cNvPr id="843" name="Google Shape;843;p88"/>
          <p:cNvGrpSpPr/>
          <p:nvPr/>
        </p:nvGrpSpPr>
        <p:grpSpPr>
          <a:xfrm>
            <a:off x="272765" y="3341037"/>
            <a:ext cx="5211035" cy="3134272"/>
            <a:chOff x="-5464807" y="3024852"/>
            <a:chExt cx="5211034" cy="3134272"/>
          </a:xfrm>
        </p:grpSpPr>
        <p:grpSp>
          <p:nvGrpSpPr>
            <p:cNvPr id="844" name="Google Shape;844;p88"/>
            <p:cNvGrpSpPr/>
            <p:nvPr/>
          </p:nvGrpSpPr>
          <p:grpSpPr>
            <a:xfrm>
              <a:off x="-5464807" y="3024852"/>
              <a:ext cx="5211034" cy="3134272"/>
              <a:chOff x="-5253798" y="2963910"/>
              <a:chExt cx="5211034" cy="3134272"/>
            </a:xfrm>
          </p:grpSpPr>
          <p:pic>
            <p:nvPicPr>
              <p:cNvPr id="845" name="Google Shape;845;p88"/>
              <p:cNvPicPr preferRelativeResize="0"/>
              <p:nvPr/>
            </p:nvPicPr>
            <p:blipFill rotWithShape="1">
              <a:blip r:embed="rId3">
                <a:alphaModFix/>
              </a:blip>
              <a:srcRect l="23014" t="43605" r="12031"/>
              <a:stretch/>
            </p:blipFill>
            <p:spPr>
              <a:xfrm>
                <a:off x="-5253798" y="3568187"/>
                <a:ext cx="5178057" cy="2529995"/>
              </a:xfrm>
              <a:prstGeom prst="rect">
                <a:avLst/>
              </a:prstGeom>
              <a:noFill/>
              <a:ln>
                <a:noFill/>
              </a:ln>
            </p:spPr>
          </p:pic>
          <p:sp>
            <p:nvSpPr>
              <p:cNvPr id="846" name="Google Shape;846;p88"/>
              <p:cNvSpPr/>
              <p:nvPr/>
            </p:nvSpPr>
            <p:spPr>
              <a:xfrm>
                <a:off x="-2099308" y="2963910"/>
                <a:ext cx="2056544" cy="756443"/>
              </a:xfrm>
              <a:prstGeom prst="rect">
                <a:avLst/>
              </a:prstGeom>
              <a:solidFill>
                <a:schemeClr val="lt1"/>
              </a:solidFill>
              <a:ln>
                <a:noFill/>
              </a:ln>
            </p:spPr>
            <p:txBody>
              <a:bodyPr spcFirstLastPara="1" wrap="square" lIns="91433" tIns="45700" rIns="91433" bIns="45700" anchor="ctr" anchorCtr="0">
                <a:noAutofit/>
              </a:bodyPr>
              <a:lstStyle/>
              <a:p>
                <a:pPr algn="ctr" defTabSz="1219170">
                  <a:buClr>
                    <a:srgbClr val="000000"/>
                  </a:buClr>
                </a:pPr>
                <a:endParaRPr sz="1467" kern="0">
                  <a:solidFill>
                    <a:srgbClr val="FFFFFF"/>
                  </a:solidFill>
                  <a:latin typeface="Arial"/>
                  <a:ea typeface="Arial"/>
                  <a:cs typeface="Arial"/>
                  <a:sym typeface="Arial"/>
                </a:endParaRPr>
              </a:p>
            </p:txBody>
          </p:sp>
        </p:grpSp>
        <p:sp>
          <p:nvSpPr>
            <p:cNvPr id="847" name="Google Shape;847;p88"/>
            <p:cNvSpPr/>
            <p:nvPr/>
          </p:nvSpPr>
          <p:spPr>
            <a:xfrm>
              <a:off x="-5021031" y="5329150"/>
              <a:ext cx="2351568" cy="687498"/>
            </a:xfrm>
            <a:prstGeom prst="rect">
              <a:avLst/>
            </a:prstGeom>
            <a:noFill/>
            <a:ln w="50800" cap="flat" cmpd="sng">
              <a:solidFill>
                <a:srgbClr val="FF0000"/>
              </a:solidFill>
              <a:prstDash val="solid"/>
              <a:round/>
              <a:headEnd type="none" w="sm" len="sm"/>
              <a:tailEnd type="none" w="sm" len="sm"/>
            </a:ln>
          </p:spPr>
          <p:txBody>
            <a:bodyPr spcFirstLastPara="1" wrap="square" lIns="91433" tIns="45700" rIns="91433" bIns="45700" anchor="ctr" anchorCtr="0">
              <a:noAutofit/>
            </a:bodyPr>
            <a:lstStyle/>
            <a:p>
              <a:pPr algn="ctr" defTabSz="1219170">
                <a:buClr>
                  <a:srgbClr val="000000"/>
                </a:buClr>
              </a:pPr>
              <a:endParaRPr sz="1467" kern="0">
                <a:solidFill>
                  <a:srgbClr val="FFFFFF"/>
                </a:solidFill>
                <a:latin typeface="Arial"/>
                <a:ea typeface="Arial"/>
                <a:cs typeface="Arial"/>
                <a:sym typeface="Arial"/>
              </a:endParaRPr>
            </a:p>
          </p:txBody>
        </p:sp>
      </p:grpSp>
      <p:sp>
        <p:nvSpPr>
          <p:cNvPr id="848" name="Google Shape;848;p88"/>
          <p:cNvSpPr txBox="1"/>
          <p:nvPr/>
        </p:nvSpPr>
        <p:spPr>
          <a:xfrm>
            <a:off x="3968777" y="5461006"/>
            <a:ext cx="7059048" cy="1200288"/>
          </a:xfrm>
          <a:prstGeom prst="rect">
            <a:avLst/>
          </a:prstGeom>
          <a:solidFill>
            <a:srgbClr val="FF0000"/>
          </a:solidFill>
          <a:ln>
            <a:noFill/>
          </a:ln>
        </p:spPr>
        <p:txBody>
          <a:bodyPr spcFirstLastPara="1" wrap="square" lIns="91433" tIns="45700" rIns="91433" bIns="45700" anchor="t" anchorCtr="0">
            <a:spAutoFit/>
          </a:bodyPr>
          <a:lstStyle/>
          <a:p>
            <a:pPr defTabSz="1219170">
              <a:buClr>
                <a:srgbClr val="000000"/>
              </a:buClr>
            </a:pPr>
            <a:r>
              <a:rPr lang="en" sz="3600" b="1" kern="0">
                <a:solidFill>
                  <a:srgbClr val="000000"/>
                </a:solidFill>
                <a:latin typeface="Arial"/>
                <a:ea typeface="Arial"/>
                <a:cs typeface="Arial"/>
                <a:sym typeface="Arial"/>
              </a:rPr>
              <a:t>No difference in discharge mortality</a:t>
            </a:r>
            <a:endParaRPr sz="1467" kern="0">
              <a:solidFill>
                <a:srgbClr val="000000"/>
              </a:solidFill>
              <a:latin typeface="Arial"/>
              <a:cs typeface="Arial"/>
              <a:sym typeface="Arial"/>
            </a:endParaRPr>
          </a:p>
        </p:txBody>
      </p:sp>
      <p:grpSp>
        <p:nvGrpSpPr>
          <p:cNvPr id="849" name="Google Shape;849;p88"/>
          <p:cNvGrpSpPr/>
          <p:nvPr/>
        </p:nvGrpSpPr>
        <p:grpSpPr>
          <a:xfrm>
            <a:off x="272767" y="219626"/>
            <a:ext cx="11744965" cy="6410017"/>
            <a:chOff x="423308" y="359307"/>
            <a:chExt cx="11744966" cy="6410017"/>
          </a:xfrm>
        </p:grpSpPr>
        <p:grpSp>
          <p:nvGrpSpPr>
            <p:cNvPr id="850" name="Google Shape;850;p88"/>
            <p:cNvGrpSpPr/>
            <p:nvPr/>
          </p:nvGrpSpPr>
          <p:grpSpPr>
            <a:xfrm>
              <a:off x="423308" y="406517"/>
              <a:ext cx="11744966" cy="6362807"/>
              <a:chOff x="247140" y="1161035"/>
              <a:chExt cx="11744966" cy="6362807"/>
            </a:xfrm>
          </p:grpSpPr>
          <p:pic>
            <p:nvPicPr>
              <p:cNvPr id="851" name="Google Shape;851;p88"/>
              <p:cNvPicPr preferRelativeResize="0"/>
              <p:nvPr/>
            </p:nvPicPr>
            <p:blipFill rotWithShape="1">
              <a:blip r:embed="rId4">
                <a:alphaModFix/>
              </a:blip>
              <a:srcRect/>
              <a:stretch/>
            </p:blipFill>
            <p:spPr>
              <a:xfrm>
                <a:off x="247140" y="1161035"/>
                <a:ext cx="11744966" cy="6362807"/>
              </a:xfrm>
              <a:prstGeom prst="rect">
                <a:avLst/>
              </a:prstGeom>
              <a:noFill/>
              <a:ln>
                <a:noFill/>
              </a:ln>
            </p:spPr>
          </p:pic>
          <p:sp>
            <p:nvSpPr>
              <p:cNvPr id="852" name="Google Shape;852;p88"/>
              <p:cNvSpPr txBox="1"/>
              <p:nvPr/>
            </p:nvSpPr>
            <p:spPr>
              <a:xfrm>
                <a:off x="626040" y="3600759"/>
                <a:ext cx="1259832" cy="1015622"/>
              </a:xfrm>
              <a:prstGeom prst="rect">
                <a:avLst/>
              </a:prstGeom>
              <a:solidFill>
                <a:schemeClr val="lt1"/>
              </a:solidFill>
              <a:ln w="38100" cap="flat" cmpd="sng">
                <a:solidFill>
                  <a:schemeClr val="dk1"/>
                </a:solidFill>
                <a:prstDash val="solid"/>
                <a:round/>
                <a:headEnd type="none" w="sm" len="sm"/>
                <a:tailEnd type="none" w="sm" len="sm"/>
              </a:ln>
            </p:spPr>
            <p:txBody>
              <a:bodyPr spcFirstLastPara="1" wrap="square" lIns="91433" tIns="45700" rIns="91433" bIns="45700" anchor="t" anchorCtr="0">
                <a:spAutoFit/>
              </a:bodyPr>
              <a:lstStyle/>
              <a:p>
                <a:pPr algn="ctr" defTabSz="1219170">
                  <a:buClr>
                    <a:srgbClr val="000000"/>
                  </a:buClr>
                </a:pPr>
                <a:r>
                  <a:rPr lang="en" sz="2000" b="1" kern="0">
                    <a:solidFill>
                      <a:srgbClr val="000000"/>
                    </a:solidFill>
                    <a:latin typeface="Arial"/>
                    <a:ea typeface="Arial"/>
                    <a:cs typeface="Arial"/>
                    <a:sym typeface="Arial"/>
                  </a:rPr>
                  <a:t>Physical</a:t>
                </a:r>
                <a:endParaRPr sz="1467" kern="0">
                  <a:solidFill>
                    <a:srgbClr val="000000"/>
                  </a:solidFill>
                  <a:latin typeface="Arial"/>
                  <a:cs typeface="Arial"/>
                  <a:sym typeface="Arial"/>
                </a:endParaRPr>
              </a:p>
              <a:p>
                <a:pPr algn="ctr" defTabSz="1219170">
                  <a:buClr>
                    <a:srgbClr val="000000"/>
                  </a:buClr>
                </a:pPr>
                <a:r>
                  <a:rPr lang="en" sz="2000" b="1" kern="0">
                    <a:solidFill>
                      <a:srgbClr val="000000"/>
                    </a:solidFill>
                    <a:latin typeface="Arial"/>
                    <a:ea typeface="Arial"/>
                    <a:cs typeface="Arial"/>
                    <a:sym typeface="Arial"/>
                  </a:rPr>
                  <a:t>Summary </a:t>
                </a:r>
                <a:endParaRPr sz="1467" kern="0">
                  <a:solidFill>
                    <a:srgbClr val="000000"/>
                  </a:solidFill>
                  <a:latin typeface="Arial"/>
                  <a:cs typeface="Arial"/>
                  <a:sym typeface="Arial"/>
                </a:endParaRPr>
              </a:p>
            </p:txBody>
          </p:sp>
          <p:sp>
            <p:nvSpPr>
              <p:cNvPr id="853" name="Google Shape;853;p88"/>
              <p:cNvSpPr txBox="1"/>
              <p:nvPr/>
            </p:nvSpPr>
            <p:spPr>
              <a:xfrm>
                <a:off x="468081" y="4946717"/>
                <a:ext cx="1575751" cy="1015622"/>
              </a:xfrm>
              <a:prstGeom prst="rect">
                <a:avLst/>
              </a:prstGeom>
              <a:solidFill>
                <a:schemeClr val="lt1"/>
              </a:solidFill>
              <a:ln w="38100" cap="flat" cmpd="sng">
                <a:solidFill>
                  <a:schemeClr val="dk1"/>
                </a:solidFill>
                <a:prstDash val="solid"/>
                <a:round/>
                <a:headEnd type="none" w="sm" len="sm"/>
                <a:tailEnd type="none" w="sm" len="sm"/>
              </a:ln>
            </p:spPr>
            <p:txBody>
              <a:bodyPr spcFirstLastPara="1" wrap="square" lIns="91433" tIns="45700" rIns="91433" bIns="45700" anchor="t" anchorCtr="0">
                <a:spAutoFit/>
              </a:bodyPr>
              <a:lstStyle/>
              <a:p>
                <a:pPr algn="ctr" defTabSz="1219170">
                  <a:buClr>
                    <a:srgbClr val="000000"/>
                  </a:buClr>
                </a:pPr>
                <a:r>
                  <a:rPr lang="en" sz="2000" b="1" kern="0">
                    <a:solidFill>
                      <a:srgbClr val="000000"/>
                    </a:solidFill>
                    <a:latin typeface="Arial"/>
                    <a:ea typeface="Arial"/>
                    <a:cs typeface="Arial"/>
                    <a:sym typeface="Arial"/>
                  </a:rPr>
                  <a:t>Psychosocial </a:t>
                </a:r>
                <a:endParaRPr sz="1467" kern="0">
                  <a:solidFill>
                    <a:srgbClr val="000000"/>
                  </a:solidFill>
                  <a:latin typeface="Arial"/>
                  <a:cs typeface="Arial"/>
                  <a:sym typeface="Arial"/>
                </a:endParaRPr>
              </a:p>
              <a:p>
                <a:pPr algn="ctr" defTabSz="1219170">
                  <a:buClr>
                    <a:srgbClr val="000000"/>
                  </a:buClr>
                </a:pPr>
                <a:r>
                  <a:rPr lang="en" sz="2000" b="1" kern="0">
                    <a:solidFill>
                      <a:srgbClr val="000000"/>
                    </a:solidFill>
                    <a:latin typeface="Arial"/>
                    <a:ea typeface="Arial"/>
                    <a:cs typeface="Arial"/>
                    <a:sym typeface="Arial"/>
                  </a:rPr>
                  <a:t>Summary </a:t>
                </a:r>
                <a:endParaRPr sz="1467" kern="0">
                  <a:solidFill>
                    <a:srgbClr val="000000"/>
                  </a:solidFill>
                  <a:latin typeface="Arial"/>
                  <a:cs typeface="Arial"/>
                  <a:sym typeface="Arial"/>
                </a:endParaRPr>
              </a:p>
            </p:txBody>
          </p:sp>
          <p:sp>
            <p:nvSpPr>
              <p:cNvPr id="854" name="Google Shape;854;p88"/>
              <p:cNvSpPr txBox="1"/>
              <p:nvPr/>
            </p:nvSpPr>
            <p:spPr>
              <a:xfrm>
                <a:off x="257907" y="6836236"/>
                <a:ext cx="1259700" cy="687600"/>
              </a:xfrm>
              <a:prstGeom prst="rect">
                <a:avLst/>
              </a:prstGeom>
              <a:solidFill>
                <a:schemeClr val="lt1"/>
              </a:solidFill>
              <a:ln w="38100" cap="flat" cmpd="sng">
                <a:solidFill>
                  <a:schemeClr val="dk1"/>
                </a:solidFill>
                <a:prstDash val="solid"/>
                <a:round/>
                <a:headEnd type="none" w="sm" len="sm"/>
                <a:tailEnd type="none" w="sm" len="sm"/>
              </a:ln>
            </p:spPr>
            <p:txBody>
              <a:bodyPr spcFirstLastPara="1" wrap="square" lIns="91433" tIns="45700" rIns="91433" bIns="45700" anchor="t" anchorCtr="0">
                <a:noAutofit/>
              </a:bodyPr>
              <a:lstStyle/>
              <a:p>
                <a:pPr algn="ctr" defTabSz="1219170">
                  <a:buClr>
                    <a:srgbClr val="000000"/>
                  </a:buClr>
                </a:pPr>
                <a:r>
                  <a:rPr lang="en" sz="2000" b="1" kern="0">
                    <a:solidFill>
                      <a:srgbClr val="000000"/>
                    </a:solidFill>
                    <a:latin typeface="Arial"/>
                    <a:ea typeface="Arial"/>
                    <a:cs typeface="Arial"/>
                    <a:sym typeface="Arial"/>
                  </a:rPr>
                  <a:t>Total</a:t>
                </a:r>
                <a:endParaRPr sz="1467" kern="0">
                  <a:solidFill>
                    <a:srgbClr val="000000"/>
                  </a:solidFill>
                  <a:latin typeface="Arial"/>
                  <a:cs typeface="Arial"/>
                  <a:sym typeface="Arial"/>
                </a:endParaRPr>
              </a:p>
              <a:p>
                <a:pPr algn="ctr" defTabSz="1219170">
                  <a:buClr>
                    <a:srgbClr val="000000"/>
                  </a:buClr>
                </a:pPr>
                <a:r>
                  <a:rPr lang="en" sz="1867" b="1" kern="0">
                    <a:solidFill>
                      <a:srgbClr val="000000"/>
                    </a:solidFill>
                    <a:latin typeface="Source Sans Pro"/>
                    <a:ea typeface="Source Sans Pro"/>
                    <a:cs typeface="Source Sans Pro"/>
                    <a:sym typeface="Source Sans Pro"/>
                  </a:rPr>
                  <a:t>Summary </a:t>
                </a:r>
                <a:endParaRPr sz="1333" kern="0">
                  <a:solidFill>
                    <a:srgbClr val="000000"/>
                  </a:solidFill>
                  <a:latin typeface="Source Sans Pro"/>
                  <a:ea typeface="Source Sans Pro"/>
                  <a:cs typeface="Source Sans Pro"/>
                  <a:sym typeface="Source Sans Pro"/>
                </a:endParaRPr>
              </a:p>
            </p:txBody>
          </p:sp>
          <p:sp>
            <p:nvSpPr>
              <p:cNvPr id="855" name="Google Shape;855;p88"/>
              <p:cNvSpPr/>
              <p:nvPr/>
            </p:nvSpPr>
            <p:spPr>
              <a:xfrm>
                <a:off x="6489180" y="3236690"/>
                <a:ext cx="5243117" cy="742841"/>
              </a:xfrm>
              <a:prstGeom prst="rect">
                <a:avLst/>
              </a:prstGeom>
              <a:noFill/>
              <a:ln w="63500" cap="flat" cmpd="sng">
                <a:solidFill>
                  <a:srgbClr val="FF0000"/>
                </a:solidFill>
                <a:prstDash val="solid"/>
                <a:round/>
                <a:headEnd type="none" w="sm" len="sm"/>
                <a:tailEnd type="none" w="sm" len="sm"/>
              </a:ln>
            </p:spPr>
            <p:txBody>
              <a:bodyPr spcFirstLastPara="1" wrap="square" lIns="91433" tIns="45700" rIns="91433" bIns="45700" anchor="ctr" anchorCtr="0">
                <a:noAutofit/>
              </a:bodyPr>
              <a:lstStyle/>
              <a:p>
                <a:pPr algn="ctr" defTabSz="1219170">
                  <a:buClr>
                    <a:srgbClr val="000000"/>
                  </a:buClr>
                </a:pPr>
                <a:endParaRPr sz="1467" kern="0">
                  <a:solidFill>
                    <a:srgbClr val="FFFFFF"/>
                  </a:solidFill>
                  <a:latin typeface="Arial"/>
                  <a:ea typeface="Arial"/>
                  <a:cs typeface="Arial"/>
                  <a:sym typeface="Arial"/>
                </a:endParaRPr>
              </a:p>
            </p:txBody>
          </p:sp>
          <p:sp>
            <p:nvSpPr>
              <p:cNvPr id="856" name="Google Shape;856;p88"/>
              <p:cNvSpPr/>
              <p:nvPr/>
            </p:nvSpPr>
            <p:spPr>
              <a:xfrm>
                <a:off x="6514682" y="5939291"/>
                <a:ext cx="5243117" cy="742841"/>
              </a:xfrm>
              <a:prstGeom prst="rect">
                <a:avLst/>
              </a:prstGeom>
              <a:noFill/>
              <a:ln w="63500" cap="flat" cmpd="sng">
                <a:solidFill>
                  <a:srgbClr val="FF0000"/>
                </a:solidFill>
                <a:prstDash val="solid"/>
                <a:round/>
                <a:headEnd type="none" w="sm" len="sm"/>
                <a:tailEnd type="none" w="sm" len="sm"/>
              </a:ln>
            </p:spPr>
            <p:txBody>
              <a:bodyPr spcFirstLastPara="1" wrap="square" lIns="91433" tIns="45700" rIns="91433" bIns="45700" anchor="ctr" anchorCtr="0">
                <a:noAutofit/>
              </a:bodyPr>
              <a:lstStyle/>
              <a:p>
                <a:pPr algn="ctr" defTabSz="1219170">
                  <a:buClr>
                    <a:srgbClr val="000000"/>
                  </a:buClr>
                </a:pPr>
                <a:endParaRPr sz="1467" kern="0">
                  <a:solidFill>
                    <a:srgbClr val="FFFFFF"/>
                  </a:solidFill>
                  <a:latin typeface="Arial"/>
                  <a:ea typeface="Arial"/>
                  <a:cs typeface="Arial"/>
                  <a:sym typeface="Arial"/>
                </a:endParaRPr>
              </a:p>
            </p:txBody>
          </p:sp>
          <p:sp>
            <p:nvSpPr>
              <p:cNvPr id="857" name="Google Shape;857;p88"/>
              <p:cNvSpPr/>
              <p:nvPr/>
            </p:nvSpPr>
            <p:spPr>
              <a:xfrm>
                <a:off x="6514682" y="4595464"/>
                <a:ext cx="5243117" cy="742841"/>
              </a:xfrm>
              <a:prstGeom prst="rect">
                <a:avLst/>
              </a:prstGeom>
              <a:noFill/>
              <a:ln w="63500" cap="flat" cmpd="sng">
                <a:solidFill>
                  <a:srgbClr val="FF0000"/>
                </a:solidFill>
                <a:prstDash val="solid"/>
                <a:round/>
                <a:headEnd type="none" w="sm" len="sm"/>
                <a:tailEnd type="none" w="sm" len="sm"/>
              </a:ln>
            </p:spPr>
            <p:txBody>
              <a:bodyPr spcFirstLastPara="1" wrap="square" lIns="91433" tIns="45700" rIns="91433" bIns="45700" anchor="ctr" anchorCtr="0">
                <a:noAutofit/>
              </a:bodyPr>
              <a:lstStyle/>
              <a:p>
                <a:pPr algn="ctr" defTabSz="1219170">
                  <a:buClr>
                    <a:srgbClr val="000000"/>
                  </a:buClr>
                </a:pPr>
                <a:endParaRPr sz="1467" kern="0">
                  <a:solidFill>
                    <a:srgbClr val="FFFFFF"/>
                  </a:solidFill>
                  <a:latin typeface="Arial"/>
                  <a:ea typeface="Arial"/>
                  <a:cs typeface="Arial"/>
                  <a:sym typeface="Arial"/>
                </a:endParaRPr>
              </a:p>
            </p:txBody>
          </p:sp>
        </p:grpSp>
        <p:sp>
          <p:nvSpPr>
            <p:cNvPr id="858" name="Google Shape;858;p88"/>
            <p:cNvSpPr txBox="1"/>
            <p:nvPr/>
          </p:nvSpPr>
          <p:spPr>
            <a:xfrm>
              <a:off x="518575" y="359307"/>
              <a:ext cx="11481157" cy="707846"/>
            </a:xfrm>
            <a:prstGeom prst="rect">
              <a:avLst/>
            </a:prstGeom>
            <a:solidFill>
              <a:schemeClr val="lt1"/>
            </a:solidFill>
            <a:ln>
              <a:noFill/>
            </a:ln>
          </p:spPr>
          <p:txBody>
            <a:bodyPr spcFirstLastPara="1" wrap="square" lIns="91433" tIns="45700" rIns="91433" bIns="45700" anchor="t" anchorCtr="0">
              <a:spAutoFit/>
            </a:bodyPr>
            <a:lstStyle/>
            <a:p>
              <a:pPr defTabSz="1219170">
                <a:buClr>
                  <a:srgbClr val="000000"/>
                </a:buClr>
              </a:pPr>
              <a:r>
                <a:rPr lang="en" sz="4000" b="1" kern="0">
                  <a:solidFill>
                    <a:srgbClr val="00B0F0"/>
                  </a:solidFill>
                  <a:latin typeface="Source Sans Pro"/>
                  <a:ea typeface="Source Sans Pro"/>
                  <a:cs typeface="Source Sans Pro"/>
                  <a:sym typeface="Source Sans Pro"/>
                </a:rPr>
                <a:t>                  Hypothermia vs No Hypothermia                   </a:t>
              </a:r>
              <a:endParaRPr sz="1467" kern="0">
                <a:solidFill>
                  <a:srgbClr val="000000"/>
                </a:solidFill>
                <a:latin typeface="Source Sans Pro"/>
                <a:ea typeface="Source Sans Pro"/>
                <a:cs typeface="Source Sans Pro"/>
                <a:sym typeface="Source Sans Pro"/>
              </a:endParaRPr>
            </a:p>
          </p:txBody>
        </p:sp>
      </p:grpSp>
      <p:grpSp>
        <p:nvGrpSpPr>
          <p:cNvPr id="859" name="Google Shape;859;p88"/>
          <p:cNvGrpSpPr/>
          <p:nvPr/>
        </p:nvGrpSpPr>
        <p:grpSpPr>
          <a:xfrm>
            <a:off x="267885" y="2164182"/>
            <a:ext cx="11430409" cy="4157759"/>
            <a:chOff x="605509" y="2557466"/>
            <a:chExt cx="11430409" cy="4157759"/>
          </a:xfrm>
        </p:grpSpPr>
        <p:grpSp>
          <p:nvGrpSpPr>
            <p:cNvPr id="860" name="Google Shape;860;p88"/>
            <p:cNvGrpSpPr/>
            <p:nvPr/>
          </p:nvGrpSpPr>
          <p:grpSpPr>
            <a:xfrm>
              <a:off x="605509" y="2557466"/>
              <a:ext cx="11430409" cy="3716585"/>
              <a:chOff x="-1845864" y="2037305"/>
              <a:chExt cx="11430409" cy="3716585"/>
            </a:xfrm>
          </p:grpSpPr>
          <p:grpSp>
            <p:nvGrpSpPr>
              <p:cNvPr id="861" name="Google Shape;861;p88"/>
              <p:cNvGrpSpPr/>
              <p:nvPr/>
            </p:nvGrpSpPr>
            <p:grpSpPr>
              <a:xfrm>
                <a:off x="-1845864" y="2068753"/>
                <a:ext cx="11430409" cy="3685137"/>
                <a:chOff x="-1798299" y="2069833"/>
                <a:chExt cx="11430409" cy="3685137"/>
              </a:xfrm>
            </p:grpSpPr>
            <p:pic>
              <p:nvPicPr>
                <p:cNvPr id="862" name="Google Shape;862;p88"/>
                <p:cNvPicPr preferRelativeResize="0"/>
                <p:nvPr/>
              </p:nvPicPr>
              <p:blipFill rotWithShape="1">
                <a:blip r:embed="rId5">
                  <a:alphaModFix/>
                </a:blip>
                <a:srcRect/>
                <a:stretch/>
              </p:blipFill>
              <p:spPr>
                <a:xfrm>
                  <a:off x="-1757331" y="2069833"/>
                  <a:ext cx="11389441" cy="3685137"/>
                </a:xfrm>
                <a:prstGeom prst="rect">
                  <a:avLst/>
                </a:prstGeom>
                <a:noFill/>
                <a:ln>
                  <a:noFill/>
                </a:ln>
              </p:spPr>
            </p:pic>
            <p:sp>
              <p:nvSpPr>
                <p:cNvPr id="863" name="Google Shape;863;p88"/>
                <p:cNvSpPr txBox="1"/>
                <p:nvPr/>
              </p:nvSpPr>
              <p:spPr>
                <a:xfrm>
                  <a:off x="-1687266" y="3974987"/>
                  <a:ext cx="1259700" cy="666937"/>
                </a:xfrm>
                <a:prstGeom prst="rect">
                  <a:avLst/>
                </a:prstGeom>
                <a:solidFill>
                  <a:schemeClr val="lt1"/>
                </a:solidFill>
                <a:ln w="38100" cap="flat" cmpd="sng">
                  <a:solidFill>
                    <a:schemeClr val="dk1"/>
                  </a:solidFill>
                  <a:prstDash val="solid"/>
                  <a:round/>
                  <a:headEnd type="none" w="sm" len="sm"/>
                  <a:tailEnd type="none" w="sm" len="sm"/>
                </a:ln>
              </p:spPr>
              <p:txBody>
                <a:bodyPr spcFirstLastPara="1" wrap="square" lIns="91433" tIns="45700" rIns="91433" bIns="45700" anchor="t" anchorCtr="0">
                  <a:spAutoFit/>
                </a:bodyPr>
                <a:lstStyle/>
                <a:p>
                  <a:pPr algn="ctr" defTabSz="1219170">
                    <a:buClr>
                      <a:srgbClr val="000000"/>
                    </a:buClr>
                  </a:pPr>
                  <a:r>
                    <a:rPr lang="en" sz="1867" b="1" kern="0">
                      <a:solidFill>
                        <a:srgbClr val="000000"/>
                      </a:solidFill>
                      <a:latin typeface="Source Sans Pro"/>
                      <a:ea typeface="Source Sans Pro"/>
                      <a:cs typeface="Source Sans Pro"/>
                      <a:sym typeface="Source Sans Pro"/>
                    </a:rPr>
                    <a:t>Physical</a:t>
                  </a:r>
                  <a:endParaRPr sz="1333" kern="0">
                    <a:solidFill>
                      <a:srgbClr val="000000"/>
                    </a:solidFill>
                    <a:latin typeface="Source Sans Pro"/>
                    <a:ea typeface="Source Sans Pro"/>
                    <a:cs typeface="Source Sans Pro"/>
                    <a:sym typeface="Source Sans Pro"/>
                  </a:endParaRPr>
                </a:p>
                <a:p>
                  <a:pPr algn="ctr" defTabSz="1219170">
                    <a:buClr>
                      <a:srgbClr val="000000"/>
                    </a:buClr>
                  </a:pPr>
                  <a:r>
                    <a:rPr lang="en" sz="1867" b="1" kern="0">
                      <a:solidFill>
                        <a:srgbClr val="000000"/>
                      </a:solidFill>
                      <a:latin typeface="Source Sans Pro"/>
                      <a:ea typeface="Source Sans Pro"/>
                      <a:cs typeface="Source Sans Pro"/>
                      <a:sym typeface="Source Sans Pro"/>
                    </a:rPr>
                    <a:t>Summary </a:t>
                  </a:r>
                  <a:endParaRPr sz="1333" kern="0">
                    <a:solidFill>
                      <a:srgbClr val="000000"/>
                    </a:solidFill>
                    <a:latin typeface="Source Sans Pro"/>
                    <a:ea typeface="Source Sans Pro"/>
                    <a:cs typeface="Source Sans Pro"/>
                    <a:sym typeface="Source Sans Pro"/>
                  </a:endParaRPr>
                </a:p>
              </p:txBody>
            </p:sp>
            <p:sp>
              <p:nvSpPr>
                <p:cNvPr id="864" name="Google Shape;864;p88"/>
                <p:cNvSpPr txBox="1"/>
                <p:nvPr/>
              </p:nvSpPr>
              <p:spPr>
                <a:xfrm>
                  <a:off x="-1798299" y="4828123"/>
                  <a:ext cx="1575900" cy="666937"/>
                </a:xfrm>
                <a:prstGeom prst="rect">
                  <a:avLst/>
                </a:prstGeom>
                <a:solidFill>
                  <a:schemeClr val="lt1"/>
                </a:solidFill>
                <a:ln w="38100" cap="flat" cmpd="sng">
                  <a:solidFill>
                    <a:schemeClr val="dk1"/>
                  </a:solidFill>
                  <a:prstDash val="solid"/>
                  <a:round/>
                  <a:headEnd type="none" w="sm" len="sm"/>
                  <a:tailEnd type="none" w="sm" len="sm"/>
                </a:ln>
              </p:spPr>
              <p:txBody>
                <a:bodyPr spcFirstLastPara="1" wrap="square" lIns="91433" tIns="45700" rIns="91433" bIns="45700" anchor="t" anchorCtr="0">
                  <a:spAutoFit/>
                </a:bodyPr>
                <a:lstStyle/>
                <a:p>
                  <a:pPr algn="ctr" defTabSz="1219170">
                    <a:buClr>
                      <a:srgbClr val="000000"/>
                    </a:buClr>
                  </a:pPr>
                  <a:r>
                    <a:rPr lang="en" sz="1867" b="1" kern="0">
                      <a:solidFill>
                        <a:srgbClr val="000000"/>
                      </a:solidFill>
                      <a:latin typeface="Source Sans Pro"/>
                      <a:ea typeface="Source Sans Pro"/>
                      <a:cs typeface="Source Sans Pro"/>
                      <a:sym typeface="Source Sans Pro"/>
                    </a:rPr>
                    <a:t>Psychosocial </a:t>
                  </a:r>
                  <a:endParaRPr sz="1333" kern="0">
                    <a:solidFill>
                      <a:srgbClr val="000000"/>
                    </a:solidFill>
                    <a:latin typeface="Source Sans Pro"/>
                    <a:ea typeface="Source Sans Pro"/>
                    <a:cs typeface="Source Sans Pro"/>
                    <a:sym typeface="Source Sans Pro"/>
                  </a:endParaRPr>
                </a:p>
                <a:p>
                  <a:pPr algn="ctr" defTabSz="1219170">
                    <a:buClr>
                      <a:srgbClr val="000000"/>
                    </a:buClr>
                  </a:pPr>
                  <a:r>
                    <a:rPr lang="en" sz="1867" b="1" kern="0">
                      <a:solidFill>
                        <a:srgbClr val="000000"/>
                      </a:solidFill>
                      <a:latin typeface="Source Sans Pro"/>
                      <a:ea typeface="Source Sans Pro"/>
                      <a:cs typeface="Source Sans Pro"/>
                      <a:sym typeface="Source Sans Pro"/>
                    </a:rPr>
                    <a:t>Summary </a:t>
                  </a:r>
                  <a:endParaRPr sz="1333" kern="0">
                    <a:solidFill>
                      <a:srgbClr val="000000"/>
                    </a:solidFill>
                    <a:latin typeface="Source Sans Pro"/>
                    <a:ea typeface="Source Sans Pro"/>
                    <a:cs typeface="Source Sans Pro"/>
                    <a:sym typeface="Source Sans Pro"/>
                  </a:endParaRPr>
                </a:p>
              </p:txBody>
            </p:sp>
            <p:sp>
              <p:nvSpPr>
                <p:cNvPr id="865" name="Google Shape;865;p88"/>
                <p:cNvSpPr/>
                <p:nvPr/>
              </p:nvSpPr>
              <p:spPr>
                <a:xfrm>
                  <a:off x="2501614" y="2818896"/>
                  <a:ext cx="1783228" cy="2664059"/>
                </a:xfrm>
                <a:prstGeom prst="rect">
                  <a:avLst/>
                </a:prstGeom>
                <a:noFill/>
                <a:ln w="63500" cap="flat" cmpd="sng">
                  <a:solidFill>
                    <a:srgbClr val="FF0000"/>
                  </a:solidFill>
                  <a:prstDash val="solid"/>
                  <a:round/>
                  <a:headEnd type="none" w="sm" len="sm"/>
                  <a:tailEnd type="none" w="sm" len="sm"/>
                </a:ln>
              </p:spPr>
              <p:txBody>
                <a:bodyPr spcFirstLastPara="1" wrap="square" lIns="91433" tIns="45700" rIns="91433" bIns="45700" anchor="ctr" anchorCtr="0">
                  <a:noAutofit/>
                </a:bodyPr>
                <a:lstStyle/>
                <a:p>
                  <a:pPr algn="ctr" defTabSz="1219170">
                    <a:buClr>
                      <a:srgbClr val="000000"/>
                    </a:buClr>
                  </a:pPr>
                  <a:endParaRPr sz="1467" kern="0">
                    <a:solidFill>
                      <a:srgbClr val="FFFFFF"/>
                    </a:solidFill>
                    <a:latin typeface="Arial"/>
                    <a:ea typeface="Arial"/>
                    <a:cs typeface="Arial"/>
                    <a:sym typeface="Arial"/>
                  </a:endParaRPr>
                </a:p>
              </p:txBody>
            </p:sp>
            <p:sp>
              <p:nvSpPr>
                <p:cNvPr id="866" name="Google Shape;866;p88"/>
                <p:cNvSpPr/>
                <p:nvPr/>
              </p:nvSpPr>
              <p:spPr>
                <a:xfrm>
                  <a:off x="6789267" y="2763060"/>
                  <a:ext cx="1783228" cy="2664059"/>
                </a:xfrm>
                <a:prstGeom prst="rect">
                  <a:avLst/>
                </a:prstGeom>
                <a:noFill/>
                <a:ln w="63500" cap="flat" cmpd="sng">
                  <a:solidFill>
                    <a:srgbClr val="FF0000"/>
                  </a:solidFill>
                  <a:prstDash val="solid"/>
                  <a:round/>
                  <a:headEnd type="none" w="sm" len="sm"/>
                  <a:tailEnd type="none" w="sm" len="sm"/>
                </a:ln>
              </p:spPr>
              <p:txBody>
                <a:bodyPr spcFirstLastPara="1" wrap="square" lIns="91433" tIns="45700" rIns="91433" bIns="45700" anchor="ctr" anchorCtr="0">
                  <a:noAutofit/>
                </a:bodyPr>
                <a:lstStyle/>
                <a:p>
                  <a:pPr algn="ctr" defTabSz="1219170">
                    <a:buClr>
                      <a:srgbClr val="000000"/>
                    </a:buClr>
                  </a:pPr>
                  <a:endParaRPr sz="1467" kern="0">
                    <a:solidFill>
                      <a:srgbClr val="FFFFFF"/>
                    </a:solidFill>
                    <a:latin typeface="Arial"/>
                    <a:ea typeface="Arial"/>
                    <a:cs typeface="Arial"/>
                    <a:sym typeface="Arial"/>
                  </a:endParaRPr>
                </a:p>
              </p:txBody>
            </p:sp>
          </p:grpSp>
          <p:sp>
            <p:nvSpPr>
              <p:cNvPr id="867" name="Google Shape;867;p88"/>
              <p:cNvSpPr txBox="1"/>
              <p:nvPr/>
            </p:nvSpPr>
            <p:spPr>
              <a:xfrm>
                <a:off x="-1702316" y="2037305"/>
                <a:ext cx="11184280" cy="707846"/>
              </a:xfrm>
              <a:prstGeom prst="rect">
                <a:avLst/>
              </a:prstGeom>
              <a:solidFill>
                <a:schemeClr val="lt1"/>
              </a:solidFill>
              <a:ln>
                <a:noFill/>
              </a:ln>
            </p:spPr>
            <p:txBody>
              <a:bodyPr spcFirstLastPara="1" wrap="square" lIns="91433" tIns="45700" rIns="91433" bIns="45700" anchor="t" anchorCtr="0">
                <a:spAutoFit/>
              </a:bodyPr>
              <a:lstStyle/>
              <a:p>
                <a:pPr defTabSz="1219170">
                  <a:buClr>
                    <a:srgbClr val="000000"/>
                  </a:buClr>
                </a:pPr>
                <a:r>
                  <a:rPr lang="en" sz="4000" b="1" kern="0">
                    <a:solidFill>
                      <a:srgbClr val="00B0F0"/>
                    </a:solidFill>
                    <a:latin typeface="Source Sans Pro"/>
                    <a:ea typeface="Source Sans Pro"/>
                    <a:cs typeface="Source Sans Pro"/>
                    <a:sym typeface="Source Sans Pro"/>
                  </a:rPr>
                  <a:t>                   Comparison to Normative Data                   </a:t>
                </a:r>
                <a:endParaRPr sz="1467" kern="0">
                  <a:solidFill>
                    <a:srgbClr val="000000"/>
                  </a:solidFill>
                  <a:latin typeface="Source Sans Pro"/>
                  <a:ea typeface="Source Sans Pro"/>
                  <a:cs typeface="Source Sans Pro"/>
                  <a:sym typeface="Source Sans Pro"/>
                </a:endParaRPr>
              </a:p>
            </p:txBody>
          </p:sp>
        </p:grpSp>
        <p:sp>
          <p:nvSpPr>
            <p:cNvPr id="868" name="Google Shape;868;p88"/>
            <p:cNvSpPr txBox="1"/>
            <p:nvPr/>
          </p:nvSpPr>
          <p:spPr>
            <a:xfrm>
              <a:off x="1976269" y="6274054"/>
              <a:ext cx="9335700" cy="441171"/>
            </a:xfrm>
            <a:prstGeom prst="rect">
              <a:avLst/>
            </a:prstGeom>
            <a:solidFill>
              <a:schemeClr val="lt1"/>
            </a:solidFill>
            <a:ln>
              <a:noFill/>
            </a:ln>
          </p:spPr>
          <p:txBody>
            <a:bodyPr spcFirstLastPara="1" wrap="square" lIns="91433" tIns="45700" rIns="91433" bIns="45700" anchor="t" anchorCtr="0">
              <a:spAutoFit/>
            </a:bodyPr>
            <a:lstStyle/>
            <a:p>
              <a:pPr defTabSz="1219170">
                <a:buClr>
                  <a:srgbClr val="000000"/>
                </a:buClr>
              </a:pPr>
              <a:r>
                <a:rPr lang="en" sz="2267" b="1" kern="0">
                  <a:solidFill>
                    <a:srgbClr val="000000"/>
                  </a:solidFill>
                  <a:latin typeface="Source Sans Pro"/>
                  <a:ea typeface="Source Sans Pro"/>
                  <a:cs typeface="Source Sans Pro"/>
                  <a:sym typeface="Source Sans Pro"/>
                </a:rPr>
                <a:t>Minimally Clinically Important Difference: physical 6.9   psychosocial 5.5</a:t>
              </a:r>
              <a:endParaRPr sz="1333" kern="0">
                <a:solidFill>
                  <a:srgbClr val="000000"/>
                </a:solidFill>
                <a:latin typeface="Source Sans Pro"/>
                <a:ea typeface="Source Sans Pro"/>
                <a:cs typeface="Source Sans Pro"/>
                <a:sym typeface="Source Sans Pro"/>
              </a:endParaRPr>
            </a:p>
          </p:txBody>
        </p:sp>
      </p:grpSp>
      <p:sp>
        <p:nvSpPr>
          <p:cNvPr id="869" name="Google Shape;869;p88"/>
          <p:cNvSpPr txBox="1">
            <a:spLocks noGrp="1"/>
          </p:cNvSpPr>
          <p:nvPr>
            <p:ph type="sldNum" idx="12"/>
          </p:nvPr>
        </p:nvSpPr>
        <p:spPr>
          <a:xfrm>
            <a:off x="11330665" y="6251679"/>
            <a:ext cx="731600" cy="524800"/>
          </a:xfrm>
          <a:prstGeom prst="rect">
            <a:avLst/>
          </a:prstGeom>
        </p:spPr>
        <p:txBody>
          <a:bodyPr spcFirstLastPara="1" wrap="square" lIns="121900" tIns="121900" rIns="121900" bIns="121900" anchor="ctr" anchorCtr="0">
            <a:normAutofit/>
          </a:bodyPr>
          <a:lstStyle/>
          <a:p>
            <a:pPr defTabSz="1219170">
              <a:buClr>
                <a:srgbClr val="000000"/>
              </a:buClr>
            </a:pPr>
            <a:fld id="{00000000-1234-1234-1234-123412341234}" type="slidenum">
              <a:rPr lang="en" kern="0">
                <a:solidFill>
                  <a:srgbClr val="7F7F7F"/>
                </a:solidFill>
              </a:rPr>
              <a:pPr defTabSz="1219170">
                <a:buClr>
                  <a:srgbClr val="000000"/>
                </a:buClr>
              </a:pPr>
              <a:t>56</a:t>
            </a:fld>
            <a:endParaRPr kern="0">
              <a:solidFill>
                <a:srgbClr val="7F7F7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sp>
        <p:nvSpPr>
          <p:cNvPr id="874" name="Google Shape;874;p89"/>
          <p:cNvSpPr txBox="1">
            <a:spLocks noGrp="1"/>
          </p:cNvSpPr>
          <p:nvPr>
            <p:ph type="title"/>
          </p:nvPr>
        </p:nvSpPr>
        <p:spPr>
          <a:xfrm>
            <a:off x="415600" y="593367"/>
            <a:ext cx="11360800" cy="831200"/>
          </a:xfrm>
          <a:prstGeom prst="rect">
            <a:avLst/>
          </a:prstGeom>
          <a:noFill/>
          <a:ln>
            <a:noFill/>
          </a:ln>
        </p:spPr>
        <p:txBody>
          <a:bodyPr spcFirstLastPara="1" wrap="square" lIns="121900" tIns="60933" rIns="121900" bIns="60933" anchor="ctr" anchorCtr="0">
            <a:noAutofit/>
          </a:bodyPr>
          <a:lstStyle/>
          <a:p>
            <a:pPr>
              <a:buClr>
                <a:srgbClr val="0000FF"/>
              </a:buClr>
              <a:buSzPts val="4400"/>
            </a:pPr>
            <a:r>
              <a:rPr lang="en" sz="3600"/>
              <a:t>Summary</a:t>
            </a:r>
            <a:endParaRPr sz="3600"/>
          </a:p>
        </p:txBody>
      </p:sp>
      <p:sp>
        <p:nvSpPr>
          <p:cNvPr id="875" name="Google Shape;875;p89"/>
          <p:cNvSpPr txBox="1">
            <a:spLocks noGrp="1"/>
          </p:cNvSpPr>
          <p:nvPr>
            <p:ph type="body" idx="1"/>
          </p:nvPr>
        </p:nvSpPr>
        <p:spPr>
          <a:xfrm>
            <a:off x="415600" y="1536633"/>
            <a:ext cx="11360800" cy="4555200"/>
          </a:xfrm>
          <a:prstGeom prst="rect">
            <a:avLst/>
          </a:prstGeom>
          <a:noFill/>
          <a:ln>
            <a:noFill/>
          </a:ln>
        </p:spPr>
        <p:txBody>
          <a:bodyPr spcFirstLastPara="1" wrap="square" lIns="121900" tIns="60933" rIns="121900" bIns="60933" anchor="t" anchorCtr="0">
            <a:noAutofit/>
          </a:bodyPr>
          <a:lstStyle/>
          <a:p>
            <a:pPr marL="457189" indent="-389457">
              <a:lnSpc>
                <a:spcPct val="80000"/>
              </a:lnSpc>
              <a:buClr>
                <a:schemeClr val="dk1"/>
              </a:buClr>
              <a:buSzPts val="2200"/>
              <a:buChar char="•"/>
            </a:pPr>
            <a:r>
              <a:rPr lang="en" sz="2933"/>
              <a:t>TTM </a:t>
            </a:r>
            <a:r>
              <a:rPr lang="en" sz="2933" u="sng"/>
              <a:t>(32-36ºC) x 24 hrs </a:t>
            </a:r>
            <a:r>
              <a:rPr lang="en" sz="2933"/>
              <a:t>in adults (</a:t>
            </a:r>
            <a:r>
              <a:rPr lang="en" sz="2933">
                <a:solidFill>
                  <a:srgbClr val="FF0000"/>
                </a:solidFill>
              </a:rPr>
              <a:t>2 RCT</a:t>
            </a:r>
            <a:r>
              <a:rPr lang="en" sz="2933"/>
              <a:t>)</a:t>
            </a:r>
            <a:endParaRPr sz="533"/>
          </a:p>
          <a:p>
            <a:pPr marL="999042" lvl="1" indent="-330192">
              <a:lnSpc>
                <a:spcPct val="80000"/>
              </a:lnSpc>
              <a:spcBef>
                <a:spcPts val="667"/>
              </a:spcBef>
              <a:buClr>
                <a:srgbClr val="0000FF"/>
              </a:buClr>
              <a:buSzPts val="1900"/>
              <a:buChar char="–"/>
            </a:pPr>
            <a:r>
              <a:rPr lang="en" sz="2533">
                <a:solidFill>
                  <a:srgbClr val="0000FF"/>
                </a:solidFill>
              </a:rPr>
              <a:t>33ºC not superior to 36ºC for lightly injured (</a:t>
            </a:r>
            <a:r>
              <a:rPr lang="en" sz="2533">
                <a:solidFill>
                  <a:srgbClr val="FF0000"/>
                </a:solidFill>
              </a:rPr>
              <a:t>1 RCT</a:t>
            </a:r>
            <a:r>
              <a:rPr lang="en" sz="2533">
                <a:solidFill>
                  <a:srgbClr val="0000FF"/>
                </a:solidFill>
              </a:rPr>
              <a:t>)</a:t>
            </a:r>
            <a:endParaRPr sz="533"/>
          </a:p>
          <a:p>
            <a:pPr marL="999042" lvl="1" indent="-330192">
              <a:lnSpc>
                <a:spcPct val="80000"/>
              </a:lnSpc>
              <a:buClr>
                <a:srgbClr val="0000FF"/>
              </a:buClr>
              <a:buSzPts val="1900"/>
              <a:buChar char="–"/>
            </a:pPr>
            <a:r>
              <a:rPr lang="en" sz="2533">
                <a:solidFill>
                  <a:srgbClr val="0000FF"/>
                </a:solidFill>
              </a:rPr>
              <a:t>33ºC is superior to 37ºC for more severe (</a:t>
            </a:r>
            <a:r>
              <a:rPr lang="en" sz="2533">
                <a:solidFill>
                  <a:srgbClr val="FF0000"/>
                </a:solidFill>
              </a:rPr>
              <a:t>1 RCT</a:t>
            </a:r>
            <a:r>
              <a:rPr lang="en" sz="2533">
                <a:solidFill>
                  <a:srgbClr val="0000FF"/>
                </a:solidFill>
              </a:rPr>
              <a:t>)</a:t>
            </a:r>
            <a:endParaRPr sz="533"/>
          </a:p>
          <a:p>
            <a:pPr marL="999042" lvl="1" indent="-330192">
              <a:lnSpc>
                <a:spcPct val="80000"/>
              </a:lnSpc>
              <a:buClr>
                <a:srgbClr val="0000FF"/>
              </a:buClr>
              <a:buSzPts val="1900"/>
              <a:buChar char="–"/>
            </a:pPr>
            <a:r>
              <a:rPr lang="en" sz="2533">
                <a:solidFill>
                  <a:srgbClr val="0000FF"/>
                </a:solidFill>
              </a:rPr>
              <a:t>Very early hypothermia – mostly neutral (</a:t>
            </a:r>
            <a:r>
              <a:rPr lang="en" sz="2533">
                <a:solidFill>
                  <a:srgbClr val="FF0000"/>
                </a:solidFill>
              </a:rPr>
              <a:t>5 RCT</a:t>
            </a:r>
            <a:r>
              <a:rPr lang="en" sz="2533">
                <a:solidFill>
                  <a:srgbClr val="0000FF"/>
                </a:solidFill>
              </a:rPr>
              <a:t>)</a:t>
            </a:r>
            <a:endParaRPr sz="533"/>
          </a:p>
          <a:p>
            <a:pPr marL="999042" lvl="1" indent="-330192">
              <a:lnSpc>
                <a:spcPct val="80000"/>
              </a:lnSpc>
              <a:buClr>
                <a:srgbClr val="0000FF"/>
              </a:buClr>
              <a:buSzPts val="1900"/>
              <a:buChar char="–"/>
            </a:pPr>
            <a:r>
              <a:rPr lang="en" sz="2533" i="1">
                <a:solidFill>
                  <a:srgbClr val="0000FF"/>
                </a:solidFill>
              </a:rPr>
              <a:t>TTM2 – results later this year (</a:t>
            </a:r>
            <a:r>
              <a:rPr lang="en" sz="2533" i="1">
                <a:solidFill>
                  <a:srgbClr val="FF0000"/>
                </a:solidFill>
              </a:rPr>
              <a:t>1 RCT</a:t>
            </a:r>
            <a:r>
              <a:rPr lang="en" sz="2533" i="1">
                <a:solidFill>
                  <a:srgbClr val="0000FF"/>
                </a:solidFill>
              </a:rPr>
              <a:t>)</a:t>
            </a:r>
            <a:endParaRPr sz="533"/>
          </a:p>
          <a:p>
            <a:pPr marL="999042" lvl="1" indent="-330192">
              <a:lnSpc>
                <a:spcPct val="80000"/>
              </a:lnSpc>
              <a:buClr>
                <a:srgbClr val="0000FF"/>
              </a:buClr>
              <a:buSzPts val="1900"/>
              <a:buChar char="–"/>
            </a:pPr>
            <a:r>
              <a:rPr lang="en" sz="2533">
                <a:solidFill>
                  <a:srgbClr val="0000FF"/>
                </a:solidFill>
              </a:rPr>
              <a:t>Signal for </a:t>
            </a:r>
            <a:r>
              <a:rPr lang="en" sz="2533" u="sng">
                <a:solidFill>
                  <a:srgbClr val="0000FF"/>
                </a:solidFill>
              </a:rPr>
              <a:t>48 hrs </a:t>
            </a:r>
            <a:r>
              <a:rPr lang="en" sz="2533">
                <a:solidFill>
                  <a:srgbClr val="0000FF"/>
                </a:solidFill>
              </a:rPr>
              <a:t>better than 24 hrs (</a:t>
            </a:r>
            <a:r>
              <a:rPr lang="en" sz="2533">
                <a:solidFill>
                  <a:srgbClr val="FF0000"/>
                </a:solidFill>
              </a:rPr>
              <a:t>1 RCT</a:t>
            </a:r>
            <a:r>
              <a:rPr lang="en" sz="2533">
                <a:solidFill>
                  <a:srgbClr val="0000FF"/>
                </a:solidFill>
              </a:rPr>
              <a:t>)</a:t>
            </a:r>
            <a:endParaRPr sz="533"/>
          </a:p>
          <a:p>
            <a:pPr marL="457189" indent="-389457">
              <a:lnSpc>
                <a:spcPct val="80000"/>
              </a:lnSpc>
              <a:spcBef>
                <a:spcPts val="1600"/>
              </a:spcBef>
              <a:buClr>
                <a:schemeClr val="dk1"/>
              </a:buClr>
              <a:buSzPts val="2200"/>
              <a:buChar char="•"/>
            </a:pPr>
            <a:r>
              <a:rPr lang="en" sz="2933"/>
              <a:t>Usual durations are </a:t>
            </a:r>
            <a:r>
              <a:rPr lang="en" sz="2933" u="sng"/>
              <a:t>33ºC x 48 hrs </a:t>
            </a:r>
            <a:r>
              <a:rPr lang="en" sz="2933"/>
              <a:t>in pediatrics</a:t>
            </a:r>
            <a:endParaRPr sz="533"/>
          </a:p>
          <a:p>
            <a:pPr marL="999042" lvl="1" indent="-330192">
              <a:lnSpc>
                <a:spcPct val="80000"/>
              </a:lnSpc>
              <a:spcBef>
                <a:spcPts val="667"/>
              </a:spcBef>
              <a:buClr>
                <a:srgbClr val="0000FF"/>
              </a:buClr>
              <a:buSzPts val="1900"/>
              <a:buChar char="–"/>
            </a:pPr>
            <a:r>
              <a:rPr lang="en" sz="2533">
                <a:solidFill>
                  <a:srgbClr val="0000FF"/>
                </a:solidFill>
              </a:rPr>
              <a:t>For pediatric OHCA favors 33ºC x 48 hrs (</a:t>
            </a:r>
            <a:r>
              <a:rPr lang="en" sz="2533">
                <a:solidFill>
                  <a:srgbClr val="FF0000"/>
                </a:solidFill>
              </a:rPr>
              <a:t>1 RCT</a:t>
            </a:r>
            <a:r>
              <a:rPr lang="en" sz="2533">
                <a:solidFill>
                  <a:srgbClr val="0000FF"/>
                </a:solidFill>
              </a:rPr>
              <a:t>)</a:t>
            </a:r>
            <a:endParaRPr sz="533"/>
          </a:p>
          <a:p>
            <a:pPr marL="999042" lvl="1" indent="-330192">
              <a:lnSpc>
                <a:spcPct val="80000"/>
              </a:lnSpc>
              <a:buClr>
                <a:srgbClr val="0000FF"/>
              </a:buClr>
              <a:buSzPts val="1900"/>
              <a:buChar char="–"/>
            </a:pPr>
            <a:r>
              <a:rPr lang="en" sz="2533">
                <a:solidFill>
                  <a:srgbClr val="0000FF"/>
                </a:solidFill>
              </a:rPr>
              <a:t>For pediatric IHCA neutral for 33ºC x 48 hrs (</a:t>
            </a:r>
            <a:r>
              <a:rPr lang="en" sz="2533">
                <a:solidFill>
                  <a:srgbClr val="FF0000"/>
                </a:solidFill>
              </a:rPr>
              <a:t>1 RCT</a:t>
            </a:r>
            <a:r>
              <a:rPr lang="en" sz="2533">
                <a:solidFill>
                  <a:srgbClr val="0000FF"/>
                </a:solidFill>
              </a:rPr>
              <a:t>)</a:t>
            </a:r>
            <a:endParaRPr sz="533"/>
          </a:p>
          <a:p>
            <a:pPr marL="457189" indent="-389457">
              <a:lnSpc>
                <a:spcPct val="80000"/>
              </a:lnSpc>
              <a:spcBef>
                <a:spcPts val="1600"/>
              </a:spcBef>
              <a:buClr>
                <a:srgbClr val="000000"/>
              </a:buClr>
              <a:buSzPts val="2200"/>
              <a:buChar char="•"/>
            </a:pPr>
            <a:r>
              <a:rPr lang="en" sz="2933">
                <a:solidFill>
                  <a:srgbClr val="000000"/>
                </a:solidFill>
              </a:rPr>
              <a:t>Usual durations are </a:t>
            </a:r>
            <a:r>
              <a:rPr lang="en" sz="2933" u="sng">
                <a:solidFill>
                  <a:srgbClr val="000000"/>
                </a:solidFill>
              </a:rPr>
              <a:t>33ºC x 72 hrs</a:t>
            </a:r>
            <a:r>
              <a:rPr lang="en" sz="2933">
                <a:solidFill>
                  <a:srgbClr val="000000"/>
                </a:solidFill>
              </a:rPr>
              <a:t> in neonates</a:t>
            </a:r>
            <a:endParaRPr sz="533"/>
          </a:p>
          <a:p>
            <a:pPr marL="999042" lvl="1" indent="-330192">
              <a:lnSpc>
                <a:spcPct val="80000"/>
              </a:lnSpc>
              <a:spcBef>
                <a:spcPts val="667"/>
              </a:spcBef>
              <a:buClr>
                <a:srgbClr val="0000FF"/>
              </a:buClr>
              <a:buSzPts val="1900"/>
              <a:buChar char="–"/>
            </a:pPr>
            <a:r>
              <a:rPr lang="en" sz="2533">
                <a:solidFill>
                  <a:srgbClr val="0000FF"/>
                </a:solidFill>
              </a:rPr>
              <a:t>For HIE in neonates, favors 33ºC x 72 hrs (</a:t>
            </a:r>
            <a:r>
              <a:rPr lang="en" sz="2533">
                <a:solidFill>
                  <a:srgbClr val="FF0000"/>
                </a:solidFill>
              </a:rPr>
              <a:t>8-10 RCT</a:t>
            </a:r>
            <a:r>
              <a:rPr lang="en" sz="2533">
                <a:solidFill>
                  <a:srgbClr val="0000FF"/>
                </a:solidFill>
              </a:rPr>
              <a:t>)</a:t>
            </a:r>
            <a:endParaRPr sz="2933"/>
          </a:p>
        </p:txBody>
      </p:sp>
      <p:sp>
        <p:nvSpPr>
          <p:cNvPr id="876" name="Google Shape;876;p89"/>
          <p:cNvSpPr txBox="1">
            <a:spLocks noGrp="1"/>
          </p:cNvSpPr>
          <p:nvPr>
            <p:ph type="sldNum" idx="12"/>
          </p:nvPr>
        </p:nvSpPr>
        <p:spPr>
          <a:xfrm>
            <a:off x="11330665" y="6251679"/>
            <a:ext cx="731600" cy="524800"/>
          </a:xfrm>
          <a:prstGeom prst="rect">
            <a:avLst/>
          </a:prstGeom>
        </p:spPr>
        <p:txBody>
          <a:bodyPr spcFirstLastPara="1" wrap="square" lIns="121900" tIns="121900" rIns="121900" bIns="121900" anchor="ctr" anchorCtr="0">
            <a:normAutofit/>
          </a:bodyPr>
          <a:lstStyle/>
          <a:p>
            <a:pPr defTabSz="1219170">
              <a:buClr>
                <a:srgbClr val="000000"/>
              </a:buClr>
            </a:pPr>
            <a:fld id="{00000000-1234-1234-1234-123412341234}" type="slidenum">
              <a:rPr lang="en" kern="0">
                <a:solidFill>
                  <a:srgbClr val="7F7F7F"/>
                </a:solidFill>
              </a:rPr>
              <a:pPr defTabSz="1219170">
                <a:buClr>
                  <a:srgbClr val="000000"/>
                </a:buClr>
              </a:pPr>
              <a:t>57</a:t>
            </a:fld>
            <a:endParaRPr kern="0">
              <a:solidFill>
                <a:srgbClr val="7F7F7F"/>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880"/>
        <p:cNvGrpSpPr/>
        <p:nvPr/>
      </p:nvGrpSpPr>
      <p:grpSpPr>
        <a:xfrm>
          <a:off x="0" y="0"/>
          <a:ext cx="0" cy="0"/>
          <a:chOff x="0" y="0"/>
          <a:chExt cx="0" cy="0"/>
        </a:xfrm>
      </p:grpSpPr>
      <p:sp>
        <p:nvSpPr>
          <p:cNvPr id="881" name="Google Shape;881;p90"/>
          <p:cNvSpPr/>
          <p:nvPr/>
        </p:nvSpPr>
        <p:spPr>
          <a:xfrm>
            <a:off x="1453357" y="1779129"/>
            <a:ext cx="8732083" cy="4637899"/>
          </a:xfrm>
          <a:custGeom>
            <a:avLst/>
            <a:gdLst/>
            <a:ahLst/>
            <a:cxnLst/>
            <a:rect l="l" t="t" r="r" b="b"/>
            <a:pathLst>
              <a:path w="8732083" h="4637898" extrusionOk="0">
                <a:moveTo>
                  <a:pt x="8415751" y="0"/>
                </a:moveTo>
                <a:lnTo>
                  <a:pt x="8415751" y="16105"/>
                </a:lnTo>
                <a:lnTo>
                  <a:pt x="8415751" y="48363"/>
                </a:lnTo>
                <a:cubicBezTo>
                  <a:pt x="8408417" y="56511"/>
                  <a:pt x="7876290" y="138089"/>
                  <a:pt x="7829078" y="145806"/>
                </a:cubicBezTo>
                <a:lnTo>
                  <a:pt x="7240248" y="247515"/>
                </a:lnTo>
                <a:cubicBezTo>
                  <a:pt x="6914798" y="306901"/>
                  <a:pt x="6587479" y="372135"/>
                  <a:pt x="6283118" y="501788"/>
                </a:cubicBezTo>
                <a:cubicBezTo>
                  <a:pt x="6237824" y="521056"/>
                  <a:pt x="6190134" y="544494"/>
                  <a:pt x="6166743" y="587823"/>
                </a:cubicBezTo>
                <a:cubicBezTo>
                  <a:pt x="6090245" y="729603"/>
                  <a:pt x="6377590" y="784244"/>
                  <a:pt x="6458210" y="806724"/>
                </a:cubicBezTo>
                <a:cubicBezTo>
                  <a:pt x="6573004" y="838741"/>
                  <a:pt x="6688517" y="868027"/>
                  <a:pt x="6804461" y="895635"/>
                </a:cubicBezTo>
                <a:lnTo>
                  <a:pt x="7494473" y="1047048"/>
                </a:lnTo>
                <a:cubicBezTo>
                  <a:pt x="7774772" y="1106674"/>
                  <a:pt x="8266159" y="1247016"/>
                  <a:pt x="8416182" y="1293413"/>
                </a:cubicBezTo>
                <a:cubicBezTo>
                  <a:pt x="8961792" y="1496407"/>
                  <a:pt x="8691976" y="1950334"/>
                  <a:pt x="8415751" y="2051726"/>
                </a:cubicBezTo>
                <a:cubicBezTo>
                  <a:pt x="8245596" y="2119596"/>
                  <a:pt x="8065088" y="2166904"/>
                  <a:pt x="7890382" y="2221880"/>
                </a:cubicBezTo>
                <a:lnTo>
                  <a:pt x="7338314" y="2393568"/>
                </a:lnTo>
                <a:lnTo>
                  <a:pt x="5655272" y="2894780"/>
                </a:lnTo>
                <a:lnTo>
                  <a:pt x="4793957" y="3148814"/>
                </a:lnTo>
                <a:lnTo>
                  <a:pt x="4363298" y="3275830"/>
                </a:lnTo>
                <a:cubicBezTo>
                  <a:pt x="4248744" y="3309622"/>
                  <a:pt x="4109889" y="3337470"/>
                  <a:pt x="4023278" y="3426286"/>
                </a:cubicBezTo>
                <a:cubicBezTo>
                  <a:pt x="3992602" y="3457776"/>
                  <a:pt x="3986755" y="3498374"/>
                  <a:pt x="4008275" y="3537293"/>
                </a:cubicBezTo>
                <a:cubicBezTo>
                  <a:pt x="4068621" y="3646432"/>
                  <a:pt x="4214474" y="3698436"/>
                  <a:pt x="4322462" y="3743731"/>
                </a:cubicBezTo>
                <a:cubicBezTo>
                  <a:pt x="4442720" y="3794154"/>
                  <a:pt x="4567915" y="3831492"/>
                  <a:pt x="4692008" y="3871083"/>
                </a:cubicBezTo>
                <a:cubicBezTo>
                  <a:pt x="5237509" y="4045168"/>
                  <a:pt x="5797531" y="4168254"/>
                  <a:pt x="6357603" y="4284966"/>
                </a:cubicBezTo>
                <a:cubicBezTo>
                  <a:pt x="6611205" y="4336523"/>
                  <a:pt x="6475282" y="4295606"/>
                  <a:pt x="7118408" y="4439638"/>
                </a:cubicBezTo>
                <a:cubicBezTo>
                  <a:pt x="7279190" y="4475646"/>
                  <a:pt x="7478266" y="4517484"/>
                  <a:pt x="7705174" y="4565113"/>
                </a:cubicBezTo>
                <a:lnTo>
                  <a:pt x="8050861" y="4637898"/>
                </a:lnTo>
                <a:lnTo>
                  <a:pt x="4874860" y="4637898"/>
                </a:lnTo>
                <a:lnTo>
                  <a:pt x="4860925" y="4634079"/>
                </a:lnTo>
                <a:cubicBezTo>
                  <a:pt x="4281568" y="4474647"/>
                  <a:pt x="3357998" y="4213511"/>
                  <a:pt x="3311553" y="4197155"/>
                </a:cubicBezTo>
                <a:cubicBezTo>
                  <a:pt x="3241047" y="4172326"/>
                  <a:pt x="2744771" y="3992586"/>
                  <a:pt x="2683228" y="3966799"/>
                </a:cubicBezTo>
                <a:cubicBezTo>
                  <a:pt x="2606300" y="3934590"/>
                  <a:pt x="2530186" y="3900367"/>
                  <a:pt x="2455318" y="3863173"/>
                </a:cubicBezTo>
                <a:cubicBezTo>
                  <a:pt x="2360318" y="3815961"/>
                  <a:pt x="2267045" y="3766064"/>
                  <a:pt x="2180722" y="3704378"/>
                </a:cubicBezTo>
                <a:cubicBezTo>
                  <a:pt x="2100966" y="3647340"/>
                  <a:pt x="1974332" y="3551766"/>
                  <a:pt x="2015073" y="3438649"/>
                </a:cubicBezTo>
                <a:cubicBezTo>
                  <a:pt x="2028638" y="3401024"/>
                  <a:pt x="2056438" y="3369821"/>
                  <a:pt x="2088455" y="3345808"/>
                </a:cubicBezTo>
                <a:cubicBezTo>
                  <a:pt x="2126848" y="3317002"/>
                  <a:pt x="2173533" y="3292029"/>
                  <a:pt x="2217006" y="3272426"/>
                </a:cubicBezTo>
                <a:cubicBezTo>
                  <a:pt x="2259904" y="3253062"/>
                  <a:pt x="2304144" y="3237484"/>
                  <a:pt x="2348097" y="3220947"/>
                </a:cubicBezTo>
                <a:cubicBezTo>
                  <a:pt x="2436433" y="3187684"/>
                  <a:pt x="2534020" y="3170285"/>
                  <a:pt x="2625088" y="3146128"/>
                </a:cubicBezTo>
                <a:cubicBezTo>
                  <a:pt x="2805596" y="3098245"/>
                  <a:pt x="2986199" y="3050698"/>
                  <a:pt x="3166802" y="3003246"/>
                </a:cubicBezTo>
                <a:cubicBezTo>
                  <a:pt x="3362647" y="2951769"/>
                  <a:pt x="4334348" y="2701953"/>
                  <a:pt x="4624234" y="2627852"/>
                </a:cubicBezTo>
                <a:cubicBezTo>
                  <a:pt x="4910908" y="2554566"/>
                  <a:pt x="5575804" y="2385514"/>
                  <a:pt x="5608492" y="2376839"/>
                </a:cubicBezTo>
                <a:cubicBezTo>
                  <a:pt x="5892579" y="2301635"/>
                  <a:pt x="7037404" y="2004369"/>
                  <a:pt x="7324319" y="1926433"/>
                </a:cubicBezTo>
                <a:cubicBezTo>
                  <a:pt x="7532674" y="1869874"/>
                  <a:pt x="8043376" y="1723733"/>
                  <a:pt x="8090780" y="1708971"/>
                </a:cubicBezTo>
                <a:cubicBezTo>
                  <a:pt x="8132623" y="1695982"/>
                  <a:pt x="8174754" y="1683424"/>
                  <a:pt x="8211661" y="1658835"/>
                </a:cubicBezTo>
                <a:cubicBezTo>
                  <a:pt x="8354351" y="1563837"/>
                  <a:pt x="8021280" y="1434998"/>
                  <a:pt x="7961271" y="1412758"/>
                </a:cubicBezTo>
                <a:cubicBezTo>
                  <a:pt x="7694680" y="1313877"/>
                  <a:pt x="7421810" y="1233114"/>
                  <a:pt x="7148221" y="1156185"/>
                </a:cubicBezTo>
                <a:cubicBezTo>
                  <a:pt x="6873003" y="1078777"/>
                  <a:pt x="6596681" y="1005203"/>
                  <a:pt x="6323620" y="920461"/>
                </a:cubicBezTo>
                <a:cubicBezTo>
                  <a:pt x="6227088" y="890504"/>
                  <a:pt x="6130555" y="859925"/>
                  <a:pt x="6035891" y="824791"/>
                </a:cubicBezTo>
                <a:cubicBezTo>
                  <a:pt x="5970274" y="800442"/>
                  <a:pt x="5906143" y="774080"/>
                  <a:pt x="5846373" y="737557"/>
                </a:cubicBezTo>
                <a:cubicBezTo>
                  <a:pt x="5840046" y="730655"/>
                  <a:pt x="5833528" y="723945"/>
                  <a:pt x="5827440" y="716851"/>
                </a:cubicBezTo>
                <a:cubicBezTo>
                  <a:pt x="5815170" y="702519"/>
                  <a:pt x="5813971" y="684402"/>
                  <a:pt x="5820922" y="669495"/>
                </a:cubicBezTo>
                <a:cubicBezTo>
                  <a:pt x="5832904" y="643133"/>
                  <a:pt x="5854042" y="623386"/>
                  <a:pt x="5877816" y="606274"/>
                </a:cubicBezTo>
                <a:cubicBezTo>
                  <a:pt x="5922439" y="574114"/>
                  <a:pt x="5972335" y="552544"/>
                  <a:pt x="6022327" y="530736"/>
                </a:cubicBezTo>
                <a:cubicBezTo>
                  <a:pt x="6065465" y="511947"/>
                  <a:pt x="6109129" y="494165"/>
                  <a:pt x="6154089" y="480696"/>
                </a:cubicBezTo>
                <a:cubicBezTo>
                  <a:pt x="6200965" y="466605"/>
                  <a:pt x="6246979" y="450069"/>
                  <a:pt x="6294095" y="436600"/>
                </a:cubicBezTo>
                <a:cubicBezTo>
                  <a:pt x="6358514" y="418194"/>
                  <a:pt x="6420871" y="398447"/>
                  <a:pt x="6486537" y="382917"/>
                </a:cubicBezTo>
                <a:cubicBezTo>
                  <a:pt x="6557906" y="366045"/>
                  <a:pt x="6629370" y="349605"/>
                  <a:pt x="6700931" y="333596"/>
                </a:cubicBezTo>
                <a:cubicBezTo>
                  <a:pt x="6844052" y="301578"/>
                  <a:pt x="6987605" y="271334"/>
                  <a:pt x="7131493" y="242816"/>
                </a:cubicBezTo>
                <a:cubicBezTo>
                  <a:pt x="7419270" y="185778"/>
                  <a:pt x="7708388" y="135738"/>
                  <a:pt x="7998562" y="92697"/>
                </a:cubicBezTo>
                <a:cubicBezTo>
                  <a:pt x="8129125" y="73332"/>
                  <a:pt x="8259928" y="55406"/>
                  <a:pt x="8390922" y="38918"/>
                </a:cubicBezTo>
                <a:cubicBezTo>
                  <a:pt x="8403288" y="37384"/>
                  <a:pt x="8419776" y="29619"/>
                  <a:pt x="8415463" y="17972"/>
                </a:cubicBezTo>
                <a:cubicBezTo>
                  <a:pt x="7779518" y="109472"/>
                  <a:pt x="7142373" y="201163"/>
                  <a:pt x="6518075" y="352960"/>
                </a:cubicBezTo>
                <a:cubicBezTo>
                  <a:pt x="6358801" y="391689"/>
                  <a:pt x="6200150" y="434443"/>
                  <a:pt x="6047107" y="493062"/>
                </a:cubicBezTo>
                <a:cubicBezTo>
                  <a:pt x="5970131" y="522587"/>
                  <a:pt x="5893201" y="557002"/>
                  <a:pt x="5832233" y="612458"/>
                </a:cubicBezTo>
                <a:cubicBezTo>
                  <a:pt x="5815026" y="628131"/>
                  <a:pt x="5798634" y="646441"/>
                  <a:pt x="5793362" y="669112"/>
                </a:cubicBezTo>
                <a:cubicBezTo>
                  <a:pt x="5786028" y="700554"/>
                  <a:pt x="5802277" y="733723"/>
                  <a:pt x="5826242" y="755292"/>
                </a:cubicBezTo>
                <a:cubicBezTo>
                  <a:pt x="5861279" y="786830"/>
                  <a:pt x="5914291" y="806098"/>
                  <a:pt x="5957524" y="823593"/>
                </a:cubicBezTo>
                <a:cubicBezTo>
                  <a:pt x="6218603" y="929137"/>
                  <a:pt x="6494446" y="1003334"/>
                  <a:pt x="6764871" y="1080981"/>
                </a:cubicBezTo>
                <a:cubicBezTo>
                  <a:pt x="7039514" y="1159827"/>
                  <a:pt x="7315020" y="1235894"/>
                  <a:pt x="7587219" y="1322936"/>
                </a:cubicBezTo>
                <a:cubicBezTo>
                  <a:pt x="7749704" y="1374893"/>
                  <a:pt x="7916840" y="1424981"/>
                  <a:pt x="8069834" y="1500471"/>
                </a:cubicBezTo>
                <a:cubicBezTo>
                  <a:pt x="8114698" y="1522568"/>
                  <a:pt x="8160280" y="1543274"/>
                  <a:pt x="8194406" y="1581763"/>
                </a:cubicBezTo>
                <a:cubicBezTo>
                  <a:pt x="8209552" y="1598874"/>
                  <a:pt x="8209840" y="1606687"/>
                  <a:pt x="8193400" y="1622360"/>
                </a:cubicBezTo>
                <a:cubicBezTo>
                  <a:pt x="8186690" y="1628735"/>
                  <a:pt x="8179212" y="1635301"/>
                  <a:pt x="8170824" y="1638656"/>
                </a:cubicBezTo>
                <a:cubicBezTo>
                  <a:pt x="8111630" y="1662430"/>
                  <a:pt x="8050566" y="1680692"/>
                  <a:pt x="7989262" y="1698138"/>
                </a:cubicBezTo>
                <a:cubicBezTo>
                  <a:pt x="7706184" y="1778806"/>
                  <a:pt x="7421570" y="1855160"/>
                  <a:pt x="7136814" y="1930363"/>
                </a:cubicBezTo>
                <a:cubicBezTo>
                  <a:pt x="6848989" y="2006382"/>
                  <a:pt x="5843162" y="2265016"/>
                  <a:pt x="5628432" y="2317548"/>
                </a:cubicBezTo>
                <a:cubicBezTo>
                  <a:pt x="5340943" y="2387911"/>
                  <a:pt x="5053933" y="2460526"/>
                  <a:pt x="4766828" y="2532614"/>
                </a:cubicBezTo>
                <a:cubicBezTo>
                  <a:pt x="4476703" y="2605421"/>
                  <a:pt x="4186626" y="2678227"/>
                  <a:pt x="3896500" y="2750986"/>
                </a:cubicBezTo>
                <a:cubicBezTo>
                  <a:pt x="3609539" y="2822978"/>
                  <a:pt x="2758240" y="3039769"/>
                  <a:pt x="2619385" y="3075286"/>
                </a:cubicBezTo>
                <a:cubicBezTo>
                  <a:pt x="2434516" y="3122594"/>
                  <a:pt x="2231289" y="3160171"/>
                  <a:pt x="2072351" y="3272474"/>
                </a:cubicBezTo>
                <a:cubicBezTo>
                  <a:pt x="2017997" y="3310866"/>
                  <a:pt x="1965417" y="3350409"/>
                  <a:pt x="1943560" y="3418039"/>
                </a:cubicBezTo>
                <a:cubicBezTo>
                  <a:pt x="1927360" y="3468079"/>
                  <a:pt x="1929804" y="3516873"/>
                  <a:pt x="1950798" y="3564228"/>
                </a:cubicBezTo>
                <a:cubicBezTo>
                  <a:pt x="1969635" y="3606791"/>
                  <a:pt x="1999160" y="3642307"/>
                  <a:pt x="2031801" y="3675140"/>
                </a:cubicBezTo>
                <a:cubicBezTo>
                  <a:pt x="2089270" y="3732848"/>
                  <a:pt x="2155654" y="3778767"/>
                  <a:pt x="2224339" y="3821952"/>
                </a:cubicBezTo>
                <a:cubicBezTo>
                  <a:pt x="2461836" y="3971160"/>
                  <a:pt x="2732693" y="4075266"/>
                  <a:pt x="2994874" y="4172854"/>
                </a:cubicBezTo>
                <a:cubicBezTo>
                  <a:pt x="3089538" y="4208083"/>
                  <a:pt x="3774804" y="4430529"/>
                  <a:pt x="3810992" y="4441410"/>
                </a:cubicBezTo>
                <a:cubicBezTo>
                  <a:pt x="3950854" y="4483373"/>
                  <a:pt x="4091375" y="4523515"/>
                  <a:pt x="4232214" y="4562597"/>
                </a:cubicBezTo>
                <a:lnTo>
                  <a:pt x="4509698" y="4637898"/>
                </a:lnTo>
                <a:lnTo>
                  <a:pt x="1072353" y="4637898"/>
                </a:lnTo>
                <a:lnTo>
                  <a:pt x="931536" y="4591476"/>
                </a:lnTo>
                <a:cubicBezTo>
                  <a:pt x="893453" y="4578833"/>
                  <a:pt x="865519" y="4569441"/>
                  <a:pt x="851122" y="4564403"/>
                </a:cubicBezTo>
                <a:cubicBezTo>
                  <a:pt x="798637" y="4545997"/>
                  <a:pt x="679289" y="4499073"/>
                  <a:pt x="679386" y="4488719"/>
                </a:cubicBezTo>
                <a:cubicBezTo>
                  <a:pt x="-276600" y="4023842"/>
                  <a:pt x="-176152" y="3314797"/>
                  <a:pt x="683364" y="2984507"/>
                </a:cubicBezTo>
                <a:cubicBezTo>
                  <a:pt x="690793" y="2976502"/>
                  <a:pt x="984273" y="2894972"/>
                  <a:pt x="1120685" y="2859360"/>
                </a:cubicBezTo>
                <a:cubicBezTo>
                  <a:pt x="1682050" y="2712931"/>
                  <a:pt x="2248352" y="2595740"/>
                  <a:pt x="2818154" y="2488328"/>
                </a:cubicBezTo>
                <a:cubicBezTo>
                  <a:pt x="3191247" y="2418013"/>
                  <a:pt x="3563812" y="2343816"/>
                  <a:pt x="3937768" y="2279397"/>
                </a:cubicBezTo>
                <a:cubicBezTo>
                  <a:pt x="4522381" y="2178695"/>
                  <a:pt x="5109485" y="2083744"/>
                  <a:pt x="5691221" y="1967416"/>
                </a:cubicBezTo>
                <a:cubicBezTo>
                  <a:pt x="5955895" y="1918814"/>
                  <a:pt x="6220473" y="1869541"/>
                  <a:pt x="6483277" y="1811497"/>
                </a:cubicBezTo>
                <a:cubicBezTo>
                  <a:pt x="6614560" y="1782498"/>
                  <a:pt x="6745411" y="1751296"/>
                  <a:pt x="6875399" y="1716977"/>
                </a:cubicBezTo>
                <a:cubicBezTo>
                  <a:pt x="6987365" y="1687452"/>
                  <a:pt x="7097606" y="1662671"/>
                  <a:pt x="7190352" y="1589817"/>
                </a:cubicBezTo>
                <a:cubicBezTo>
                  <a:pt x="7217098" y="1568775"/>
                  <a:pt x="7224958" y="1518831"/>
                  <a:pt x="7197589" y="1490744"/>
                </a:cubicBezTo>
                <a:cubicBezTo>
                  <a:pt x="7101008" y="1391671"/>
                  <a:pt x="6932485" y="1349060"/>
                  <a:pt x="6803742" y="1309853"/>
                </a:cubicBezTo>
                <a:cubicBezTo>
                  <a:pt x="6562555" y="1236423"/>
                  <a:pt x="6330420" y="1183152"/>
                  <a:pt x="6073421" y="1114056"/>
                </a:cubicBezTo>
                <a:cubicBezTo>
                  <a:pt x="5845534" y="1052786"/>
                  <a:pt x="5507559" y="935525"/>
                  <a:pt x="5490346" y="780973"/>
                </a:cubicBezTo>
                <a:cubicBezTo>
                  <a:pt x="5468967" y="589007"/>
                  <a:pt x="5920719" y="466703"/>
                  <a:pt x="6111374" y="414854"/>
                </a:cubicBezTo>
                <a:cubicBezTo>
                  <a:pt x="6292927" y="365480"/>
                  <a:pt x="6218738" y="379303"/>
                  <a:pt x="6579666" y="313276"/>
                </a:cubicBezTo>
                <a:cubicBezTo>
                  <a:pt x="6940594" y="247249"/>
                  <a:pt x="7708772" y="99265"/>
                  <a:pt x="8276943" y="18693"/>
                </a:cubicBezTo>
                <a:close/>
              </a:path>
            </a:pathLst>
          </a:custGeom>
          <a:solidFill>
            <a:srgbClr val="595959"/>
          </a:solidFill>
          <a:ln>
            <a:noFill/>
          </a:ln>
        </p:spPr>
        <p:txBody>
          <a:bodyPr spcFirstLastPara="1" wrap="square" lIns="91433" tIns="45700" rIns="91433" bIns="45700" anchor="ctr" anchorCtr="0">
            <a:noAutofit/>
          </a:bodyPr>
          <a:lstStyle/>
          <a:p>
            <a:pPr defTabSz="1219170">
              <a:buClr>
                <a:srgbClr val="000000"/>
              </a:buClr>
            </a:pPr>
            <a:endParaRPr sz="1467" kern="0">
              <a:solidFill>
                <a:srgbClr val="000000"/>
              </a:solidFill>
              <a:latin typeface="Arial"/>
              <a:ea typeface="Arial"/>
              <a:cs typeface="Arial"/>
              <a:sym typeface="Arial"/>
            </a:endParaRPr>
          </a:p>
        </p:txBody>
      </p:sp>
      <p:grpSp>
        <p:nvGrpSpPr>
          <p:cNvPr id="882" name="Google Shape;882;p90"/>
          <p:cNvGrpSpPr/>
          <p:nvPr/>
        </p:nvGrpSpPr>
        <p:grpSpPr>
          <a:xfrm>
            <a:off x="10218687" y="2371489"/>
            <a:ext cx="1163781" cy="1090171"/>
            <a:chOff x="1248623" y="1442347"/>
            <a:chExt cx="1444137" cy="1352793"/>
          </a:xfrm>
        </p:grpSpPr>
        <p:sp>
          <p:nvSpPr>
            <p:cNvPr id="883" name="Google Shape;883;p90"/>
            <p:cNvSpPr/>
            <p:nvPr/>
          </p:nvSpPr>
          <p:spPr>
            <a:xfrm>
              <a:off x="1331269" y="1442347"/>
              <a:ext cx="1361491" cy="734663"/>
            </a:xfrm>
            <a:prstGeom prst="flowChartPunchedTape">
              <a:avLst/>
            </a:prstGeom>
            <a:solidFill>
              <a:schemeClr val="accent6"/>
            </a:solidFill>
            <a:ln>
              <a:noFill/>
            </a:ln>
          </p:spPr>
          <p:txBody>
            <a:bodyPr spcFirstLastPara="1" wrap="square" lIns="91433" tIns="45700" rIns="91433" bIns="45700" anchor="ctr" anchorCtr="0">
              <a:noAutofit/>
            </a:bodyPr>
            <a:lstStyle/>
            <a:p>
              <a:pPr algn="ctr" defTabSz="1219170">
                <a:buClr>
                  <a:srgbClr val="000000"/>
                </a:buClr>
              </a:pPr>
              <a:endParaRPr sz="1467" kern="0">
                <a:solidFill>
                  <a:srgbClr val="FFFFFF"/>
                </a:solidFill>
                <a:latin typeface="Arial"/>
                <a:ea typeface="Arial"/>
                <a:cs typeface="Arial"/>
                <a:sym typeface="Arial"/>
              </a:endParaRPr>
            </a:p>
          </p:txBody>
        </p:sp>
        <p:sp>
          <p:nvSpPr>
            <p:cNvPr id="884" name="Google Shape;884;p90"/>
            <p:cNvSpPr/>
            <p:nvPr/>
          </p:nvSpPr>
          <p:spPr>
            <a:xfrm>
              <a:off x="1248623" y="1524100"/>
              <a:ext cx="91440" cy="1271040"/>
            </a:xfrm>
            <a:prstGeom prst="rect">
              <a:avLst/>
            </a:prstGeom>
            <a:solidFill>
              <a:schemeClr val="accent6"/>
            </a:solidFill>
            <a:ln>
              <a:noFill/>
            </a:ln>
          </p:spPr>
          <p:txBody>
            <a:bodyPr spcFirstLastPara="1" wrap="square" lIns="91433" tIns="45700" rIns="91433" bIns="45700" anchor="ctr" anchorCtr="0">
              <a:noAutofit/>
            </a:bodyPr>
            <a:lstStyle/>
            <a:p>
              <a:pPr algn="ctr" defTabSz="1219170">
                <a:buClr>
                  <a:srgbClr val="000000"/>
                </a:buClr>
              </a:pPr>
              <a:endParaRPr sz="1467" kern="0">
                <a:solidFill>
                  <a:srgbClr val="FFFFFF"/>
                </a:solidFill>
                <a:latin typeface="Arial"/>
                <a:ea typeface="Arial"/>
                <a:cs typeface="Arial"/>
                <a:sym typeface="Arial"/>
              </a:endParaRPr>
            </a:p>
          </p:txBody>
        </p:sp>
      </p:grpSp>
      <p:grpSp>
        <p:nvGrpSpPr>
          <p:cNvPr id="885" name="Google Shape;885;p90"/>
          <p:cNvGrpSpPr/>
          <p:nvPr/>
        </p:nvGrpSpPr>
        <p:grpSpPr>
          <a:xfrm>
            <a:off x="1285820" y="4690852"/>
            <a:ext cx="1164417" cy="1090171"/>
            <a:chOff x="1248623" y="1442347"/>
            <a:chExt cx="1444925" cy="1352793"/>
          </a:xfrm>
        </p:grpSpPr>
        <p:sp>
          <p:nvSpPr>
            <p:cNvPr id="886" name="Google Shape;886;p90"/>
            <p:cNvSpPr/>
            <p:nvPr/>
          </p:nvSpPr>
          <p:spPr>
            <a:xfrm>
              <a:off x="1332057" y="1442347"/>
              <a:ext cx="1361491" cy="734663"/>
            </a:xfrm>
            <a:prstGeom prst="flowChartPunchedTape">
              <a:avLst/>
            </a:prstGeom>
            <a:solidFill>
              <a:schemeClr val="accent6"/>
            </a:solidFill>
            <a:ln>
              <a:noFill/>
            </a:ln>
          </p:spPr>
          <p:txBody>
            <a:bodyPr spcFirstLastPara="1" wrap="square" lIns="91433" tIns="45700" rIns="91433" bIns="45700" anchor="ctr" anchorCtr="0">
              <a:noAutofit/>
            </a:bodyPr>
            <a:lstStyle/>
            <a:p>
              <a:pPr algn="ctr" defTabSz="1219170">
                <a:buClr>
                  <a:srgbClr val="000000"/>
                </a:buClr>
              </a:pPr>
              <a:endParaRPr sz="1467" kern="0">
                <a:solidFill>
                  <a:srgbClr val="FFFFFF"/>
                </a:solidFill>
                <a:latin typeface="Arial"/>
                <a:ea typeface="Arial"/>
                <a:cs typeface="Arial"/>
                <a:sym typeface="Arial"/>
              </a:endParaRPr>
            </a:p>
          </p:txBody>
        </p:sp>
        <p:sp>
          <p:nvSpPr>
            <p:cNvPr id="887" name="Google Shape;887;p90"/>
            <p:cNvSpPr/>
            <p:nvPr/>
          </p:nvSpPr>
          <p:spPr>
            <a:xfrm>
              <a:off x="1248623" y="1524100"/>
              <a:ext cx="91440" cy="1271040"/>
            </a:xfrm>
            <a:prstGeom prst="rect">
              <a:avLst/>
            </a:prstGeom>
            <a:solidFill>
              <a:schemeClr val="accent6"/>
            </a:solidFill>
            <a:ln>
              <a:noFill/>
            </a:ln>
          </p:spPr>
          <p:txBody>
            <a:bodyPr spcFirstLastPara="1" wrap="square" lIns="91433" tIns="45700" rIns="91433" bIns="45700" anchor="ctr" anchorCtr="0">
              <a:noAutofit/>
            </a:bodyPr>
            <a:lstStyle/>
            <a:p>
              <a:pPr algn="ctr" defTabSz="1219170">
                <a:buClr>
                  <a:srgbClr val="000000"/>
                </a:buClr>
              </a:pPr>
              <a:endParaRPr sz="1467" kern="0">
                <a:solidFill>
                  <a:srgbClr val="FFFFFF"/>
                </a:solidFill>
                <a:latin typeface="Arial"/>
                <a:ea typeface="Arial"/>
                <a:cs typeface="Arial"/>
                <a:sym typeface="Arial"/>
              </a:endParaRPr>
            </a:p>
          </p:txBody>
        </p:sp>
      </p:grpSp>
      <p:grpSp>
        <p:nvGrpSpPr>
          <p:cNvPr id="888" name="Google Shape;888;p90"/>
          <p:cNvGrpSpPr/>
          <p:nvPr/>
        </p:nvGrpSpPr>
        <p:grpSpPr>
          <a:xfrm>
            <a:off x="9017460" y="5260933"/>
            <a:ext cx="1163781" cy="1090171"/>
            <a:chOff x="1248623" y="1442347"/>
            <a:chExt cx="1444137" cy="1352793"/>
          </a:xfrm>
        </p:grpSpPr>
        <p:sp>
          <p:nvSpPr>
            <p:cNvPr id="889" name="Google Shape;889;p90"/>
            <p:cNvSpPr/>
            <p:nvPr/>
          </p:nvSpPr>
          <p:spPr>
            <a:xfrm>
              <a:off x="1331269" y="1442347"/>
              <a:ext cx="1361491" cy="734663"/>
            </a:xfrm>
            <a:prstGeom prst="flowChartPunchedTape">
              <a:avLst/>
            </a:prstGeom>
            <a:solidFill>
              <a:schemeClr val="accent6"/>
            </a:solidFill>
            <a:ln>
              <a:noFill/>
            </a:ln>
          </p:spPr>
          <p:txBody>
            <a:bodyPr spcFirstLastPara="1" wrap="square" lIns="91433" tIns="45700" rIns="91433" bIns="45700" anchor="ctr" anchorCtr="0">
              <a:noAutofit/>
            </a:bodyPr>
            <a:lstStyle/>
            <a:p>
              <a:pPr algn="ctr" defTabSz="1219170">
                <a:buClr>
                  <a:srgbClr val="000000"/>
                </a:buClr>
              </a:pPr>
              <a:endParaRPr sz="1467" kern="0">
                <a:solidFill>
                  <a:srgbClr val="FFFFFF"/>
                </a:solidFill>
                <a:latin typeface="Arial"/>
                <a:ea typeface="Arial"/>
                <a:cs typeface="Arial"/>
                <a:sym typeface="Arial"/>
              </a:endParaRPr>
            </a:p>
          </p:txBody>
        </p:sp>
        <p:sp>
          <p:nvSpPr>
            <p:cNvPr id="890" name="Google Shape;890;p90"/>
            <p:cNvSpPr/>
            <p:nvPr/>
          </p:nvSpPr>
          <p:spPr>
            <a:xfrm>
              <a:off x="1248623" y="1524100"/>
              <a:ext cx="91440" cy="1271040"/>
            </a:xfrm>
            <a:prstGeom prst="rect">
              <a:avLst/>
            </a:prstGeom>
            <a:solidFill>
              <a:schemeClr val="accent6"/>
            </a:solidFill>
            <a:ln>
              <a:noFill/>
            </a:ln>
          </p:spPr>
          <p:txBody>
            <a:bodyPr spcFirstLastPara="1" wrap="square" lIns="91433" tIns="45700" rIns="91433" bIns="45700" anchor="ctr" anchorCtr="0">
              <a:noAutofit/>
            </a:bodyPr>
            <a:lstStyle/>
            <a:p>
              <a:pPr algn="ctr" defTabSz="1219170">
                <a:buClr>
                  <a:srgbClr val="000000"/>
                </a:buClr>
              </a:pPr>
              <a:endParaRPr sz="1467" kern="0">
                <a:solidFill>
                  <a:srgbClr val="FFFFFF"/>
                </a:solidFill>
                <a:latin typeface="Arial"/>
                <a:ea typeface="Arial"/>
                <a:cs typeface="Arial"/>
                <a:sym typeface="Arial"/>
              </a:endParaRPr>
            </a:p>
          </p:txBody>
        </p:sp>
      </p:grpSp>
      <p:grpSp>
        <p:nvGrpSpPr>
          <p:cNvPr id="891" name="Google Shape;891;p90"/>
          <p:cNvGrpSpPr/>
          <p:nvPr/>
        </p:nvGrpSpPr>
        <p:grpSpPr>
          <a:xfrm>
            <a:off x="3129085" y="3332959"/>
            <a:ext cx="1164417" cy="1090171"/>
            <a:chOff x="1248623" y="1442347"/>
            <a:chExt cx="1444925" cy="1352793"/>
          </a:xfrm>
        </p:grpSpPr>
        <p:sp>
          <p:nvSpPr>
            <p:cNvPr id="892" name="Google Shape;892;p90"/>
            <p:cNvSpPr/>
            <p:nvPr/>
          </p:nvSpPr>
          <p:spPr>
            <a:xfrm>
              <a:off x="1332057" y="1442347"/>
              <a:ext cx="1361491" cy="734663"/>
            </a:xfrm>
            <a:prstGeom prst="flowChartPunchedTape">
              <a:avLst/>
            </a:prstGeom>
            <a:solidFill>
              <a:srgbClr val="00B0F0"/>
            </a:solidFill>
            <a:ln>
              <a:noFill/>
            </a:ln>
          </p:spPr>
          <p:txBody>
            <a:bodyPr spcFirstLastPara="1" wrap="square" lIns="91433" tIns="45700" rIns="91433" bIns="45700" anchor="ctr" anchorCtr="0">
              <a:noAutofit/>
            </a:bodyPr>
            <a:lstStyle/>
            <a:p>
              <a:pPr algn="ctr" defTabSz="1219170">
                <a:buClr>
                  <a:srgbClr val="000000"/>
                </a:buClr>
              </a:pPr>
              <a:endParaRPr sz="1467" kern="0">
                <a:solidFill>
                  <a:srgbClr val="FFFFFF"/>
                </a:solidFill>
                <a:latin typeface="Arial"/>
                <a:ea typeface="Arial"/>
                <a:cs typeface="Arial"/>
                <a:sym typeface="Arial"/>
              </a:endParaRPr>
            </a:p>
          </p:txBody>
        </p:sp>
        <p:sp>
          <p:nvSpPr>
            <p:cNvPr id="893" name="Google Shape;893;p90"/>
            <p:cNvSpPr/>
            <p:nvPr/>
          </p:nvSpPr>
          <p:spPr>
            <a:xfrm>
              <a:off x="1248623" y="1524100"/>
              <a:ext cx="91440" cy="1271040"/>
            </a:xfrm>
            <a:prstGeom prst="rect">
              <a:avLst/>
            </a:prstGeom>
            <a:solidFill>
              <a:srgbClr val="00B0F0"/>
            </a:solidFill>
            <a:ln>
              <a:noFill/>
            </a:ln>
          </p:spPr>
          <p:txBody>
            <a:bodyPr spcFirstLastPara="1" wrap="square" lIns="91433" tIns="45700" rIns="91433" bIns="45700" anchor="ctr" anchorCtr="0">
              <a:noAutofit/>
            </a:bodyPr>
            <a:lstStyle/>
            <a:p>
              <a:pPr algn="ctr" defTabSz="1219170">
                <a:buClr>
                  <a:srgbClr val="000000"/>
                </a:buClr>
              </a:pPr>
              <a:endParaRPr sz="1467" kern="0">
                <a:solidFill>
                  <a:srgbClr val="FFFFFF"/>
                </a:solidFill>
                <a:latin typeface="Arial"/>
                <a:ea typeface="Arial"/>
                <a:cs typeface="Arial"/>
                <a:sym typeface="Arial"/>
              </a:endParaRPr>
            </a:p>
          </p:txBody>
        </p:sp>
      </p:grpSp>
      <p:grpSp>
        <p:nvGrpSpPr>
          <p:cNvPr id="894" name="Google Shape;894;p90"/>
          <p:cNvGrpSpPr/>
          <p:nvPr/>
        </p:nvGrpSpPr>
        <p:grpSpPr>
          <a:xfrm>
            <a:off x="6744811" y="1445567"/>
            <a:ext cx="1429341" cy="1090165"/>
            <a:chOff x="6768677" y="1628300"/>
            <a:chExt cx="1429341" cy="1090165"/>
          </a:xfrm>
        </p:grpSpPr>
        <p:grpSp>
          <p:nvGrpSpPr>
            <p:cNvPr id="895" name="Google Shape;895;p90"/>
            <p:cNvGrpSpPr/>
            <p:nvPr/>
          </p:nvGrpSpPr>
          <p:grpSpPr>
            <a:xfrm>
              <a:off x="6858000" y="1628300"/>
              <a:ext cx="1163775" cy="1090165"/>
              <a:chOff x="1248623" y="1442347"/>
              <a:chExt cx="1444137" cy="1352793"/>
            </a:xfrm>
          </p:grpSpPr>
          <p:sp>
            <p:nvSpPr>
              <p:cNvPr id="896" name="Google Shape;896;p90"/>
              <p:cNvSpPr/>
              <p:nvPr/>
            </p:nvSpPr>
            <p:spPr>
              <a:xfrm>
                <a:off x="1331269" y="1442347"/>
                <a:ext cx="1361491" cy="734663"/>
              </a:xfrm>
              <a:prstGeom prst="flowChartPunchedTape">
                <a:avLst/>
              </a:prstGeom>
              <a:solidFill>
                <a:schemeClr val="accent6"/>
              </a:solidFill>
              <a:ln>
                <a:noFill/>
              </a:ln>
            </p:spPr>
            <p:txBody>
              <a:bodyPr spcFirstLastPara="1" wrap="square" lIns="91433" tIns="45700" rIns="91433" bIns="45700" anchor="ctr" anchorCtr="0">
                <a:noAutofit/>
              </a:bodyPr>
              <a:lstStyle/>
              <a:p>
                <a:pPr algn="ctr" defTabSz="1219170">
                  <a:buClr>
                    <a:srgbClr val="000000"/>
                  </a:buClr>
                </a:pPr>
                <a:endParaRPr sz="1467" kern="0">
                  <a:solidFill>
                    <a:srgbClr val="FFFFFF"/>
                  </a:solidFill>
                  <a:latin typeface="Arial"/>
                  <a:ea typeface="Arial"/>
                  <a:cs typeface="Arial"/>
                  <a:sym typeface="Arial"/>
                </a:endParaRPr>
              </a:p>
            </p:txBody>
          </p:sp>
          <p:sp>
            <p:nvSpPr>
              <p:cNvPr id="897" name="Google Shape;897;p90"/>
              <p:cNvSpPr/>
              <p:nvPr/>
            </p:nvSpPr>
            <p:spPr>
              <a:xfrm>
                <a:off x="1248623" y="1524100"/>
                <a:ext cx="91440" cy="1271040"/>
              </a:xfrm>
              <a:prstGeom prst="rect">
                <a:avLst/>
              </a:prstGeom>
              <a:solidFill>
                <a:schemeClr val="accent6"/>
              </a:solidFill>
              <a:ln>
                <a:noFill/>
              </a:ln>
            </p:spPr>
            <p:txBody>
              <a:bodyPr spcFirstLastPara="1" wrap="square" lIns="91433" tIns="45700" rIns="91433" bIns="45700" anchor="ctr" anchorCtr="0">
                <a:noAutofit/>
              </a:bodyPr>
              <a:lstStyle/>
              <a:p>
                <a:pPr algn="ctr" defTabSz="1219170">
                  <a:buClr>
                    <a:srgbClr val="000000"/>
                  </a:buClr>
                </a:pPr>
                <a:endParaRPr sz="1467" kern="0">
                  <a:solidFill>
                    <a:srgbClr val="FFFFFF"/>
                  </a:solidFill>
                  <a:latin typeface="Arial"/>
                  <a:ea typeface="Arial"/>
                  <a:cs typeface="Arial"/>
                  <a:sym typeface="Arial"/>
                </a:endParaRPr>
              </a:p>
            </p:txBody>
          </p:sp>
        </p:grpSp>
        <p:sp>
          <p:nvSpPr>
            <p:cNvPr id="898" name="Google Shape;898;p90"/>
            <p:cNvSpPr/>
            <p:nvPr/>
          </p:nvSpPr>
          <p:spPr>
            <a:xfrm>
              <a:off x="6768677" y="1724263"/>
              <a:ext cx="1429341" cy="400110"/>
            </a:xfrm>
            <a:prstGeom prst="rect">
              <a:avLst/>
            </a:prstGeom>
            <a:noFill/>
            <a:ln>
              <a:noFill/>
            </a:ln>
          </p:spPr>
          <p:txBody>
            <a:bodyPr spcFirstLastPara="1" wrap="square" lIns="91433" tIns="45700" rIns="91433" bIns="45700" anchor="t" anchorCtr="0">
              <a:noAutofit/>
            </a:bodyPr>
            <a:lstStyle/>
            <a:p>
              <a:pPr algn="ctr" defTabSz="1219170">
                <a:buClr>
                  <a:srgbClr val="000000"/>
                </a:buClr>
              </a:pPr>
              <a:r>
                <a:rPr lang="en" sz="2000" b="1" kern="0">
                  <a:solidFill>
                    <a:srgbClr val="FFFFFF"/>
                  </a:solidFill>
                  <a:latin typeface="Arial"/>
                  <a:ea typeface="Arial"/>
                  <a:cs typeface="Arial"/>
                  <a:sym typeface="Arial"/>
                </a:rPr>
                <a:t>2021</a:t>
              </a:r>
              <a:endParaRPr sz="2000" kern="0">
                <a:solidFill>
                  <a:srgbClr val="FFFFFF"/>
                </a:solidFill>
                <a:latin typeface="Arial"/>
                <a:ea typeface="Arial"/>
                <a:cs typeface="Arial"/>
                <a:sym typeface="Arial"/>
              </a:endParaRPr>
            </a:p>
          </p:txBody>
        </p:sp>
      </p:grpSp>
      <p:sp>
        <p:nvSpPr>
          <p:cNvPr id="899" name="Google Shape;899;p90"/>
          <p:cNvSpPr/>
          <p:nvPr/>
        </p:nvSpPr>
        <p:spPr>
          <a:xfrm>
            <a:off x="10129359" y="2467445"/>
            <a:ext cx="1429200" cy="400000"/>
          </a:xfrm>
          <a:prstGeom prst="rect">
            <a:avLst/>
          </a:prstGeom>
          <a:noFill/>
          <a:ln>
            <a:noFill/>
          </a:ln>
        </p:spPr>
        <p:txBody>
          <a:bodyPr spcFirstLastPara="1" wrap="square" lIns="91433" tIns="45700" rIns="91433" bIns="45700" anchor="t" anchorCtr="0">
            <a:noAutofit/>
          </a:bodyPr>
          <a:lstStyle/>
          <a:p>
            <a:pPr algn="ctr" defTabSz="1219170">
              <a:buClr>
                <a:srgbClr val="000000"/>
              </a:buClr>
            </a:pPr>
            <a:r>
              <a:rPr lang="en" sz="2000" b="1" kern="0">
                <a:solidFill>
                  <a:srgbClr val="FFFFFF"/>
                </a:solidFill>
                <a:latin typeface="Arial"/>
                <a:ea typeface="Arial"/>
                <a:cs typeface="Arial"/>
                <a:sym typeface="Arial"/>
              </a:rPr>
              <a:t>2019</a:t>
            </a:r>
            <a:endParaRPr sz="2000" kern="0">
              <a:solidFill>
                <a:srgbClr val="FFFFFF"/>
              </a:solidFill>
              <a:latin typeface="Arial"/>
              <a:ea typeface="Arial"/>
              <a:cs typeface="Arial"/>
              <a:sym typeface="Arial"/>
            </a:endParaRPr>
          </a:p>
        </p:txBody>
      </p:sp>
      <p:sp>
        <p:nvSpPr>
          <p:cNvPr id="900" name="Google Shape;900;p90"/>
          <p:cNvSpPr/>
          <p:nvPr/>
        </p:nvSpPr>
        <p:spPr>
          <a:xfrm>
            <a:off x="2929645" y="3435197"/>
            <a:ext cx="1429200" cy="400000"/>
          </a:xfrm>
          <a:prstGeom prst="rect">
            <a:avLst/>
          </a:prstGeom>
          <a:noFill/>
          <a:ln>
            <a:noFill/>
          </a:ln>
        </p:spPr>
        <p:txBody>
          <a:bodyPr spcFirstLastPara="1" wrap="square" lIns="91433" tIns="45700" rIns="91433" bIns="45700" anchor="t" anchorCtr="0">
            <a:noAutofit/>
          </a:bodyPr>
          <a:lstStyle/>
          <a:p>
            <a:pPr algn="ctr" defTabSz="1219170">
              <a:buClr>
                <a:srgbClr val="000000"/>
              </a:buClr>
            </a:pPr>
            <a:r>
              <a:rPr lang="en" sz="2000" b="1" kern="0">
                <a:solidFill>
                  <a:srgbClr val="FFFFFF"/>
                </a:solidFill>
                <a:latin typeface="Arial"/>
                <a:ea typeface="Arial"/>
                <a:cs typeface="Arial"/>
                <a:sym typeface="Arial"/>
              </a:rPr>
              <a:t>2015</a:t>
            </a:r>
            <a:endParaRPr sz="2000" kern="0">
              <a:solidFill>
                <a:srgbClr val="FFFFFF"/>
              </a:solidFill>
              <a:latin typeface="Arial"/>
              <a:ea typeface="Arial"/>
              <a:cs typeface="Arial"/>
              <a:sym typeface="Arial"/>
            </a:endParaRPr>
          </a:p>
        </p:txBody>
      </p:sp>
      <p:sp>
        <p:nvSpPr>
          <p:cNvPr id="901" name="Google Shape;901;p90"/>
          <p:cNvSpPr/>
          <p:nvPr/>
        </p:nvSpPr>
        <p:spPr>
          <a:xfrm>
            <a:off x="1186965" y="4786809"/>
            <a:ext cx="1429200" cy="400000"/>
          </a:xfrm>
          <a:prstGeom prst="rect">
            <a:avLst/>
          </a:prstGeom>
          <a:noFill/>
          <a:ln>
            <a:noFill/>
          </a:ln>
        </p:spPr>
        <p:txBody>
          <a:bodyPr spcFirstLastPara="1" wrap="square" lIns="91433" tIns="45700" rIns="91433" bIns="45700" anchor="t" anchorCtr="0">
            <a:noAutofit/>
          </a:bodyPr>
          <a:lstStyle/>
          <a:p>
            <a:pPr algn="ctr" defTabSz="1219170">
              <a:buClr>
                <a:srgbClr val="000000"/>
              </a:buClr>
            </a:pPr>
            <a:r>
              <a:rPr lang="en" sz="2000" b="1" kern="0">
                <a:solidFill>
                  <a:srgbClr val="FFFFFF"/>
                </a:solidFill>
                <a:latin typeface="Arial"/>
                <a:ea typeface="Arial"/>
                <a:cs typeface="Arial"/>
                <a:sym typeface="Arial"/>
              </a:rPr>
              <a:t>2013</a:t>
            </a:r>
            <a:endParaRPr sz="2000" kern="0">
              <a:solidFill>
                <a:srgbClr val="FFFFFF"/>
              </a:solidFill>
              <a:latin typeface="Arial"/>
              <a:ea typeface="Arial"/>
              <a:cs typeface="Arial"/>
              <a:sym typeface="Arial"/>
            </a:endParaRPr>
          </a:p>
        </p:txBody>
      </p:sp>
      <p:sp>
        <p:nvSpPr>
          <p:cNvPr id="902" name="Google Shape;902;p90"/>
          <p:cNvSpPr/>
          <p:nvPr/>
        </p:nvSpPr>
        <p:spPr>
          <a:xfrm>
            <a:off x="8806021" y="5359240"/>
            <a:ext cx="1429200" cy="400000"/>
          </a:xfrm>
          <a:prstGeom prst="rect">
            <a:avLst/>
          </a:prstGeom>
          <a:noFill/>
          <a:ln>
            <a:noFill/>
          </a:ln>
        </p:spPr>
        <p:txBody>
          <a:bodyPr spcFirstLastPara="1" wrap="square" lIns="91433" tIns="45700" rIns="91433" bIns="45700" anchor="t" anchorCtr="0">
            <a:noAutofit/>
          </a:bodyPr>
          <a:lstStyle/>
          <a:p>
            <a:pPr algn="ctr" defTabSz="1219170">
              <a:buClr>
                <a:srgbClr val="000000"/>
              </a:buClr>
            </a:pPr>
            <a:r>
              <a:rPr lang="en" sz="2000" b="1" kern="0">
                <a:solidFill>
                  <a:srgbClr val="FFFFFF"/>
                </a:solidFill>
                <a:latin typeface="Arial"/>
                <a:ea typeface="Arial"/>
                <a:cs typeface="Arial"/>
                <a:sym typeface="Arial"/>
              </a:rPr>
              <a:t>2002</a:t>
            </a:r>
            <a:endParaRPr sz="2000" kern="0">
              <a:solidFill>
                <a:srgbClr val="FFFFFF"/>
              </a:solidFill>
              <a:latin typeface="Arial"/>
              <a:ea typeface="Arial"/>
              <a:cs typeface="Arial"/>
              <a:sym typeface="Arial"/>
            </a:endParaRPr>
          </a:p>
        </p:txBody>
      </p:sp>
      <p:grpSp>
        <p:nvGrpSpPr>
          <p:cNvPr id="903" name="Google Shape;903;p90"/>
          <p:cNvGrpSpPr/>
          <p:nvPr/>
        </p:nvGrpSpPr>
        <p:grpSpPr>
          <a:xfrm>
            <a:off x="10151235" y="5210050"/>
            <a:ext cx="2107592" cy="707846"/>
            <a:chOff x="7026501" y="4509120"/>
            <a:chExt cx="1499710" cy="707845"/>
          </a:xfrm>
        </p:grpSpPr>
        <p:sp>
          <p:nvSpPr>
            <p:cNvPr id="904" name="Google Shape;904;p90"/>
            <p:cNvSpPr txBox="1"/>
            <p:nvPr/>
          </p:nvSpPr>
          <p:spPr>
            <a:xfrm>
              <a:off x="7026501" y="4509120"/>
              <a:ext cx="1499710" cy="707845"/>
            </a:xfrm>
            <a:prstGeom prst="rect">
              <a:avLst/>
            </a:prstGeom>
            <a:noFill/>
            <a:ln>
              <a:noFill/>
            </a:ln>
          </p:spPr>
          <p:txBody>
            <a:bodyPr spcFirstLastPara="1" wrap="square" lIns="91433" tIns="45700" rIns="91433" bIns="45700" anchor="t" anchorCtr="0">
              <a:spAutoFit/>
            </a:bodyPr>
            <a:lstStyle/>
            <a:p>
              <a:pPr defTabSz="1219170">
                <a:buClr>
                  <a:srgbClr val="000000"/>
                </a:buClr>
              </a:pPr>
              <a:r>
                <a:rPr lang="en" sz="2000" kern="0">
                  <a:solidFill>
                    <a:srgbClr val="262626"/>
                  </a:solidFill>
                  <a:latin typeface="Arial"/>
                  <a:ea typeface="Arial"/>
                  <a:cs typeface="Arial"/>
                  <a:sym typeface="Arial"/>
                </a:rPr>
                <a:t>Bernard </a:t>
              </a:r>
              <a:endParaRPr sz="1467" kern="0">
                <a:solidFill>
                  <a:srgbClr val="000000"/>
                </a:solidFill>
                <a:latin typeface="Arial"/>
                <a:cs typeface="Arial"/>
                <a:sym typeface="Arial"/>
              </a:endParaRPr>
            </a:p>
            <a:p>
              <a:pPr defTabSz="1219170">
                <a:buClr>
                  <a:srgbClr val="000000"/>
                </a:buClr>
              </a:pPr>
              <a:r>
                <a:rPr lang="en" sz="2000" kern="0">
                  <a:solidFill>
                    <a:srgbClr val="262626"/>
                  </a:solidFill>
                  <a:latin typeface="Arial"/>
                  <a:ea typeface="Arial"/>
                  <a:cs typeface="Arial"/>
                  <a:sym typeface="Arial"/>
                </a:rPr>
                <a:t>HACA</a:t>
              </a:r>
              <a:endParaRPr sz="2000" kern="0">
                <a:solidFill>
                  <a:srgbClr val="262626"/>
                </a:solidFill>
                <a:latin typeface="Arial"/>
                <a:ea typeface="Arial"/>
                <a:cs typeface="Arial"/>
                <a:sym typeface="Arial"/>
              </a:endParaRPr>
            </a:p>
          </p:txBody>
        </p:sp>
        <p:sp>
          <p:nvSpPr>
            <p:cNvPr id="905" name="Google Shape;905;p90"/>
            <p:cNvSpPr txBox="1"/>
            <p:nvPr/>
          </p:nvSpPr>
          <p:spPr>
            <a:xfrm>
              <a:off x="7026501" y="4756921"/>
              <a:ext cx="1499700" cy="276959"/>
            </a:xfrm>
            <a:prstGeom prst="rect">
              <a:avLst/>
            </a:prstGeom>
            <a:noFill/>
            <a:ln>
              <a:noFill/>
            </a:ln>
          </p:spPr>
          <p:txBody>
            <a:bodyPr spcFirstLastPara="1" wrap="square" lIns="91433" tIns="45700" rIns="91433" bIns="45700" anchor="t" anchorCtr="0">
              <a:spAutoFit/>
            </a:bodyPr>
            <a:lstStyle/>
            <a:p>
              <a:pPr defTabSz="1219170">
                <a:buClr>
                  <a:srgbClr val="000000"/>
                </a:buClr>
              </a:pPr>
              <a:endParaRPr sz="1200" kern="0">
                <a:solidFill>
                  <a:srgbClr val="262626"/>
                </a:solidFill>
                <a:latin typeface="Arial"/>
                <a:ea typeface="Arial"/>
                <a:cs typeface="Arial"/>
                <a:sym typeface="Arial"/>
              </a:endParaRPr>
            </a:p>
          </p:txBody>
        </p:sp>
      </p:grpSp>
      <p:grpSp>
        <p:nvGrpSpPr>
          <p:cNvPr id="906" name="Google Shape;906;p90"/>
          <p:cNvGrpSpPr/>
          <p:nvPr/>
        </p:nvGrpSpPr>
        <p:grpSpPr>
          <a:xfrm>
            <a:off x="9636752" y="3527533"/>
            <a:ext cx="2107592" cy="524761"/>
            <a:chOff x="7026501" y="4509120"/>
            <a:chExt cx="1499710" cy="524760"/>
          </a:xfrm>
        </p:grpSpPr>
        <p:sp>
          <p:nvSpPr>
            <p:cNvPr id="907" name="Google Shape;907;p90"/>
            <p:cNvSpPr txBox="1"/>
            <p:nvPr/>
          </p:nvSpPr>
          <p:spPr>
            <a:xfrm>
              <a:off x="7026501" y="4509120"/>
              <a:ext cx="1499710" cy="400068"/>
            </a:xfrm>
            <a:prstGeom prst="rect">
              <a:avLst/>
            </a:prstGeom>
            <a:noFill/>
            <a:ln>
              <a:noFill/>
            </a:ln>
          </p:spPr>
          <p:txBody>
            <a:bodyPr spcFirstLastPara="1" wrap="square" lIns="91433" tIns="45700" rIns="91433" bIns="45700" anchor="t" anchorCtr="0">
              <a:spAutoFit/>
            </a:bodyPr>
            <a:lstStyle/>
            <a:p>
              <a:pPr algn="ctr" defTabSz="1219170">
                <a:buClr>
                  <a:srgbClr val="000000"/>
                </a:buClr>
              </a:pPr>
              <a:r>
                <a:rPr lang="en" sz="2000" kern="0">
                  <a:solidFill>
                    <a:srgbClr val="262626"/>
                  </a:solidFill>
                  <a:latin typeface="Arial"/>
                  <a:ea typeface="Arial"/>
                  <a:cs typeface="Arial"/>
                  <a:sym typeface="Arial"/>
                </a:rPr>
                <a:t>HYPERION</a:t>
              </a:r>
              <a:endParaRPr sz="2000" kern="0">
                <a:solidFill>
                  <a:srgbClr val="262626"/>
                </a:solidFill>
                <a:latin typeface="Arial"/>
                <a:ea typeface="Arial"/>
                <a:cs typeface="Arial"/>
                <a:sym typeface="Arial"/>
              </a:endParaRPr>
            </a:p>
          </p:txBody>
        </p:sp>
        <p:sp>
          <p:nvSpPr>
            <p:cNvPr id="908" name="Google Shape;908;p90"/>
            <p:cNvSpPr txBox="1"/>
            <p:nvPr/>
          </p:nvSpPr>
          <p:spPr>
            <a:xfrm>
              <a:off x="7026501" y="4756921"/>
              <a:ext cx="1499700" cy="276959"/>
            </a:xfrm>
            <a:prstGeom prst="rect">
              <a:avLst/>
            </a:prstGeom>
            <a:noFill/>
            <a:ln>
              <a:noFill/>
            </a:ln>
          </p:spPr>
          <p:txBody>
            <a:bodyPr spcFirstLastPara="1" wrap="square" lIns="91433" tIns="45700" rIns="91433" bIns="45700" anchor="t" anchorCtr="0">
              <a:spAutoFit/>
            </a:bodyPr>
            <a:lstStyle/>
            <a:p>
              <a:pPr algn="r" defTabSz="1219170">
                <a:buClr>
                  <a:srgbClr val="000000"/>
                </a:buClr>
              </a:pPr>
              <a:r>
                <a:rPr lang="en" sz="1200" kern="0">
                  <a:solidFill>
                    <a:srgbClr val="262626"/>
                  </a:solidFill>
                  <a:latin typeface="Arial"/>
                  <a:ea typeface="Arial"/>
                  <a:cs typeface="Arial"/>
                  <a:sym typeface="Arial"/>
                </a:rPr>
                <a:t> </a:t>
              </a:r>
              <a:endParaRPr sz="1200" kern="0">
                <a:solidFill>
                  <a:srgbClr val="262626"/>
                </a:solidFill>
                <a:latin typeface="Arial"/>
                <a:ea typeface="Arial"/>
                <a:cs typeface="Arial"/>
                <a:sym typeface="Arial"/>
              </a:endParaRPr>
            </a:p>
          </p:txBody>
        </p:sp>
      </p:grpSp>
      <p:grpSp>
        <p:nvGrpSpPr>
          <p:cNvPr id="909" name="Google Shape;909;p90"/>
          <p:cNvGrpSpPr/>
          <p:nvPr/>
        </p:nvGrpSpPr>
        <p:grpSpPr>
          <a:xfrm>
            <a:off x="5061840" y="1352651"/>
            <a:ext cx="2225929" cy="492054"/>
            <a:chOff x="6763694" y="4541826"/>
            <a:chExt cx="1762507" cy="492055"/>
          </a:xfrm>
        </p:grpSpPr>
        <p:sp>
          <p:nvSpPr>
            <p:cNvPr id="910" name="Google Shape;910;p90"/>
            <p:cNvSpPr txBox="1"/>
            <p:nvPr/>
          </p:nvSpPr>
          <p:spPr>
            <a:xfrm>
              <a:off x="6763694" y="4541826"/>
              <a:ext cx="1499710" cy="400070"/>
            </a:xfrm>
            <a:prstGeom prst="rect">
              <a:avLst/>
            </a:prstGeom>
            <a:noFill/>
            <a:ln>
              <a:noFill/>
            </a:ln>
          </p:spPr>
          <p:txBody>
            <a:bodyPr spcFirstLastPara="1" wrap="square" lIns="91433" tIns="45700" rIns="91433" bIns="45700" anchor="t" anchorCtr="0">
              <a:spAutoFit/>
            </a:bodyPr>
            <a:lstStyle/>
            <a:p>
              <a:pPr algn="ctr" defTabSz="1219170">
                <a:buClr>
                  <a:srgbClr val="000000"/>
                </a:buClr>
              </a:pPr>
              <a:r>
                <a:rPr lang="en" sz="2000" kern="0">
                  <a:solidFill>
                    <a:srgbClr val="262626"/>
                  </a:solidFill>
                  <a:latin typeface="Arial"/>
                  <a:ea typeface="Arial"/>
                  <a:cs typeface="Arial"/>
                  <a:sym typeface="Arial"/>
                </a:rPr>
                <a:t>TTM2</a:t>
              </a:r>
              <a:endParaRPr sz="2000" kern="0">
                <a:solidFill>
                  <a:srgbClr val="262626"/>
                </a:solidFill>
                <a:latin typeface="Arial"/>
                <a:ea typeface="Arial"/>
                <a:cs typeface="Arial"/>
                <a:sym typeface="Arial"/>
              </a:endParaRPr>
            </a:p>
          </p:txBody>
        </p:sp>
        <p:sp>
          <p:nvSpPr>
            <p:cNvPr id="911" name="Google Shape;911;p90"/>
            <p:cNvSpPr txBox="1"/>
            <p:nvPr/>
          </p:nvSpPr>
          <p:spPr>
            <a:xfrm>
              <a:off x="7026501" y="4756921"/>
              <a:ext cx="1499700" cy="276960"/>
            </a:xfrm>
            <a:prstGeom prst="rect">
              <a:avLst/>
            </a:prstGeom>
            <a:noFill/>
            <a:ln>
              <a:noFill/>
            </a:ln>
          </p:spPr>
          <p:txBody>
            <a:bodyPr spcFirstLastPara="1" wrap="square" lIns="91433" tIns="45700" rIns="91433" bIns="45700" anchor="t" anchorCtr="0">
              <a:spAutoFit/>
            </a:bodyPr>
            <a:lstStyle/>
            <a:p>
              <a:pPr algn="ctr" defTabSz="1219170">
                <a:buClr>
                  <a:srgbClr val="000000"/>
                </a:buClr>
              </a:pPr>
              <a:endParaRPr sz="1200" kern="0">
                <a:solidFill>
                  <a:srgbClr val="262626"/>
                </a:solidFill>
                <a:latin typeface="Arial"/>
                <a:ea typeface="Arial"/>
                <a:cs typeface="Arial"/>
                <a:sym typeface="Arial"/>
              </a:endParaRPr>
            </a:p>
          </p:txBody>
        </p:sp>
      </p:grpSp>
      <p:grpSp>
        <p:nvGrpSpPr>
          <p:cNvPr id="912" name="Google Shape;912;p90"/>
          <p:cNvGrpSpPr/>
          <p:nvPr/>
        </p:nvGrpSpPr>
        <p:grpSpPr>
          <a:xfrm>
            <a:off x="2024012" y="2833029"/>
            <a:ext cx="2107592" cy="524761"/>
            <a:chOff x="7026501" y="4509120"/>
            <a:chExt cx="1499710" cy="524760"/>
          </a:xfrm>
        </p:grpSpPr>
        <p:sp>
          <p:nvSpPr>
            <p:cNvPr id="913" name="Google Shape;913;p90"/>
            <p:cNvSpPr txBox="1"/>
            <p:nvPr/>
          </p:nvSpPr>
          <p:spPr>
            <a:xfrm>
              <a:off x="7026501" y="4509120"/>
              <a:ext cx="1499710" cy="400069"/>
            </a:xfrm>
            <a:prstGeom prst="rect">
              <a:avLst/>
            </a:prstGeom>
            <a:noFill/>
            <a:ln>
              <a:noFill/>
            </a:ln>
          </p:spPr>
          <p:txBody>
            <a:bodyPr spcFirstLastPara="1" wrap="square" lIns="91433" tIns="45700" rIns="91433" bIns="45700" anchor="t" anchorCtr="0">
              <a:spAutoFit/>
            </a:bodyPr>
            <a:lstStyle/>
            <a:p>
              <a:pPr defTabSz="1219170">
                <a:buClr>
                  <a:srgbClr val="000000"/>
                </a:buClr>
              </a:pPr>
              <a:r>
                <a:rPr lang="en" sz="2000" kern="0">
                  <a:solidFill>
                    <a:srgbClr val="262626"/>
                  </a:solidFill>
                  <a:latin typeface="Arial"/>
                  <a:ea typeface="Arial"/>
                  <a:cs typeface="Arial"/>
                  <a:sym typeface="Arial"/>
                </a:rPr>
                <a:t>THAPCA-OH</a:t>
              </a:r>
              <a:endParaRPr sz="1467" kern="0">
                <a:solidFill>
                  <a:srgbClr val="262626"/>
                </a:solidFill>
                <a:latin typeface="Arial"/>
                <a:ea typeface="Arial"/>
                <a:cs typeface="Arial"/>
                <a:sym typeface="Arial"/>
              </a:endParaRPr>
            </a:p>
          </p:txBody>
        </p:sp>
        <p:sp>
          <p:nvSpPr>
            <p:cNvPr id="914" name="Google Shape;914;p90"/>
            <p:cNvSpPr txBox="1"/>
            <p:nvPr/>
          </p:nvSpPr>
          <p:spPr>
            <a:xfrm>
              <a:off x="7026501" y="4756921"/>
              <a:ext cx="1499700" cy="276959"/>
            </a:xfrm>
            <a:prstGeom prst="rect">
              <a:avLst/>
            </a:prstGeom>
            <a:noFill/>
            <a:ln>
              <a:noFill/>
            </a:ln>
          </p:spPr>
          <p:txBody>
            <a:bodyPr spcFirstLastPara="1" wrap="square" lIns="91433" tIns="45700" rIns="91433" bIns="45700" anchor="t" anchorCtr="0">
              <a:spAutoFit/>
            </a:bodyPr>
            <a:lstStyle/>
            <a:p>
              <a:pPr defTabSz="1219170">
                <a:buClr>
                  <a:srgbClr val="000000"/>
                </a:buClr>
              </a:pPr>
              <a:endParaRPr sz="1200" kern="0">
                <a:solidFill>
                  <a:srgbClr val="262626"/>
                </a:solidFill>
                <a:latin typeface="Arial"/>
                <a:ea typeface="Arial"/>
                <a:cs typeface="Arial"/>
                <a:sym typeface="Arial"/>
              </a:endParaRPr>
            </a:p>
          </p:txBody>
        </p:sp>
      </p:grpSp>
      <p:grpSp>
        <p:nvGrpSpPr>
          <p:cNvPr id="915" name="Google Shape;915;p90"/>
          <p:cNvGrpSpPr/>
          <p:nvPr/>
        </p:nvGrpSpPr>
        <p:grpSpPr>
          <a:xfrm>
            <a:off x="-66813" y="4690864"/>
            <a:ext cx="1711304" cy="376987"/>
            <a:chOff x="6829825" y="4664588"/>
            <a:chExt cx="1696376" cy="347987"/>
          </a:xfrm>
        </p:grpSpPr>
        <p:sp>
          <p:nvSpPr>
            <p:cNvPr id="916" name="Google Shape;916;p90"/>
            <p:cNvSpPr txBox="1"/>
            <p:nvPr/>
          </p:nvSpPr>
          <p:spPr>
            <a:xfrm>
              <a:off x="6829825" y="4664588"/>
              <a:ext cx="1499700" cy="293593"/>
            </a:xfrm>
            <a:prstGeom prst="rect">
              <a:avLst/>
            </a:prstGeom>
            <a:noFill/>
            <a:ln>
              <a:noFill/>
            </a:ln>
          </p:spPr>
          <p:txBody>
            <a:bodyPr spcFirstLastPara="1" wrap="square" lIns="91433" tIns="45700" rIns="91433" bIns="45700" anchor="t" anchorCtr="0">
              <a:spAutoFit/>
            </a:bodyPr>
            <a:lstStyle/>
            <a:p>
              <a:pPr algn="ctr" defTabSz="1219170">
                <a:buClr>
                  <a:srgbClr val="000000"/>
                </a:buClr>
              </a:pPr>
              <a:r>
                <a:rPr lang="en" sz="1467" kern="0">
                  <a:solidFill>
                    <a:srgbClr val="262626"/>
                  </a:solidFill>
                  <a:latin typeface="Arial"/>
                  <a:ea typeface="Arial"/>
                  <a:cs typeface="Arial"/>
                  <a:sym typeface="Arial"/>
                </a:rPr>
                <a:t>TTM1</a:t>
              </a:r>
              <a:endParaRPr sz="1467" kern="0">
                <a:solidFill>
                  <a:srgbClr val="262626"/>
                </a:solidFill>
                <a:latin typeface="Arial"/>
                <a:ea typeface="Arial"/>
                <a:cs typeface="Arial"/>
                <a:sym typeface="Arial"/>
              </a:endParaRPr>
            </a:p>
          </p:txBody>
        </p:sp>
        <p:sp>
          <p:nvSpPr>
            <p:cNvPr id="917" name="Google Shape;917;p90"/>
            <p:cNvSpPr txBox="1"/>
            <p:nvPr/>
          </p:nvSpPr>
          <p:spPr>
            <a:xfrm>
              <a:off x="7026501" y="4756921"/>
              <a:ext cx="1499700" cy="255654"/>
            </a:xfrm>
            <a:prstGeom prst="rect">
              <a:avLst/>
            </a:prstGeom>
            <a:noFill/>
            <a:ln>
              <a:noFill/>
            </a:ln>
          </p:spPr>
          <p:txBody>
            <a:bodyPr spcFirstLastPara="1" wrap="square" lIns="91433" tIns="45700" rIns="91433" bIns="45700" anchor="t" anchorCtr="0">
              <a:spAutoFit/>
            </a:bodyPr>
            <a:lstStyle/>
            <a:p>
              <a:pPr algn="r" defTabSz="1219170">
                <a:buClr>
                  <a:srgbClr val="000000"/>
                </a:buClr>
              </a:pPr>
              <a:endParaRPr sz="1200" kern="0">
                <a:solidFill>
                  <a:srgbClr val="262626"/>
                </a:solidFill>
                <a:latin typeface="Arial"/>
                <a:ea typeface="Arial"/>
                <a:cs typeface="Arial"/>
                <a:sym typeface="Arial"/>
              </a:endParaRPr>
            </a:p>
          </p:txBody>
        </p:sp>
      </p:grpSp>
      <p:sp>
        <p:nvSpPr>
          <p:cNvPr id="918" name="Google Shape;918;p90"/>
          <p:cNvSpPr txBox="1">
            <a:spLocks noGrp="1"/>
          </p:cNvSpPr>
          <p:nvPr>
            <p:ph type="title" idx="4294967295"/>
          </p:nvPr>
        </p:nvSpPr>
        <p:spPr>
          <a:xfrm>
            <a:off x="415600" y="618200"/>
            <a:ext cx="11360800" cy="831200"/>
          </a:xfrm>
          <a:prstGeom prst="rect">
            <a:avLst/>
          </a:prstGeom>
          <a:noFill/>
          <a:ln>
            <a:noFill/>
          </a:ln>
        </p:spPr>
        <p:txBody>
          <a:bodyPr spcFirstLastPara="1" wrap="square" lIns="91433" tIns="45700" rIns="91433" bIns="45700" anchor="ctr" anchorCtr="0">
            <a:normAutofit/>
          </a:bodyPr>
          <a:lstStyle/>
          <a:p>
            <a:pPr>
              <a:buSzPts val="3700"/>
            </a:pPr>
            <a:r>
              <a:rPr lang="en" sz="3600"/>
              <a:t>The Road to Pediatric TTM…</a:t>
            </a:r>
            <a:endParaRPr sz="3600"/>
          </a:p>
        </p:txBody>
      </p:sp>
      <p:grpSp>
        <p:nvGrpSpPr>
          <p:cNvPr id="919" name="Google Shape;919;p90"/>
          <p:cNvGrpSpPr/>
          <p:nvPr/>
        </p:nvGrpSpPr>
        <p:grpSpPr>
          <a:xfrm>
            <a:off x="4589890" y="3083893"/>
            <a:ext cx="1164417" cy="1090171"/>
            <a:chOff x="1248623" y="1442347"/>
            <a:chExt cx="1444925" cy="1352793"/>
          </a:xfrm>
        </p:grpSpPr>
        <p:sp>
          <p:nvSpPr>
            <p:cNvPr id="920" name="Google Shape;920;p90"/>
            <p:cNvSpPr/>
            <p:nvPr/>
          </p:nvSpPr>
          <p:spPr>
            <a:xfrm>
              <a:off x="1332057" y="1442347"/>
              <a:ext cx="1361491" cy="734663"/>
            </a:xfrm>
            <a:prstGeom prst="flowChartPunchedTape">
              <a:avLst/>
            </a:prstGeom>
            <a:solidFill>
              <a:srgbClr val="00B0F0"/>
            </a:solidFill>
            <a:ln>
              <a:noFill/>
            </a:ln>
          </p:spPr>
          <p:txBody>
            <a:bodyPr spcFirstLastPara="1" wrap="square" lIns="91433" tIns="45700" rIns="91433" bIns="45700" anchor="ctr" anchorCtr="0">
              <a:noAutofit/>
            </a:bodyPr>
            <a:lstStyle/>
            <a:p>
              <a:pPr algn="ctr" defTabSz="1219170">
                <a:buClr>
                  <a:srgbClr val="000000"/>
                </a:buClr>
              </a:pPr>
              <a:endParaRPr sz="1467" kern="0">
                <a:solidFill>
                  <a:srgbClr val="FFFFFF"/>
                </a:solidFill>
                <a:latin typeface="Arial"/>
                <a:ea typeface="Arial"/>
                <a:cs typeface="Arial"/>
                <a:sym typeface="Arial"/>
              </a:endParaRPr>
            </a:p>
          </p:txBody>
        </p:sp>
        <p:sp>
          <p:nvSpPr>
            <p:cNvPr id="921" name="Google Shape;921;p90"/>
            <p:cNvSpPr/>
            <p:nvPr/>
          </p:nvSpPr>
          <p:spPr>
            <a:xfrm>
              <a:off x="1248623" y="1524100"/>
              <a:ext cx="91440" cy="1271040"/>
            </a:xfrm>
            <a:prstGeom prst="rect">
              <a:avLst/>
            </a:prstGeom>
            <a:solidFill>
              <a:srgbClr val="00B0F0"/>
            </a:solidFill>
            <a:ln>
              <a:noFill/>
            </a:ln>
          </p:spPr>
          <p:txBody>
            <a:bodyPr spcFirstLastPara="1" wrap="square" lIns="91433" tIns="45700" rIns="91433" bIns="45700" anchor="ctr" anchorCtr="0">
              <a:noAutofit/>
            </a:bodyPr>
            <a:lstStyle/>
            <a:p>
              <a:pPr algn="ctr" defTabSz="1219170">
                <a:buClr>
                  <a:srgbClr val="000000"/>
                </a:buClr>
              </a:pPr>
              <a:endParaRPr sz="1467" kern="0">
                <a:solidFill>
                  <a:srgbClr val="FFFFFF"/>
                </a:solidFill>
                <a:latin typeface="Arial"/>
                <a:ea typeface="Arial"/>
                <a:cs typeface="Arial"/>
                <a:sym typeface="Arial"/>
              </a:endParaRPr>
            </a:p>
          </p:txBody>
        </p:sp>
      </p:grpSp>
      <p:sp>
        <p:nvSpPr>
          <p:cNvPr id="922" name="Google Shape;922;p90"/>
          <p:cNvSpPr/>
          <p:nvPr/>
        </p:nvSpPr>
        <p:spPr>
          <a:xfrm>
            <a:off x="4501911" y="3198780"/>
            <a:ext cx="1429200" cy="400000"/>
          </a:xfrm>
          <a:prstGeom prst="rect">
            <a:avLst/>
          </a:prstGeom>
          <a:noFill/>
          <a:ln>
            <a:noFill/>
          </a:ln>
        </p:spPr>
        <p:txBody>
          <a:bodyPr spcFirstLastPara="1" wrap="square" lIns="91433" tIns="45700" rIns="91433" bIns="45700" anchor="t" anchorCtr="0">
            <a:noAutofit/>
          </a:bodyPr>
          <a:lstStyle/>
          <a:p>
            <a:pPr algn="ctr" defTabSz="1219170">
              <a:buClr>
                <a:srgbClr val="000000"/>
              </a:buClr>
            </a:pPr>
            <a:r>
              <a:rPr lang="en" sz="2000" b="1" kern="0">
                <a:solidFill>
                  <a:srgbClr val="FFFFFF"/>
                </a:solidFill>
                <a:latin typeface="Arial"/>
                <a:ea typeface="Arial"/>
                <a:cs typeface="Arial"/>
                <a:sym typeface="Arial"/>
              </a:rPr>
              <a:t>2017</a:t>
            </a:r>
            <a:endParaRPr sz="2000" kern="0">
              <a:solidFill>
                <a:srgbClr val="FFFFFF"/>
              </a:solidFill>
              <a:latin typeface="Arial"/>
              <a:ea typeface="Arial"/>
              <a:cs typeface="Arial"/>
              <a:sym typeface="Arial"/>
            </a:endParaRPr>
          </a:p>
        </p:txBody>
      </p:sp>
      <p:sp>
        <p:nvSpPr>
          <p:cNvPr id="923" name="Google Shape;923;p90"/>
          <p:cNvSpPr/>
          <p:nvPr/>
        </p:nvSpPr>
        <p:spPr>
          <a:xfrm>
            <a:off x="4501911" y="2538325"/>
            <a:ext cx="1340400" cy="400000"/>
          </a:xfrm>
          <a:prstGeom prst="rect">
            <a:avLst/>
          </a:prstGeom>
          <a:noFill/>
          <a:ln>
            <a:noFill/>
          </a:ln>
        </p:spPr>
        <p:txBody>
          <a:bodyPr spcFirstLastPara="1" wrap="square" lIns="91433" tIns="45700" rIns="91433" bIns="45700" anchor="t" anchorCtr="0">
            <a:noAutofit/>
          </a:bodyPr>
          <a:lstStyle/>
          <a:p>
            <a:pPr defTabSz="1219170">
              <a:buClr>
                <a:srgbClr val="000000"/>
              </a:buClr>
            </a:pPr>
            <a:r>
              <a:rPr lang="en" sz="2000" kern="0">
                <a:solidFill>
                  <a:srgbClr val="262626"/>
                </a:solidFill>
                <a:latin typeface="Arial"/>
                <a:ea typeface="Arial"/>
                <a:cs typeface="Arial"/>
                <a:sym typeface="Arial"/>
              </a:rPr>
              <a:t>THAPCA-IH</a:t>
            </a:r>
            <a:endParaRPr sz="1467" kern="0">
              <a:solidFill>
                <a:srgbClr val="262626"/>
              </a:solidFill>
              <a:latin typeface="Arial"/>
              <a:ea typeface="Arial"/>
              <a:cs typeface="Arial"/>
              <a:sym typeface="Arial"/>
            </a:endParaRPr>
          </a:p>
        </p:txBody>
      </p:sp>
      <p:grpSp>
        <p:nvGrpSpPr>
          <p:cNvPr id="924" name="Google Shape;924;p90"/>
          <p:cNvGrpSpPr/>
          <p:nvPr/>
        </p:nvGrpSpPr>
        <p:grpSpPr>
          <a:xfrm>
            <a:off x="6774952" y="4806885"/>
            <a:ext cx="1164417" cy="1090171"/>
            <a:chOff x="1248623" y="1442347"/>
            <a:chExt cx="1444925" cy="1352793"/>
          </a:xfrm>
        </p:grpSpPr>
        <p:sp>
          <p:nvSpPr>
            <p:cNvPr id="925" name="Google Shape;925;p90"/>
            <p:cNvSpPr/>
            <p:nvPr/>
          </p:nvSpPr>
          <p:spPr>
            <a:xfrm>
              <a:off x="1332057" y="1442347"/>
              <a:ext cx="1361491" cy="734663"/>
            </a:xfrm>
            <a:prstGeom prst="flowChartPunchedTape">
              <a:avLst/>
            </a:prstGeom>
            <a:solidFill>
              <a:srgbClr val="7030A0"/>
            </a:solidFill>
            <a:ln>
              <a:noFill/>
            </a:ln>
          </p:spPr>
          <p:txBody>
            <a:bodyPr spcFirstLastPara="1" wrap="square" lIns="91433" tIns="45700" rIns="91433" bIns="45700" anchor="ctr" anchorCtr="0">
              <a:noAutofit/>
            </a:bodyPr>
            <a:lstStyle/>
            <a:p>
              <a:pPr algn="ctr" defTabSz="1219170">
                <a:buClr>
                  <a:srgbClr val="000000"/>
                </a:buClr>
              </a:pPr>
              <a:endParaRPr sz="1467" kern="0">
                <a:solidFill>
                  <a:srgbClr val="FFFFFF"/>
                </a:solidFill>
                <a:latin typeface="Arial"/>
                <a:ea typeface="Arial"/>
                <a:cs typeface="Arial"/>
                <a:sym typeface="Arial"/>
              </a:endParaRPr>
            </a:p>
          </p:txBody>
        </p:sp>
        <p:sp>
          <p:nvSpPr>
            <p:cNvPr id="926" name="Google Shape;926;p90"/>
            <p:cNvSpPr/>
            <p:nvPr/>
          </p:nvSpPr>
          <p:spPr>
            <a:xfrm>
              <a:off x="1248623" y="1524100"/>
              <a:ext cx="91440" cy="1271040"/>
            </a:xfrm>
            <a:prstGeom prst="rect">
              <a:avLst/>
            </a:prstGeom>
            <a:solidFill>
              <a:srgbClr val="7030A0"/>
            </a:solidFill>
            <a:ln>
              <a:noFill/>
            </a:ln>
          </p:spPr>
          <p:txBody>
            <a:bodyPr spcFirstLastPara="1" wrap="square" lIns="91433" tIns="45700" rIns="91433" bIns="45700" anchor="ctr" anchorCtr="0">
              <a:noAutofit/>
            </a:bodyPr>
            <a:lstStyle/>
            <a:p>
              <a:pPr algn="ctr" defTabSz="1219170">
                <a:buClr>
                  <a:srgbClr val="000000"/>
                </a:buClr>
              </a:pPr>
              <a:endParaRPr sz="1467" kern="0">
                <a:solidFill>
                  <a:srgbClr val="FFFFFF"/>
                </a:solidFill>
                <a:latin typeface="Arial"/>
                <a:ea typeface="Arial"/>
                <a:cs typeface="Arial"/>
                <a:sym typeface="Arial"/>
              </a:endParaRPr>
            </a:p>
          </p:txBody>
        </p:sp>
      </p:grpSp>
      <p:sp>
        <p:nvSpPr>
          <p:cNvPr id="927" name="Google Shape;927;p90"/>
          <p:cNvSpPr/>
          <p:nvPr/>
        </p:nvSpPr>
        <p:spPr>
          <a:xfrm>
            <a:off x="6676097" y="4890899"/>
            <a:ext cx="1429200" cy="400000"/>
          </a:xfrm>
          <a:prstGeom prst="rect">
            <a:avLst/>
          </a:prstGeom>
          <a:noFill/>
          <a:ln>
            <a:noFill/>
          </a:ln>
        </p:spPr>
        <p:txBody>
          <a:bodyPr spcFirstLastPara="1" wrap="square" lIns="91433" tIns="45700" rIns="91433" bIns="45700" anchor="t" anchorCtr="0">
            <a:noAutofit/>
          </a:bodyPr>
          <a:lstStyle/>
          <a:p>
            <a:pPr algn="ctr" defTabSz="1219170">
              <a:buClr>
                <a:srgbClr val="000000"/>
              </a:buClr>
            </a:pPr>
            <a:r>
              <a:rPr lang="en" sz="2000" b="1" kern="0">
                <a:solidFill>
                  <a:srgbClr val="FFFFFF"/>
                </a:solidFill>
                <a:latin typeface="Arial"/>
                <a:ea typeface="Arial"/>
                <a:cs typeface="Arial"/>
                <a:sym typeface="Arial"/>
              </a:rPr>
              <a:t>2005</a:t>
            </a:r>
            <a:endParaRPr sz="2000" kern="0">
              <a:solidFill>
                <a:srgbClr val="FFFFFF"/>
              </a:solidFill>
              <a:latin typeface="Arial"/>
              <a:ea typeface="Arial"/>
              <a:cs typeface="Arial"/>
              <a:sym typeface="Arial"/>
            </a:endParaRPr>
          </a:p>
        </p:txBody>
      </p:sp>
      <p:sp>
        <p:nvSpPr>
          <p:cNvPr id="928" name="Google Shape;928;p90"/>
          <p:cNvSpPr txBox="1"/>
          <p:nvPr/>
        </p:nvSpPr>
        <p:spPr>
          <a:xfrm>
            <a:off x="7979764" y="4398746"/>
            <a:ext cx="2639200" cy="707846"/>
          </a:xfrm>
          <a:prstGeom prst="rect">
            <a:avLst/>
          </a:prstGeom>
          <a:noFill/>
          <a:ln>
            <a:noFill/>
          </a:ln>
        </p:spPr>
        <p:txBody>
          <a:bodyPr spcFirstLastPara="1" wrap="square" lIns="91433" tIns="45700" rIns="91433" bIns="45700" anchor="t" anchorCtr="0">
            <a:spAutoFit/>
          </a:bodyPr>
          <a:lstStyle/>
          <a:p>
            <a:pPr defTabSz="1219170">
              <a:buClr>
                <a:srgbClr val="000000"/>
              </a:buClr>
            </a:pPr>
            <a:r>
              <a:rPr lang="en" sz="2000" kern="0">
                <a:solidFill>
                  <a:srgbClr val="262626"/>
                </a:solidFill>
                <a:latin typeface="Arial"/>
                <a:ea typeface="Arial"/>
                <a:cs typeface="Arial"/>
                <a:sym typeface="Arial"/>
              </a:rPr>
              <a:t>Gluckman  Cool Cap</a:t>
            </a:r>
            <a:endParaRPr sz="1467" kern="0">
              <a:solidFill>
                <a:srgbClr val="000000"/>
              </a:solidFill>
              <a:latin typeface="Arial"/>
              <a:cs typeface="Arial"/>
              <a:sym typeface="Arial"/>
            </a:endParaRPr>
          </a:p>
          <a:p>
            <a:pPr defTabSz="1219170">
              <a:buClr>
                <a:srgbClr val="000000"/>
              </a:buClr>
            </a:pPr>
            <a:r>
              <a:rPr lang="en" sz="2000" kern="0">
                <a:solidFill>
                  <a:srgbClr val="262626"/>
                </a:solidFill>
                <a:latin typeface="Arial"/>
                <a:ea typeface="Arial"/>
                <a:cs typeface="Arial"/>
                <a:sym typeface="Arial"/>
              </a:rPr>
              <a:t>Shankaran</a:t>
            </a:r>
            <a:endParaRPr sz="2000" kern="0">
              <a:solidFill>
                <a:srgbClr val="262626"/>
              </a:solidFill>
              <a:latin typeface="Arial"/>
              <a:ea typeface="Arial"/>
              <a:cs typeface="Arial"/>
              <a:sym typeface="Arial"/>
            </a:endParaRPr>
          </a:p>
        </p:txBody>
      </p:sp>
      <p:pic>
        <p:nvPicPr>
          <p:cNvPr id="929" name="Google Shape;929;p90"/>
          <p:cNvPicPr preferRelativeResize="0"/>
          <p:nvPr/>
        </p:nvPicPr>
        <p:blipFill rotWithShape="1">
          <a:blip r:embed="rId3">
            <a:alphaModFix/>
          </a:blip>
          <a:srcRect/>
          <a:stretch/>
        </p:blipFill>
        <p:spPr>
          <a:xfrm>
            <a:off x="10615066" y="793222"/>
            <a:ext cx="1091465" cy="1295405"/>
          </a:xfrm>
          <a:prstGeom prst="rect">
            <a:avLst/>
          </a:prstGeom>
          <a:noFill/>
          <a:ln>
            <a:noFill/>
          </a:ln>
        </p:spPr>
      </p:pic>
      <p:pic>
        <p:nvPicPr>
          <p:cNvPr id="930" name="Google Shape;930;p90" descr="ILCOR LOGO"/>
          <p:cNvPicPr preferRelativeResize="0"/>
          <p:nvPr/>
        </p:nvPicPr>
        <p:blipFill rotWithShape="1">
          <a:blip r:embed="rId4">
            <a:alphaModFix/>
          </a:blip>
          <a:srcRect/>
          <a:stretch/>
        </p:blipFill>
        <p:spPr>
          <a:xfrm>
            <a:off x="9130367" y="789756"/>
            <a:ext cx="1285875" cy="1285875"/>
          </a:xfrm>
          <a:prstGeom prst="rect">
            <a:avLst/>
          </a:prstGeom>
          <a:noFill/>
          <a:ln>
            <a:noFill/>
          </a:ln>
        </p:spPr>
      </p:pic>
      <p:sp>
        <p:nvSpPr>
          <p:cNvPr id="931" name="Google Shape;931;p90"/>
          <p:cNvSpPr txBox="1">
            <a:spLocks noGrp="1"/>
          </p:cNvSpPr>
          <p:nvPr>
            <p:ph type="sldNum" idx="12"/>
          </p:nvPr>
        </p:nvSpPr>
        <p:spPr>
          <a:xfrm>
            <a:off x="11330665" y="6251679"/>
            <a:ext cx="731600" cy="524800"/>
          </a:xfrm>
          <a:prstGeom prst="rect">
            <a:avLst/>
          </a:prstGeom>
        </p:spPr>
        <p:txBody>
          <a:bodyPr spcFirstLastPara="1" wrap="square" lIns="121900" tIns="121900" rIns="121900" bIns="121900" anchor="ctr" anchorCtr="0">
            <a:normAutofit/>
          </a:bodyPr>
          <a:lstStyle/>
          <a:p>
            <a:pPr defTabSz="1219170">
              <a:buClr>
                <a:srgbClr val="000000"/>
              </a:buClr>
            </a:pPr>
            <a:fld id="{00000000-1234-1234-1234-123412341234}" type="slidenum">
              <a:rPr lang="en" kern="0">
                <a:solidFill>
                  <a:srgbClr val="7F7F7F"/>
                </a:solidFill>
              </a:rPr>
              <a:pPr defTabSz="1219170">
                <a:buClr>
                  <a:srgbClr val="000000"/>
                </a:buClr>
              </a:pPr>
              <a:t>58</a:t>
            </a:fld>
            <a:endParaRPr kern="0">
              <a:solidFill>
                <a:srgbClr val="7F7F7F"/>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935"/>
        <p:cNvGrpSpPr/>
        <p:nvPr/>
      </p:nvGrpSpPr>
      <p:grpSpPr>
        <a:xfrm>
          <a:off x="0" y="0"/>
          <a:ext cx="0" cy="0"/>
          <a:chOff x="0" y="0"/>
          <a:chExt cx="0" cy="0"/>
        </a:xfrm>
      </p:grpSpPr>
      <p:pic>
        <p:nvPicPr>
          <p:cNvPr id="936" name="Google Shape;936;p91" descr="Text&#10;&#10;Description automatically generated"/>
          <p:cNvPicPr preferRelativeResize="0">
            <a:picLocks noGrp="1"/>
          </p:cNvPicPr>
          <p:nvPr>
            <p:ph type="body" idx="1"/>
          </p:nvPr>
        </p:nvPicPr>
        <p:blipFill rotWithShape="1">
          <a:blip r:embed="rId3">
            <a:alphaModFix/>
          </a:blip>
          <a:srcRect/>
          <a:stretch/>
        </p:blipFill>
        <p:spPr>
          <a:xfrm>
            <a:off x="1348800" y="351100"/>
            <a:ext cx="9494400" cy="5976800"/>
          </a:xfrm>
          <a:prstGeom prst="rect">
            <a:avLst/>
          </a:prstGeom>
          <a:noFill/>
          <a:ln>
            <a:noFill/>
          </a:ln>
        </p:spPr>
      </p:pic>
      <p:sp>
        <p:nvSpPr>
          <p:cNvPr id="937" name="Google Shape;937;p91"/>
          <p:cNvSpPr txBox="1">
            <a:spLocks noGrp="1"/>
          </p:cNvSpPr>
          <p:nvPr>
            <p:ph type="sldNum" idx="12"/>
          </p:nvPr>
        </p:nvSpPr>
        <p:spPr>
          <a:xfrm>
            <a:off x="11330665" y="6251679"/>
            <a:ext cx="731600" cy="524800"/>
          </a:xfrm>
          <a:prstGeom prst="rect">
            <a:avLst/>
          </a:prstGeom>
        </p:spPr>
        <p:txBody>
          <a:bodyPr spcFirstLastPara="1" wrap="square" lIns="121900" tIns="121900" rIns="121900" bIns="121900" anchor="ctr" anchorCtr="0">
            <a:normAutofit/>
          </a:bodyPr>
          <a:lstStyle/>
          <a:p>
            <a:pPr defTabSz="1219170">
              <a:buClr>
                <a:srgbClr val="000000"/>
              </a:buClr>
            </a:pPr>
            <a:fld id="{00000000-1234-1234-1234-123412341234}" type="slidenum">
              <a:rPr lang="en" kern="0">
                <a:solidFill>
                  <a:srgbClr val="7F7F7F"/>
                </a:solidFill>
              </a:rPr>
              <a:pPr defTabSz="1219170">
                <a:buClr>
                  <a:srgbClr val="000000"/>
                </a:buClr>
              </a:pPr>
              <a:t>59</a:t>
            </a:fld>
            <a:endParaRPr kern="0">
              <a:solidFill>
                <a:srgbClr val="7F7F7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8"/>
          <p:cNvSpPr/>
          <p:nvPr/>
        </p:nvSpPr>
        <p:spPr>
          <a:xfrm>
            <a:off x="1708944" y="3642287"/>
            <a:ext cx="1702539" cy="1799451"/>
          </a:xfrm>
          <a:custGeom>
            <a:avLst/>
            <a:gdLst/>
            <a:ahLst/>
            <a:cxnLst/>
            <a:rect l="l" t="t" r="r" b="b"/>
            <a:pathLst>
              <a:path w="2292981" h="1799451" extrusionOk="0">
                <a:moveTo>
                  <a:pt x="0" y="1775762"/>
                </a:moveTo>
                <a:cubicBezTo>
                  <a:pt x="169524" y="1358344"/>
                  <a:pt x="339048" y="940926"/>
                  <a:pt x="470355" y="670486"/>
                </a:cubicBezTo>
                <a:cubicBezTo>
                  <a:pt x="601663" y="400046"/>
                  <a:pt x="683975" y="264826"/>
                  <a:pt x="787845" y="153123"/>
                </a:cubicBezTo>
                <a:cubicBezTo>
                  <a:pt x="891715" y="41420"/>
                  <a:pt x="983826" y="4185"/>
                  <a:pt x="1093575" y="266"/>
                </a:cubicBezTo>
                <a:cubicBezTo>
                  <a:pt x="1203324" y="-3653"/>
                  <a:pt x="1346391" y="35541"/>
                  <a:pt x="1446342" y="129607"/>
                </a:cubicBezTo>
                <a:cubicBezTo>
                  <a:pt x="1546293" y="223673"/>
                  <a:pt x="1593327" y="376530"/>
                  <a:pt x="1693278" y="564662"/>
                </a:cubicBezTo>
                <a:cubicBezTo>
                  <a:pt x="1793229" y="752794"/>
                  <a:pt x="1955894" y="1066347"/>
                  <a:pt x="2046045" y="1258399"/>
                </a:cubicBezTo>
                <a:cubicBezTo>
                  <a:pt x="2136197" y="1450450"/>
                  <a:pt x="2193031" y="1626824"/>
                  <a:pt x="2234187" y="1716971"/>
                </a:cubicBezTo>
                <a:cubicBezTo>
                  <a:pt x="2275343" y="1807118"/>
                  <a:pt x="2292981" y="1799279"/>
                  <a:pt x="2292981" y="1799279"/>
                </a:cubicBezTo>
              </a:path>
            </a:pathLst>
          </a:custGeom>
          <a:solidFill>
            <a:srgbClr val="FF6600"/>
          </a:solidFill>
          <a:ln w="25400" cap="flat" cmpd="sng">
            <a:solidFill>
              <a:srgbClr val="FF6600"/>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121900" tIns="60933" rIns="121900" bIns="60933" anchor="ctr" anchorCtr="0">
            <a:noAutofit/>
          </a:bodyPr>
          <a:lstStyle/>
          <a:p>
            <a:pPr algn="ctr" defTabSz="1219170">
              <a:buClr>
                <a:srgbClr val="000000"/>
              </a:buClr>
              <a:buSzPts val="1800"/>
            </a:pPr>
            <a:endParaRPr sz="2400" kern="0">
              <a:solidFill>
                <a:srgbClr val="611BB8"/>
              </a:solidFill>
              <a:latin typeface="Calibri"/>
              <a:ea typeface="Calibri"/>
              <a:cs typeface="Calibri"/>
              <a:sym typeface="Calibri"/>
            </a:endParaRPr>
          </a:p>
        </p:txBody>
      </p:sp>
      <p:sp>
        <p:nvSpPr>
          <p:cNvPr id="250" name="Google Shape;250;p38"/>
          <p:cNvSpPr/>
          <p:nvPr/>
        </p:nvSpPr>
        <p:spPr>
          <a:xfrm>
            <a:off x="1285626" y="1081764"/>
            <a:ext cx="596175" cy="4372667"/>
          </a:xfrm>
          <a:custGeom>
            <a:avLst/>
            <a:gdLst/>
            <a:ahLst/>
            <a:cxnLst/>
            <a:rect l="l" t="t" r="r" b="b"/>
            <a:pathLst>
              <a:path w="2292981" h="1799451" extrusionOk="0">
                <a:moveTo>
                  <a:pt x="0" y="1775762"/>
                </a:moveTo>
                <a:cubicBezTo>
                  <a:pt x="169524" y="1358344"/>
                  <a:pt x="339048" y="940926"/>
                  <a:pt x="470355" y="670486"/>
                </a:cubicBezTo>
                <a:cubicBezTo>
                  <a:pt x="601663" y="400046"/>
                  <a:pt x="683975" y="264826"/>
                  <a:pt x="787845" y="153123"/>
                </a:cubicBezTo>
                <a:cubicBezTo>
                  <a:pt x="891715" y="41420"/>
                  <a:pt x="983826" y="4185"/>
                  <a:pt x="1093575" y="266"/>
                </a:cubicBezTo>
                <a:cubicBezTo>
                  <a:pt x="1203324" y="-3653"/>
                  <a:pt x="1346391" y="35541"/>
                  <a:pt x="1446342" y="129607"/>
                </a:cubicBezTo>
                <a:cubicBezTo>
                  <a:pt x="1546293" y="223673"/>
                  <a:pt x="1593327" y="376530"/>
                  <a:pt x="1693278" y="564662"/>
                </a:cubicBezTo>
                <a:cubicBezTo>
                  <a:pt x="1793229" y="752794"/>
                  <a:pt x="1955894" y="1066347"/>
                  <a:pt x="2046045" y="1258399"/>
                </a:cubicBezTo>
                <a:cubicBezTo>
                  <a:pt x="2136197" y="1450450"/>
                  <a:pt x="2193031" y="1626824"/>
                  <a:pt x="2234187" y="1716971"/>
                </a:cubicBezTo>
                <a:cubicBezTo>
                  <a:pt x="2275343" y="1807118"/>
                  <a:pt x="2292981" y="1799279"/>
                  <a:pt x="2292981" y="1799279"/>
                </a:cubicBezTo>
              </a:path>
            </a:pathLst>
          </a:custGeom>
          <a:solidFill>
            <a:srgbClr val="FF0000"/>
          </a:solidFill>
          <a:ln w="25400" cap="flat" cmpd="sng">
            <a:solidFill>
              <a:srgbClr val="FF0000"/>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121900" tIns="60933" rIns="121900" bIns="60933" anchor="ctr" anchorCtr="0">
            <a:noAutofit/>
          </a:bodyPr>
          <a:lstStyle/>
          <a:p>
            <a:pPr algn="ctr" defTabSz="1219170">
              <a:buClr>
                <a:srgbClr val="000000"/>
              </a:buClr>
              <a:buSzPts val="1800"/>
            </a:pPr>
            <a:endParaRPr sz="2400" kern="0">
              <a:solidFill>
                <a:srgbClr val="611BB8"/>
              </a:solidFill>
              <a:latin typeface="Calibri"/>
              <a:ea typeface="Calibri"/>
              <a:cs typeface="Calibri"/>
              <a:sym typeface="Calibri"/>
            </a:endParaRPr>
          </a:p>
        </p:txBody>
      </p:sp>
      <p:cxnSp>
        <p:nvCxnSpPr>
          <p:cNvPr id="251" name="Google Shape;251;p38"/>
          <p:cNvCxnSpPr/>
          <p:nvPr/>
        </p:nvCxnSpPr>
        <p:spPr>
          <a:xfrm>
            <a:off x="1003420" y="552643"/>
            <a:ext cx="0" cy="4879500"/>
          </a:xfrm>
          <a:prstGeom prst="straightConnector1">
            <a:avLst/>
          </a:prstGeom>
          <a:noFill/>
          <a:ln w="762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cxnSp>
        <p:nvCxnSpPr>
          <p:cNvPr id="252" name="Google Shape;252;p38"/>
          <p:cNvCxnSpPr/>
          <p:nvPr/>
        </p:nvCxnSpPr>
        <p:spPr>
          <a:xfrm rot="10800000">
            <a:off x="987703" y="5423111"/>
            <a:ext cx="9998100" cy="0"/>
          </a:xfrm>
          <a:prstGeom prst="straightConnector1">
            <a:avLst/>
          </a:prstGeom>
          <a:noFill/>
          <a:ln w="762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sp>
        <p:nvSpPr>
          <p:cNvPr id="253" name="Google Shape;253;p38"/>
          <p:cNvSpPr/>
          <p:nvPr/>
        </p:nvSpPr>
        <p:spPr>
          <a:xfrm>
            <a:off x="3496296" y="4699889"/>
            <a:ext cx="7536649" cy="741849"/>
          </a:xfrm>
          <a:custGeom>
            <a:avLst/>
            <a:gdLst/>
            <a:ahLst/>
            <a:cxnLst/>
            <a:rect l="l" t="t" r="r" b="b"/>
            <a:pathLst>
              <a:path w="5656022" h="741849" extrusionOk="0">
                <a:moveTo>
                  <a:pt x="0" y="694816"/>
                </a:moveTo>
                <a:cubicBezTo>
                  <a:pt x="21558" y="522361"/>
                  <a:pt x="43116" y="349907"/>
                  <a:pt x="105830" y="248002"/>
                </a:cubicBezTo>
                <a:cubicBezTo>
                  <a:pt x="168544" y="146097"/>
                  <a:pt x="252817" y="124540"/>
                  <a:pt x="376285" y="83386"/>
                </a:cubicBezTo>
                <a:cubicBezTo>
                  <a:pt x="499753" y="42232"/>
                  <a:pt x="652619" y="8918"/>
                  <a:pt x="846640" y="1079"/>
                </a:cubicBezTo>
                <a:cubicBezTo>
                  <a:pt x="1040661" y="-6760"/>
                  <a:pt x="1291518" y="30474"/>
                  <a:pt x="1540414" y="36353"/>
                </a:cubicBezTo>
                <a:cubicBezTo>
                  <a:pt x="1789310" y="42232"/>
                  <a:pt x="2110720" y="10877"/>
                  <a:pt x="2340018" y="36353"/>
                </a:cubicBezTo>
                <a:cubicBezTo>
                  <a:pt x="2569316" y="61829"/>
                  <a:pt x="2916203" y="189211"/>
                  <a:pt x="2916203" y="189211"/>
                </a:cubicBezTo>
                <a:cubicBezTo>
                  <a:pt x="3110224" y="242123"/>
                  <a:pt x="3312085" y="330309"/>
                  <a:pt x="3504147" y="353826"/>
                </a:cubicBezTo>
                <a:cubicBezTo>
                  <a:pt x="3696209" y="377342"/>
                  <a:pt x="3917667" y="312672"/>
                  <a:pt x="4068573" y="330310"/>
                </a:cubicBezTo>
                <a:cubicBezTo>
                  <a:pt x="4219479" y="347947"/>
                  <a:pt x="4299831" y="430255"/>
                  <a:pt x="4409581" y="459651"/>
                </a:cubicBezTo>
                <a:cubicBezTo>
                  <a:pt x="4519331" y="489047"/>
                  <a:pt x="4621241" y="485127"/>
                  <a:pt x="4727071" y="506684"/>
                </a:cubicBezTo>
                <a:cubicBezTo>
                  <a:pt x="4832901" y="528241"/>
                  <a:pt x="4970087" y="565474"/>
                  <a:pt x="5044560" y="588991"/>
                </a:cubicBezTo>
                <a:cubicBezTo>
                  <a:pt x="5119033" y="612507"/>
                  <a:pt x="5091596" y="628186"/>
                  <a:pt x="5173908" y="647783"/>
                </a:cubicBezTo>
                <a:cubicBezTo>
                  <a:pt x="5256220" y="667380"/>
                  <a:pt x="5458081" y="690896"/>
                  <a:pt x="5538433" y="706574"/>
                </a:cubicBezTo>
                <a:cubicBezTo>
                  <a:pt x="5618785" y="722252"/>
                  <a:pt x="5656022" y="741849"/>
                  <a:pt x="5656022" y="741849"/>
                </a:cubicBezTo>
              </a:path>
            </a:pathLst>
          </a:custGeom>
          <a:solidFill>
            <a:srgbClr val="3366FF"/>
          </a:solidFill>
          <a:ln w="25400" cap="flat" cmpd="sng">
            <a:solidFill>
              <a:srgbClr val="3366F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121900" tIns="60933" rIns="121900" bIns="60933" anchor="ctr" anchorCtr="0">
            <a:noAutofit/>
          </a:bodyPr>
          <a:lstStyle/>
          <a:p>
            <a:pPr algn="ctr" defTabSz="1219170">
              <a:buClr>
                <a:srgbClr val="000000"/>
              </a:buClr>
              <a:buSzPts val="1800"/>
            </a:pPr>
            <a:endParaRPr sz="2400" kern="0">
              <a:solidFill>
                <a:srgbClr val="611BB8"/>
              </a:solidFill>
              <a:latin typeface="Calibri"/>
              <a:ea typeface="Calibri"/>
              <a:cs typeface="Calibri"/>
              <a:sym typeface="Calibri"/>
            </a:endParaRPr>
          </a:p>
        </p:txBody>
      </p:sp>
      <p:sp>
        <p:nvSpPr>
          <p:cNvPr id="254" name="Google Shape;254;p38"/>
          <p:cNvSpPr txBox="1"/>
          <p:nvPr/>
        </p:nvSpPr>
        <p:spPr>
          <a:xfrm rot="-5400000">
            <a:off x="-417867" y="2215665"/>
            <a:ext cx="1646000" cy="697600"/>
          </a:xfrm>
          <a:prstGeom prst="rect">
            <a:avLst/>
          </a:prstGeom>
          <a:noFill/>
          <a:ln>
            <a:noFill/>
          </a:ln>
        </p:spPr>
        <p:txBody>
          <a:bodyPr spcFirstLastPara="1" wrap="square" lIns="121900" tIns="60933" rIns="121900" bIns="60933" anchor="t" anchorCtr="0">
            <a:noAutofit/>
          </a:bodyPr>
          <a:lstStyle/>
          <a:p>
            <a:pPr defTabSz="1219170">
              <a:buClr>
                <a:srgbClr val="000000"/>
              </a:buClr>
              <a:buSzPts val="2800"/>
            </a:pPr>
            <a:r>
              <a:rPr lang="en" sz="3733" kern="0">
                <a:solidFill>
                  <a:srgbClr val="611BB8"/>
                </a:solidFill>
                <a:latin typeface="Calibri"/>
                <a:ea typeface="Calibri"/>
                <a:cs typeface="Calibri"/>
                <a:sym typeface="Calibri"/>
              </a:rPr>
              <a:t>Injury</a:t>
            </a:r>
            <a:endParaRPr sz="1867" kern="0">
              <a:solidFill>
                <a:srgbClr val="000000"/>
              </a:solidFill>
              <a:latin typeface="Arial"/>
              <a:ea typeface="Arial"/>
              <a:cs typeface="Arial"/>
              <a:sym typeface="Arial"/>
            </a:endParaRPr>
          </a:p>
        </p:txBody>
      </p:sp>
      <p:sp>
        <p:nvSpPr>
          <p:cNvPr id="255" name="Google Shape;255;p38"/>
          <p:cNvSpPr txBox="1"/>
          <p:nvPr/>
        </p:nvSpPr>
        <p:spPr>
          <a:xfrm>
            <a:off x="1003420" y="5423105"/>
            <a:ext cx="1394800" cy="400000"/>
          </a:xfrm>
          <a:prstGeom prst="rect">
            <a:avLst/>
          </a:prstGeom>
          <a:noFill/>
          <a:ln>
            <a:noFill/>
          </a:ln>
        </p:spPr>
        <p:txBody>
          <a:bodyPr spcFirstLastPara="1" wrap="square" lIns="121900" tIns="60933" rIns="121900" bIns="60933" anchor="t" anchorCtr="0">
            <a:noAutofit/>
          </a:bodyPr>
          <a:lstStyle/>
          <a:p>
            <a:pPr defTabSz="1219170">
              <a:buClr>
                <a:srgbClr val="000000"/>
              </a:buClr>
              <a:buSzPts val="2000"/>
            </a:pPr>
            <a:r>
              <a:rPr lang="en" sz="2667" kern="0">
                <a:solidFill>
                  <a:srgbClr val="611BB8"/>
                </a:solidFill>
                <a:latin typeface="Calibri"/>
                <a:ea typeface="Calibri"/>
                <a:cs typeface="Calibri"/>
                <a:sym typeface="Calibri"/>
              </a:rPr>
              <a:t>Minutes</a:t>
            </a:r>
            <a:endParaRPr sz="1867" kern="0">
              <a:solidFill>
                <a:srgbClr val="000000"/>
              </a:solidFill>
              <a:latin typeface="Arial"/>
              <a:ea typeface="Arial"/>
              <a:cs typeface="Arial"/>
              <a:sym typeface="Arial"/>
            </a:endParaRPr>
          </a:p>
        </p:txBody>
      </p:sp>
      <p:sp>
        <p:nvSpPr>
          <p:cNvPr id="256" name="Google Shape;256;p38"/>
          <p:cNvSpPr txBox="1"/>
          <p:nvPr/>
        </p:nvSpPr>
        <p:spPr>
          <a:xfrm>
            <a:off x="2283428" y="5423105"/>
            <a:ext cx="947200" cy="400000"/>
          </a:xfrm>
          <a:prstGeom prst="rect">
            <a:avLst/>
          </a:prstGeom>
          <a:noFill/>
          <a:ln>
            <a:noFill/>
          </a:ln>
        </p:spPr>
        <p:txBody>
          <a:bodyPr spcFirstLastPara="1" wrap="square" lIns="121900" tIns="60933" rIns="121900" bIns="60933" anchor="t" anchorCtr="0">
            <a:noAutofit/>
          </a:bodyPr>
          <a:lstStyle/>
          <a:p>
            <a:pPr defTabSz="1219170">
              <a:buClr>
                <a:srgbClr val="000000"/>
              </a:buClr>
              <a:buSzPts val="2000"/>
            </a:pPr>
            <a:r>
              <a:rPr lang="en" sz="2667" kern="0">
                <a:solidFill>
                  <a:srgbClr val="611BB8"/>
                </a:solidFill>
                <a:latin typeface="Calibri"/>
                <a:ea typeface="Calibri"/>
                <a:cs typeface="Calibri"/>
                <a:sym typeface="Calibri"/>
              </a:rPr>
              <a:t>Hour</a:t>
            </a:r>
            <a:endParaRPr sz="1867" kern="0">
              <a:solidFill>
                <a:srgbClr val="000000"/>
              </a:solidFill>
              <a:latin typeface="Arial"/>
              <a:ea typeface="Arial"/>
              <a:cs typeface="Arial"/>
              <a:sym typeface="Arial"/>
            </a:endParaRPr>
          </a:p>
        </p:txBody>
      </p:sp>
      <p:sp>
        <p:nvSpPr>
          <p:cNvPr id="257" name="Google Shape;257;p38"/>
          <p:cNvSpPr txBox="1"/>
          <p:nvPr/>
        </p:nvSpPr>
        <p:spPr>
          <a:xfrm>
            <a:off x="3747164" y="5423105"/>
            <a:ext cx="1072400" cy="400000"/>
          </a:xfrm>
          <a:prstGeom prst="rect">
            <a:avLst/>
          </a:prstGeom>
          <a:noFill/>
          <a:ln>
            <a:noFill/>
          </a:ln>
        </p:spPr>
        <p:txBody>
          <a:bodyPr spcFirstLastPara="1" wrap="square" lIns="121900" tIns="60933" rIns="121900" bIns="60933" anchor="t" anchorCtr="0">
            <a:noAutofit/>
          </a:bodyPr>
          <a:lstStyle/>
          <a:p>
            <a:pPr defTabSz="1219170">
              <a:buClr>
                <a:srgbClr val="000000"/>
              </a:buClr>
              <a:buSzPts val="2000"/>
            </a:pPr>
            <a:r>
              <a:rPr lang="en" sz="2667" kern="0">
                <a:solidFill>
                  <a:srgbClr val="611BB8"/>
                </a:solidFill>
                <a:latin typeface="Calibri"/>
                <a:ea typeface="Calibri"/>
                <a:cs typeface="Calibri"/>
                <a:sym typeface="Calibri"/>
              </a:rPr>
              <a:t>Hours</a:t>
            </a:r>
            <a:endParaRPr sz="1867" kern="0">
              <a:solidFill>
                <a:srgbClr val="000000"/>
              </a:solidFill>
              <a:latin typeface="Arial"/>
              <a:ea typeface="Arial"/>
              <a:cs typeface="Arial"/>
              <a:sym typeface="Arial"/>
            </a:endParaRPr>
          </a:p>
        </p:txBody>
      </p:sp>
      <p:sp>
        <p:nvSpPr>
          <p:cNvPr id="258" name="Google Shape;258;p38"/>
          <p:cNvSpPr txBox="1"/>
          <p:nvPr/>
        </p:nvSpPr>
        <p:spPr>
          <a:xfrm>
            <a:off x="6428191" y="5423105"/>
            <a:ext cx="908800" cy="400000"/>
          </a:xfrm>
          <a:prstGeom prst="rect">
            <a:avLst/>
          </a:prstGeom>
          <a:noFill/>
          <a:ln>
            <a:noFill/>
          </a:ln>
        </p:spPr>
        <p:txBody>
          <a:bodyPr spcFirstLastPara="1" wrap="square" lIns="121900" tIns="60933" rIns="121900" bIns="60933" anchor="t" anchorCtr="0">
            <a:noAutofit/>
          </a:bodyPr>
          <a:lstStyle/>
          <a:p>
            <a:pPr defTabSz="1219170">
              <a:buClr>
                <a:srgbClr val="000000"/>
              </a:buClr>
              <a:buSzPts val="2000"/>
            </a:pPr>
            <a:r>
              <a:rPr lang="en" sz="2667" kern="0">
                <a:solidFill>
                  <a:srgbClr val="611BB8"/>
                </a:solidFill>
                <a:latin typeface="Calibri"/>
                <a:ea typeface="Calibri"/>
                <a:cs typeface="Calibri"/>
                <a:sym typeface="Calibri"/>
              </a:rPr>
              <a:t>Days</a:t>
            </a:r>
            <a:endParaRPr sz="1867" kern="0">
              <a:solidFill>
                <a:srgbClr val="000000"/>
              </a:solidFill>
              <a:latin typeface="Arial"/>
              <a:ea typeface="Arial"/>
              <a:cs typeface="Arial"/>
              <a:sym typeface="Arial"/>
            </a:endParaRPr>
          </a:p>
        </p:txBody>
      </p:sp>
      <p:sp>
        <p:nvSpPr>
          <p:cNvPr id="259" name="Google Shape;259;p38"/>
          <p:cNvSpPr txBox="1"/>
          <p:nvPr/>
        </p:nvSpPr>
        <p:spPr>
          <a:xfrm>
            <a:off x="1893108" y="1313459"/>
            <a:ext cx="1424400" cy="369300"/>
          </a:xfrm>
          <a:prstGeom prst="rect">
            <a:avLst/>
          </a:prstGeom>
          <a:noFill/>
          <a:ln>
            <a:noFill/>
          </a:ln>
        </p:spPr>
        <p:txBody>
          <a:bodyPr spcFirstLastPara="1" wrap="square" lIns="121900" tIns="60933" rIns="121900" bIns="60933" anchor="t" anchorCtr="0">
            <a:noAutofit/>
          </a:bodyPr>
          <a:lstStyle/>
          <a:p>
            <a:pPr defTabSz="1219170">
              <a:buClr>
                <a:srgbClr val="000000"/>
              </a:buClr>
              <a:buSzPts val="1800"/>
            </a:pPr>
            <a:r>
              <a:rPr lang="en" sz="2400" i="1" kern="0">
                <a:solidFill>
                  <a:srgbClr val="611BB8"/>
                </a:solidFill>
                <a:latin typeface="Calibri"/>
                <a:ea typeface="Calibri"/>
                <a:cs typeface="Calibri"/>
                <a:sym typeface="Calibri"/>
              </a:rPr>
              <a:t>Ischemia</a:t>
            </a:r>
            <a:endParaRPr sz="1867" kern="0">
              <a:solidFill>
                <a:srgbClr val="000000"/>
              </a:solidFill>
              <a:latin typeface="Arial"/>
              <a:ea typeface="Arial"/>
              <a:cs typeface="Arial"/>
              <a:sym typeface="Arial"/>
            </a:endParaRPr>
          </a:p>
        </p:txBody>
      </p:sp>
      <p:sp>
        <p:nvSpPr>
          <p:cNvPr id="260" name="Google Shape;260;p38"/>
          <p:cNvSpPr txBox="1"/>
          <p:nvPr/>
        </p:nvSpPr>
        <p:spPr>
          <a:xfrm>
            <a:off x="2663703" y="2927806"/>
            <a:ext cx="1805100" cy="369300"/>
          </a:xfrm>
          <a:prstGeom prst="rect">
            <a:avLst/>
          </a:prstGeom>
          <a:noFill/>
          <a:ln>
            <a:noFill/>
          </a:ln>
        </p:spPr>
        <p:txBody>
          <a:bodyPr spcFirstLastPara="1" wrap="square" lIns="121900" tIns="60933" rIns="121900" bIns="60933" anchor="t" anchorCtr="0">
            <a:noAutofit/>
          </a:bodyPr>
          <a:lstStyle/>
          <a:p>
            <a:pPr defTabSz="1219170">
              <a:buClr>
                <a:srgbClr val="000000"/>
              </a:buClr>
              <a:buSzPts val="1800"/>
            </a:pPr>
            <a:r>
              <a:rPr lang="en" sz="2400" i="1" kern="0">
                <a:solidFill>
                  <a:srgbClr val="611BB8"/>
                </a:solidFill>
                <a:latin typeface="Calibri"/>
                <a:ea typeface="Calibri"/>
                <a:cs typeface="Calibri"/>
                <a:sym typeface="Calibri"/>
              </a:rPr>
              <a:t>Reperfusion</a:t>
            </a:r>
            <a:endParaRPr sz="1867" kern="0">
              <a:solidFill>
                <a:srgbClr val="000000"/>
              </a:solidFill>
              <a:latin typeface="Arial"/>
              <a:ea typeface="Arial"/>
              <a:cs typeface="Arial"/>
              <a:sym typeface="Arial"/>
            </a:endParaRPr>
          </a:p>
        </p:txBody>
      </p:sp>
      <p:sp>
        <p:nvSpPr>
          <p:cNvPr id="261" name="Google Shape;261;p38"/>
          <p:cNvSpPr txBox="1"/>
          <p:nvPr/>
        </p:nvSpPr>
        <p:spPr>
          <a:xfrm>
            <a:off x="6004869" y="3982581"/>
            <a:ext cx="3658500" cy="369300"/>
          </a:xfrm>
          <a:prstGeom prst="rect">
            <a:avLst/>
          </a:prstGeom>
          <a:noFill/>
          <a:ln>
            <a:noFill/>
          </a:ln>
        </p:spPr>
        <p:txBody>
          <a:bodyPr spcFirstLastPara="1" wrap="square" lIns="121900" tIns="60933" rIns="121900" bIns="60933" anchor="t" anchorCtr="0">
            <a:noAutofit/>
          </a:bodyPr>
          <a:lstStyle/>
          <a:p>
            <a:pPr defTabSz="1219170">
              <a:buClr>
                <a:srgbClr val="000000"/>
              </a:buClr>
              <a:buSzPts val="1800"/>
            </a:pPr>
            <a:r>
              <a:rPr lang="en" sz="2400" i="1" kern="0">
                <a:solidFill>
                  <a:srgbClr val="611BB8"/>
                </a:solidFill>
                <a:latin typeface="Calibri"/>
                <a:ea typeface="Calibri"/>
                <a:cs typeface="Calibri"/>
                <a:sym typeface="Calibri"/>
              </a:rPr>
              <a:t>Secondary / Delayed Injury</a:t>
            </a:r>
            <a:endParaRPr sz="1867" kern="0">
              <a:solidFill>
                <a:srgbClr val="000000"/>
              </a:solidFill>
              <a:latin typeface="Arial"/>
              <a:ea typeface="Arial"/>
              <a:cs typeface="Arial"/>
              <a:sym typeface="Arial"/>
            </a:endParaRPr>
          </a:p>
        </p:txBody>
      </p:sp>
      <p:sp>
        <p:nvSpPr>
          <p:cNvPr id="262" name="Google Shape;262;p38"/>
          <p:cNvSpPr txBox="1">
            <a:spLocks noGrp="1"/>
          </p:cNvSpPr>
          <p:nvPr>
            <p:ph type="sldNum" idx="12"/>
          </p:nvPr>
        </p:nvSpPr>
        <p:spPr>
          <a:xfrm>
            <a:off x="11330665" y="6251679"/>
            <a:ext cx="731600" cy="524800"/>
          </a:xfrm>
          <a:prstGeom prst="rect">
            <a:avLst/>
          </a:prstGeom>
        </p:spPr>
        <p:txBody>
          <a:bodyPr spcFirstLastPara="1" wrap="square" lIns="121900" tIns="121900" rIns="121900" bIns="121900" anchor="ctr" anchorCtr="0">
            <a:normAutofit/>
          </a:bodyPr>
          <a:lstStyle/>
          <a:p>
            <a:pPr defTabSz="1219170">
              <a:buClr>
                <a:srgbClr val="000000"/>
              </a:buClr>
            </a:pPr>
            <a:fld id="{00000000-1234-1234-1234-123412341234}" type="slidenum">
              <a:rPr lang="en" kern="0">
                <a:solidFill>
                  <a:srgbClr val="7F7F7F"/>
                </a:solidFill>
              </a:rPr>
              <a:pPr defTabSz="1219170">
                <a:buClr>
                  <a:srgbClr val="000000"/>
                </a:buClr>
              </a:pPr>
              <a:t>6</a:t>
            </a:fld>
            <a:endParaRPr kern="0">
              <a:solidFill>
                <a:srgbClr val="7F7F7F"/>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941"/>
        <p:cNvGrpSpPr/>
        <p:nvPr/>
      </p:nvGrpSpPr>
      <p:grpSpPr>
        <a:xfrm>
          <a:off x="0" y="0"/>
          <a:ext cx="0" cy="0"/>
          <a:chOff x="0" y="0"/>
          <a:chExt cx="0" cy="0"/>
        </a:xfrm>
      </p:grpSpPr>
      <p:sp>
        <p:nvSpPr>
          <p:cNvPr id="942" name="Google Shape;942;p92"/>
          <p:cNvSpPr txBox="1">
            <a:spLocks noGrp="1"/>
          </p:cNvSpPr>
          <p:nvPr>
            <p:ph type="title"/>
          </p:nvPr>
        </p:nvSpPr>
        <p:spPr>
          <a:xfrm>
            <a:off x="647833" y="2286000"/>
            <a:ext cx="10911600" cy="1047600"/>
          </a:xfrm>
          <a:prstGeom prst="rect">
            <a:avLst/>
          </a:prstGeom>
          <a:noFill/>
          <a:ln>
            <a:noFill/>
          </a:ln>
        </p:spPr>
        <p:txBody>
          <a:bodyPr spcFirstLastPara="1" wrap="square" lIns="91433" tIns="45700" rIns="91433" bIns="45700" anchor="ctr" anchorCtr="0">
            <a:noAutofit/>
          </a:bodyPr>
          <a:lstStyle/>
          <a:p>
            <a:pPr>
              <a:buClr>
                <a:schemeClr val="dk1"/>
              </a:buClr>
              <a:buSzPts val="3300"/>
            </a:pPr>
            <a:r>
              <a:rPr lang="en" sz="3600"/>
              <a:t>Questions and Discussion</a:t>
            </a:r>
            <a:endParaRPr sz="3600"/>
          </a:p>
        </p:txBody>
      </p:sp>
      <p:sp>
        <p:nvSpPr>
          <p:cNvPr id="943" name="Google Shape;943;p92"/>
          <p:cNvSpPr txBox="1">
            <a:spLocks noGrp="1"/>
          </p:cNvSpPr>
          <p:nvPr>
            <p:ph type="sldNum" idx="12"/>
          </p:nvPr>
        </p:nvSpPr>
        <p:spPr>
          <a:xfrm>
            <a:off x="11330665" y="6251679"/>
            <a:ext cx="731600" cy="524800"/>
          </a:xfrm>
          <a:prstGeom prst="rect">
            <a:avLst/>
          </a:prstGeom>
        </p:spPr>
        <p:txBody>
          <a:bodyPr spcFirstLastPara="1" wrap="square" lIns="121900" tIns="121900" rIns="121900" bIns="121900" anchor="ctr" anchorCtr="0">
            <a:normAutofit/>
          </a:bodyPr>
          <a:lstStyle/>
          <a:p>
            <a:pPr defTabSz="1219170">
              <a:buClr>
                <a:srgbClr val="000000"/>
              </a:buClr>
            </a:pPr>
            <a:fld id="{00000000-1234-1234-1234-123412341234}" type="slidenum">
              <a:rPr lang="en" kern="0">
                <a:solidFill>
                  <a:srgbClr val="FFFFFF"/>
                </a:solidFill>
              </a:rPr>
              <a:pPr defTabSz="1219170">
                <a:buClr>
                  <a:srgbClr val="000000"/>
                </a:buClr>
              </a:pPr>
              <a:t>60</a:t>
            </a:fld>
            <a:endParaRPr kern="0">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9"/>
          <p:cNvSpPr/>
          <p:nvPr/>
        </p:nvSpPr>
        <p:spPr>
          <a:xfrm>
            <a:off x="1708944" y="3642287"/>
            <a:ext cx="1702539" cy="1799451"/>
          </a:xfrm>
          <a:custGeom>
            <a:avLst/>
            <a:gdLst/>
            <a:ahLst/>
            <a:cxnLst/>
            <a:rect l="l" t="t" r="r" b="b"/>
            <a:pathLst>
              <a:path w="2292981" h="1799451" extrusionOk="0">
                <a:moveTo>
                  <a:pt x="0" y="1775762"/>
                </a:moveTo>
                <a:cubicBezTo>
                  <a:pt x="169524" y="1358344"/>
                  <a:pt x="339048" y="940926"/>
                  <a:pt x="470355" y="670486"/>
                </a:cubicBezTo>
                <a:cubicBezTo>
                  <a:pt x="601663" y="400046"/>
                  <a:pt x="683975" y="264826"/>
                  <a:pt x="787845" y="153123"/>
                </a:cubicBezTo>
                <a:cubicBezTo>
                  <a:pt x="891715" y="41420"/>
                  <a:pt x="983826" y="4185"/>
                  <a:pt x="1093575" y="266"/>
                </a:cubicBezTo>
                <a:cubicBezTo>
                  <a:pt x="1203324" y="-3653"/>
                  <a:pt x="1346391" y="35541"/>
                  <a:pt x="1446342" y="129607"/>
                </a:cubicBezTo>
                <a:cubicBezTo>
                  <a:pt x="1546293" y="223673"/>
                  <a:pt x="1593327" y="376530"/>
                  <a:pt x="1693278" y="564662"/>
                </a:cubicBezTo>
                <a:cubicBezTo>
                  <a:pt x="1793229" y="752794"/>
                  <a:pt x="1955894" y="1066347"/>
                  <a:pt x="2046045" y="1258399"/>
                </a:cubicBezTo>
                <a:cubicBezTo>
                  <a:pt x="2136197" y="1450450"/>
                  <a:pt x="2193031" y="1626824"/>
                  <a:pt x="2234187" y="1716971"/>
                </a:cubicBezTo>
                <a:cubicBezTo>
                  <a:pt x="2275343" y="1807118"/>
                  <a:pt x="2292981" y="1799279"/>
                  <a:pt x="2292981" y="1799279"/>
                </a:cubicBezTo>
              </a:path>
            </a:pathLst>
          </a:custGeom>
          <a:solidFill>
            <a:srgbClr val="FF6600"/>
          </a:solidFill>
          <a:ln w="25400" cap="flat" cmpd="sng">
            <a:solidFill>
              <a:srgbClr val="FF6600"/>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121900" tIns="60933" rIns="121900" bIns="60933" anchor="ctr" anchorCtr="0">
            <a:noAutofit/>
          </a:bodyPr>
          <a:lstStyle/>
          <a:p>
            <a:pPr algn="ctr" defTabSz="1219170">
              <a:buClr>
                <a:srgbClr val="000000"/>
              </a:buClr>
              <a:buSzPts val="1800"/>
            </a:pPr>
            <a:endParaRPr sz="2400" kern="0">
              <a:solidFill>
                <a:srgbClr val="611BB8"/>
              </a:solidFill>
              <a:latin typeface="Calibri"/>
              <a:ea typeface="Calibri"/>
              <a:cs typeface="Calibri"/>
              <a:sym typeface="Calibri"/>
            </a:endParaRPr>
          </a:p>
        </p:txBody>
      </p:sp>
      <p:sp>
        <p:nvSpPr>
          <p:cNvPr id="268" name="Google Shape;268;p39"/>
          <p:cNvSpPr/>
          <p:nvPr/>
        </p:nvSpPr>
        <p:spPr>
          <a:xfrm>
            <a:off x="1285626" y="1081764"/>
            <a:ext cx="596175" cy="4372667"/>
          </a:xfrm>
          <a:custGeom>
            <a:avLst/>
            <a:gdLst/>
            <a:ahLst/>
            <a:cxnLst/>
            <a:rect l="l" t="t" r="r" b="b"/>
            <a:pathLst>
              <a:path w="2292981" h="1799451" extrusionOk="0">
                <a:moveTo>
                  <a:pt x="0" y="1775762"/>
                </a:moveTo>
                <a:cubicBezTo>
                  <a:pt x="169524" y="1358344"/>
                  <a:pt x="339048" y="940926"/>
                  <a:pt x="470355" y="670486"/>
                </a:cubicBezTo>
                <a:cubicBezTo>
                  <a:pt x="601663" y="400046"/>
                  <a:pt x="683975" y="264826"/>
                  <a:pt x="787845" y="153123"/>
                </a:cubicBezTo>
                <a:cubicBezTo>
                  <a:pt x="891715" y="41420"/>
                  <a:pt x="983826" y="4185"/>
                  <a:pt x="1093575" y="266"/>
                </a:cubicBezTo>
                <a:cubicBezTo>
                  <a:pt x="1203324" y="-3653"/>
                  <a:pt x="1346391" y="35541"/>
                  <a:pt x="1446342" y="129607"/>
                </a:cubicBezTo>
                <a:cubicBezTo>
                  <a:pt x="1546293" y="223673"/>
                  <a:pt x="1593327" y="376530"/>
                  <a:pt x="1693278" y="564662"/>
                </a:cubicBezTo>
                <a:cubicBezTo>
                  <a:pt x="1793229" y="752794"/>
                  <a:pt x="1955894" y="1066347"/>
                  <a:pt x="2046045" y="1258399"/>
                </a:cubicBezTo>
                <a:cubicBezTo>
                  <a:pt x="2136197" y="1450450"/>
                  <a:pt x="2193031" y="1626824"/>
                  <a:pt x="2234187" y="1716971"/>
                </a:cubicBezTo>
                <a:cubicBezTo>
                  <a:pt x="2275343" y="1807118"/>
                  <a:pt x="2292981" y="1799279"/>
                  <a:pt x="2292981" y="1799279"/>
                </a:cubicBezTo>
              </a:path>
            </a:pathLst>
          </a:custGeom>
          <a:solidFill>
            <a:srgbClr val="FF0000"/>
          </a:solidFill>
          <a:ln w="25400" cap="flat" cmpd="sng">
            <a:solidFill>
              <a:srgbClr val="FF0000"/>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121900" tIns="60933" rIns="121900" bIns="60933" anchor="ctr" anchorCtr="0">
            <a:noAutofit/>
          </a:bodyPr>
          <a:lstStyle/>
          <a:p>
            <a:pPr algn="ctr" defTabSz="1219170">
              <a:buClr>
                <a:srgbClr val="000000"/>
              </a:buClr>
              <a:buSzPts val="1800"/>
            </a:pPr>
            <a:endParaRPr sz="2400" kern="0">
              <a:solidFill>
                <a:srgbClr val="611BB8"/>
              </a:solidFill>
              <a:latin typeface="Calibri"/>
              <a:ea typeface="Calibri"/>
              <a:cs typeface="Calibri"/>
              <a:sym typeface="Calibri"/>
            </a:endParaRPr>
          </a:p>
        </p:txBody>
      </p:sp>
      <p:cxnSp>
        <p:nvCxnSpPr>
          <p:cNvPr id="269" name="Google Shape;269;p39"/>
          <p:cNvCxnSpPr/>
          <p:nvPr/>
        </p:nvCxnSpPr>
        <p:spPr>
          <a:xfrm>
            <a:off x="1003420" y="552643"/>
            <a:ext cx="0" cy="4879500"/>
          </a:xfrm>
          <a:prstGeom prst="straightConnector1">
            <a:avLst/>
          </a:prstGeom>
          <a:noFill/>
          <a:ln w="762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cxnSp>
        <p:nvCxnSpPr>
          <p:cNvPr id="270" name="Google Shape;270;p39"/>
          <p:cNvCxnSpPr/>
          <p:nvPr/>
        </p:nvCxnSpPr>
        <p:spPr>
          <a:xfrm rot="10800000">
            <a:off x="987703" y="5423111"/>
            <a:ext cx="9998100" cy="0"/>
          </a:xfrm>
          <a:prstGeom prst="straightConnector1">
            <a:avLst/>
          </a:prstGeom>
          <a:noFill/>
          <a:ln w="762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sp>
        <p:nvSpPr>
          <p:cNvPr id="271" name="Google Shape;271;p39"/>
          <p:cNvSpPr/>
          <p:nvPr/>
        </p:nvSpPr>
        <p:spPr>
          <a:xfrm>
            <a:off x="3496296" y="4699889"/>
            <a:ext cx="7536649" cy="741849"/>
          </a:xfrm>
          <a:custGeom>
            <a:avLst/>
            <a:gdLst/>
            <a:ahLst/>
            <a:cxnLst/>
            <a:rect l="l" t="t" r="r" b="b"/>
            <a:pathLst>
              <a:path w="5656022" h="741849" extrusionOk="0">
                <a:moveTo>
                  <a:pt x="0" y="694816"/>
                </a:moveTo>
                <a:cubicBezTo>
                  <a:pt x="21558" y="522361"/>
                  <a:pt x="43116" y="349907"/>
                  <a:pt x="105830" y="248002"/>
                </a:cubicBezTo>
                <a:cubicBezTo>
                  <a:pt x="168544" y="146097"/>
                  <a:pt x="252817" y="124540"/>
                  <a:pt x="376285" y="83386"/>
                </a:cubicBezTo>
                <a:cubicBezTo>
                  <a:pt x="499753" y="42232"/>
                  <a:pt x="652619" y="8918"/>
                  <a:pt x="846640" y="1079"/>
                </a:cubicBezTo>
                <a:cubicBezTo>
                  <a:pt x="1040661" y="-6760"/>
                  <a:pt x="1291518" y="30474"/>
                  <a:pt x="1540414" y="36353"/>
                </a:cubicBezTo>
                <a:cubicBezTo>
                  <a:pt x="1789310" y="42232"/>
                  <a:pt x="2110720" y="10877"/>
                  <a:pt x="2340018" y="36353"/>
                </a:cubicBezTo>
                <a:cubicBezTo>
                  <a:pt x="2569316" y="61829"/>
                  <a:pt x="2916203" y="189211"/>
                  <a:pt x="2916203" y="189211"/>
                </a:cubicBezTo>
                <a:cubicBezTo>
                  <a:pt x="3110224" y="242123"/>
                  <a:pt x="3312085" y="330309"/>
                  <a:pt x="3504147" y="353826"/>
                </a:cubicBezTo>
                <a:cubicBezTo>
                  <a:pt x="3696209" y="377342"/>
                  <a:pt x="3917667" y="312672"/>
                  <a:pt x="4068573" y="330310"/>
                </a:cubicBezTo>
                <a:cubicBezTo>
                  <a:pt x="4219479" y="347947"/>
                  <a:pt x="4299831" y="430255"/>
                  <a:pt x="4409581" y="459651"/>
                </a:cubicBezTo>
                <a:cubicBezTo>
                  <a:pt x="4519331" y="489047"/>
                  <a:pt x="4621241" y="485127"/>
                  <a:pt x="4727071" y="506684"/>
                </a:cubicBezTo>
                <a:cubicBezTo>
                  <a:pt x="4832901" y="528241"/>
                  <a:pt x="4970087" y="565474"/>
                  <a:pt x="5044560" y="588991"/>
                </a:cubicBezTo>
                <a:cubicBezTo>
                  <a:pt x="5119033" y="612507"/>
                  <a:pt x="5091596" y="628186"/>
                  <a:pt x="5173908" y="647783"/>
                </a:cubicBezTo>
                <a:cubicBezTo>
                  <a:pt x="5256220" y="667380"/>
                  <a:pt x="5458081" y="690896"/>
                  <a:pt x="5538433" y="706574"/>
                </a:cubicBezTo>
                <a:cubicBezTo>
                  <a:pt x="5618785" y="722252"/>
                  <a:pt x="5656022" y="741849"/>
                  <a:pt x="5656022" y="741849"/>
                </a:cubicBezTo>
              </a:path>
            </a:pathLst>
          </a:custGeom>
          <a:solidFill>
            <a:srgbClr val="3366FF"/>
          </a:solidFill>
          <a:ln w="25400" cap="flat" cmpd="sng">
            <a:solidFill>
              <a:srgbClr val="3366F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121900" tIns="60933" rIns="121900" bIns="60933" anchor="ctr" anchorCtr="0">
            <a:noAutofit/>
          </a:bodyPr>
          <a:lstStyle/>
          <a:p>
            <a:pPr algn="ctr" defTabSz="1219170">
              <a:buClr>
                <a:srgbClr val="000000"/>
              </a:buClr>
              <a:buSzPts val="1800"/>
            </a:pPr>
            <a:endParaRPr sz="2400" kern="0">
              <a:solidFill>
                <a:srgbClr val="611BB8"/>
              </a:solidFill>
              <a:latin typeface="Calibri"/>
              <a:ea typeface="Calibri"/>
              <a:cs typeface="Calibri"/>
              <a:sym typeface="Calibri"/>
            </a:endParaRPr>
          </a:p>
        </p:txBody>
      </p:sp>
      <p:sp>
        <p:nvSpPr>
          <p:cNvPr id="272" name="Google Shape;272;p39"/>
          <p:cNvSpPr txBox="1"/>
          <p:nvPr/>
        </p:nvSpPr>
        <p:spPr>
          <a:xfrm rot="-5400000">
            <a:off x="-398310" y="2235322"/>
            <a:ext cx="1606795" cy="697500"/>
          </a:xfrm>
          <a:prstGeom prst="rect">
            <a:avLst/>
          </a:prstGeom>
          <a:noFill/>
          <a:ln>
            <a:noFill/>
          </a:ln>
        </p:spPr>
        <p:txBody>
          <a:bodyPr spcFirstLastPara="1" wrap="square" lIns="121900" tIns="60933" rIns="121900" bIns="60933" anchor="t" anchorCtr="0">
            <a:noAutofit/>
          </a:bodyPr>
          <a:lstStyle/>
          <a:p>
            <a:pPr defTabSz="1219170">
              <a:buClr>
                <a:srgbClr val="000000"/>
              </a:buClr>
              <a:buSzPts val="2800"/>
            </a:pPr>
            <a:r>
              <a:rPr lang="en" sz="3733" kern="0">
                <a:solidFill>
                  <a:srgbClr val="611BB8"/>
                </a:solidFill>
                <a:latin typeface="Calibri"/>
                <a:ea typeface="Calibri"/>
                <a:cs typeface="Calibri"/>
                <a:sym typeface="Calibri"/>
              </a:rPr>
              <a:t>Injury</a:t>
            </a:r>
            <a:endParaRPr sz="1867" kern="0">
              <a:solidFill>
                <a:srgbClr val="000000"/>
              </a:solidFill>
              <a:latin typeface="Arial"/>
              <a:ea typeface="Arial"/>
              <a:cs typeface="Arial"/>
              <a:sym typeface="Arial"/>
            </a:endParaRPr>
          </a:p>
        </p:txBody>
      </p:sp>
      <p:sp>
        <p:nvSpPr>
          <p:cNvPr id="273" name="Google Shape;273;p39"/>
          <p:cNvSpPr txBox="1"/>
          <p:nvPr/>
        </p:nvSpPr>
        <p:spPr>
          <a:xfrm>
            <a:off x="1003420" y="5454439"/>
            <a:ext cx="1394800" cy="400000"/>
          </a:xfrm>
          <a:prstGeom prst="rect">
            <a:avLst/>
          </a:prstGeom>
          <a:noFill/>
          <a:ln>
            <a:noFill/>
          </a:ln>
        </p:spPr>
        <p:txBody>
          <a:bodyPr spcFirstLastPara="1" wrap="square" lIns="121900" tIns="60933" rIns="121900" bIns="60933" anchor="t" anchorCtr="0">
            <a:noAutofit/>
          </a:bodyPr>
          <a:lstStyle/>
          <a:p>
            <a:pPr defTabSz="1219170">
              <a:buClr>
                <a:srgbClr val="000000"/>
              </a:buClr>
              <a:buSzPts val="2000"/>
            </a:pPr>
            <a:r>
              <a:rPr lang="en" sz="2667" kern="0">
                <a:solidFill>
                  <a:srgbClr val="611BB8"/>
                </a:solidFill>
                <a:latin typeface="Calibri"/>
                <a:ea typeface="Calibri"/>
                <a:cs typeface="Calibri"/>
                <a:sym typeface="Calibri"/>
              </a:rPr>
              <a:t>Minutes</a:t>
            </a:r>
            <a:endParaRPr sz="1867" kern="0">
              <a:solidFill>
                <a:srgbClr val="000000"/>
              </a:solidFill>
              <a:latin typeface="Arial"/>
              <a:ea typeface="Arial"/>
              <a:cs typeface="Arial"/>
              <a:sym typeface="Arial"/>
            </a:endParaRPr>
          </a:p>
        </p:txBody>
      </p:sp>
      <p:sp>
        <p:nvSpPr>
          <p:cNvPr id="274" name="Google Shape;274;p39"/>
          <p:cNvSpPr txBox="1"/>
          <p:nvPr/>
        </p:nvSpPr>
        <p:spPr>
          <a:xfrm>
            <a:off x="2283428" y="5454439"/>
            <a:ext cx="947200" cy="400000"/>
          </a:xfrm>
          <a:prstGeom prst="rect">
            <a:avLst/>
          </a:prstGeom>
          <a:noFill/>
          <a:ln>
            <a:noFill/>
          </a:ln>
        </p:spPr>
        <p:txBody>
          <a:bodyPr spcFirstLastPara="1" wrap="square" lIns="121900" tIns="60933" rIns="121900" bIns="60933" anchor="t" anchorCtr="0">
            <a:noAutofit/>
          </a:bodyPr>
          <a:lstStyle/>
          <a:p>
            <a:pPr defTabSz="1219170">
              <a:buClr>
                <a:srgbClr val="000000"/>
              </a:buClr>
              <a:buSzPts val="2000"/>
            </a:pPr>
            <a:r>
              <a:rPr lang="en" sz="2667" kern="0">
                <a:solidFill>
                  <a:srgbClr val="611BB8"/>
                </a:solidFill>
                <a:latin typeface="Calibri"/>
                <a:ea typeface="Calibri"/>
                <a:cs typeface="Calibri"/>
                <a:sym typeface="Calibri"/>
              </a:rPr>
              <a:t>Hour</a:t>
            </a:r>
            <a:endParaRPr sz="1867" kern="0">
              <a:solidFill>
                <a:srgbClr val="000000"/>
              </a:solidFill>
              <a:latin typeface="Arial"/>
              <a:ea typeface="Arial"/>
              <a:cs typeface="Arial"/>
              <a:sym typeface="Arial"/>
            </a:endParaRPr>
          </a:p>
        </p:txBody>
      </p:sp>
      <p:sp>
        <p:nvSpPr>
          <p:cNvPr id="275" name="Google Shape;275;p39"/>
          <p:cNvSpPr txBox="1"/>
          <p:nvPr/>
        </p:nvSpPr>
        <p:spPr>
          <a:xfrm>
            <a:off x="3747164" y="5454439"/>
            <a:ext cx="1072400" cy="400000"/>
          </a:xfrm>
          <a:prstGeom prst="rect">
            <a:avLst/>
          </a:prstGeom>
          <a:noFill/>
          <a:ln>
            <a:noFill/>
          </a:ln>
        </p:spPr>
        <p:txBody>
          <a:bodyPr spcFirstLastPara="1" wrap="square" lIns="121900" tIns="60933" rIns="121900" bIns="60933" anchor="t" anchorCtr="0">
            <a:noAutofit/>
          </a:bodyPr>
          <a:lstStyle/>
          <a:p>
            <a:pPr defTabSz="1219170">
              <a:buClr>
                <a:srgbClr val="000000"/>
              </a:buClr>
              <a:buSzPts val="2000"/>
            </a:pPr>
            <a:r>
              <a:rPr lang="en" sz="2667" kern="0">
                <a:solidFill>
                  <a:srgbClr val="611BB8"/>
                </a:solidFill>
                <a:latin typeface="Calibri"/>
                <a:ea typeface="Calibri"/>
                <a:cs typeface="Calibri"/>
                <a:sym typeface="Calibri"/>
              </a:rPr>
              <a:t>Hours</a:t>
            </a:r>
            <a:endParaRPr sz="1867" kern="0">
              <a:solidFill>
                <a:srgbClr val="000000"/>
              </a:solidFill>
              <a:latin typeface="Arial"/>
              <a:ea typeface="Arial"/>
              <a:cs typeface="Arial"/>
              <a:sym typeface="Arial"/>
            </a:endParaRPr>
          </a:p>
        </p:txBody>
      </p:sp>
      <p:sp>
        <p:nvSpPr>
          <p:cNvPr id="276" name="Google Shape;276;p39"/>
          <p:cNvSpPr txBox="1"/>
          <p:nvPr/>
        </p:nvSpPr>
        <p:spPr>
          <a:xfrm>
            <a:off x="6428191" y="5454439"/>
            <a:ext cx="908800" cy="400000"/>
          </a:xfrm>
          <a:prstGeom prst="rect">
            <a:avLst/>
          </a:prstGeom>
          <a:noFill/>
          <a:ln>
            <a:noFill/>
          </a:ln>
        </p:spPr>
        <p:txBody>
          <a:bodyPr spcFirstLastPara="1" wrap="square" lIns="121900" tIns="60933" rIns="121900" bIns="60933" anchor="t" anchorCtr="0">
            <a:noAutofit/>
          </a:bodyPr>
          <a:lstStyle/>
          <a:p>
            <a:pPr defTabSz="1219170">
              <a:buClr>
                <a:srgbClr val="000000"/>
              </a:buClr>
              <a:buSzPts val="2000"/>
            </a:pPr>
            <a:r>
              <a:rPr lang="en" sz="2667" kern="0">
                <a:solidFill>
                  <a:srgbClr val="611BB8"/>
                </a:solidFill>
                <a:latin typeface="Calibri"/>
                <a:ea typeface="Calibri"/>
                <a:cs typeface="Calibri"/>
                <a:sym typeface="Calibri"/>
              </a:rPr>
              <a:t>Days</a:t>
            </a:r>
            <a:endParaRPr sz="1867" kern="0">
              <a:solidFill>
                <a:srgbClr val="000000"/>
              </a:solidFill>
              <a:latin typeface="Arial"/>
              <a:ea typeface="Arial"/>
              <a:cs typeface="Arial"/>
              <a:sym typeface="Arial"/>
            </a:endParaRPr>
          </a:p>
        </p:txBody>
      </p:sp>
      <p:sp>
        <p:nvSpPr>
          <p:cNvPr id="277" name="Google Shape;277;p39"/>
          <p:cNvSpPr txBox="1"/>
          <p:nvPr/>
        </p:nvSpPr>
        <p:spPr>
          <a:xfrm>
            <a:off x="1893108" y="1313459"/>
            <a:ext cx="1424400" cy="369300"/>
          </a:xfrm>
          <a:prstGeom prst="rect">
            <a:avLst/>
          </a:prstGeom>
          <a:noFill/>
          <a:ln>
            <a:noFill/>
          </a:ln>
        </p:spPr>
        <p:txBody>
          <a:bodyPr spcFirstLastPara="1" wrap="square" lIns="121900" tIns="60933" rIns="121900" bIns="60933" anchor="t" anchorCtr="0">
            <a:noAutofit/>
          </a:bodyPr>
          <a:lstStyle/>
          <a:p>
            <a:pPr defTabSz="1219170">
              <a:buClr>
                <a:srgbClr val="000000"/>
              </a:buClr>
              <a:buSzPts val="1800"/>
            </a:pPr>
            <a:r>
              <a:rPr lang="en" sz="2400" i="1" kern="0">
                <a:solidFill>
                  <a:srgbClr val="611BB8"/>
                </a:solidFill>
                <a:latin typeface="Calibri"/>
                <a:ea typeface="Calibri"/>
                <a:cs typeface="Calibri"/>
                <a:sym typeface="Calibri"/>
              </a:rPr>
              <a:t>Ischemia</a:t>
            </a:r>
            <a:endParaRPr sz="1867" kern="0">
              <a:solidFill>
                <a:srgbClr val="000000"/>
              </a:solidFill>
              <a:latin typeface="Arial"/>
              <a:ea typeface="Arial"/>
              <a:cs typeface="Arial"/>
              <a:sym typeface="Arial"/>
            </a:endParaRPr>
          </a:p>
        </p:txBody>
      </p:sp>
      <p:sp>
        <p:nvSpPr>
          <p:cNvPr id="278" name="Google Shape;278;p39"/>
          <p:cNvSpPr txBox="1"/>
          <p:nvPr/>
        </p:nvSpPr>
        <p:spPr>
          <a:xfrm>
            <a:off x="2663703" y="2927806"/>
            <a:ext cx="1805100" cy="369300"/>
          </a:xfrm>
          <a:prstGeom prst="rect">
            <a:avLst/>
          </a:prstGeom>
          <a:noFill/>
          <a:ln>
            <a:noFill/>
          </a:ln>
        </p:spPr>
        <p:txBody>
          <a:bodyPr spcFirstLastPara="1" wrap="square" lIns="121900" tIns="60933" rIns="121900" bIns="60933" anchor="t" anchorCtr="0">
            <a:noAutofit/>
          </a:bodyPr>
          <a:lstStyle/>
          <a:p>
            <a:pPr defTabSz="1219170">
              <a:buClr>
                <a:srgbClr val="000000"/>
              </a:buClr>
              <a:buSzPts val="1800"/>
            </a:pPr>
            <a:r>
              <a:rPr lang="en" sz="2400" i="1" kern="0">
                <a:solidFill>
                  <a:srgbClr val="611BB8"/>
                </a:solidFill>
                <a:latin typeface="Calibri"/>
                <a:ea typeface="Calibri"/>
                <a:cs typeface="Calibri"/>
                <a:sym typeface="Calibri"/>
              </a:rPr>
              <a:t>Reperfusion</a:t>
            </a:r>
            <a:endParaRPr sz="1867" kern="0">
              <a:solidFill>
                <a:srgbClr val="000000"/>
              </a:solidFill>
              <a:latin typeface="Arial"/>
              <a:ea typeface="Arial"/>
              <a:cs typeface="Arial"/>
              <a:sym typeface="Arial"/>
            </a:endParaRPr>
          </a:p>
        </p:txBody>
      </p:sp>
      <p:sp>
        <p:nvSpPr>
          <p:cNvPr id="279" name="Google Shape;279;p39"/>
          <p:cNvSpPr txBox="1"/>
          <p:nvPr/>
        </p:nvSpPr>
        <p:spPr>
          <a:xfrm>
            <a:off x="3096185" y="700679"/>
            <a:ext cx="7380000" cy="461700"/>
          </a:xfrm>
          <a:prstGeom prst="rect">
            <a:avLst/>
          </a:prstGeom>
          <a:noFill/>
          <a:ln>
            <a:noFill/>
          </a:ln>
        </p:spPr>
        <p:txBody>
          <a:bodyPr spcFirstLastPara="1" wrap="square" lIns="121900" tIns="60933" rIns="121900" bIns="60933" anchor="t" anchorCtr="0">
            <a:noAutofit/>
          </a:bodyPr>
          <a:lstStyle/>
          <a:p>
            <a:pPr defTabSz="1219170">
              <a:buClr>
                <a:srgbClr val="000000"/>
              </a:buClr>
              <a:buSzPts val="2400"/>
            </a:pPr>
            <a:r>
              <a:rPr lang="en" sz="3200" kern="0">
                <a:solidFill>
                  <a:srgbClr val="0000FF"/>
                </a:solidFill>
                <a:latin typeface="Calibri"/>
                <a:ea typeface="Calibri"/>
                <a:cs typeface="Calibri"/>
                <a:sym typeface="Calibri"/>
              </a:rPr>
              <a:t>Cold during CPR or within minutes of ROSC</a:t>
            </a:r>
            <a:endParaRPr sz="1867" kern="0">
              <a:solidFill>
                <a:srgbClr val="000000"/>
              </a:solidFill>
              <a:latin typeface="Arial"/>
              <a:ea typeface="Arial"/>
              <a:cs typeface="Arial"/>
              <a:sym typeface="Arial"/>
            </a:endParaRPr>
          </a:p>
        </p:txBody>
      </p:sp>
      <p:sp>
        <p:nvSpPr>
          <p:cNvPr id="280" name="Google Shape;280;p39"/>
          <p:cNvSpPr/>
          <p:nvPr/>
        </p:nvSpPr>
        <p:spPr>
          <a:xfrm>
            <a:off x="2367455" y="1281649"/>
            <a:ext cx="2318968" cy="917144"/>
          </a:xfrm>
          <a:custGeom>
            <a:avLst/>
            <a:gdLst/>
            <a:ahLst/>
            <a:cxnLst/>
            <a:rect l="l" t="t" r="r" b="b"/>
            <a:pathLst>
              <a:path w="1740314" h="917144" extrusionOk="0">
                <a:moveTo>
                  <a:pt x="1740314" y="0"/>
                </a:moveTo>
                <a:cubicBezTo>
                  <a:pt x="1673680" y="241044"/>
                  <a:pt x="1607047" y="482089"/>
                  <a:pt x="1316995" y="634946"/>
                </a:cubicBezTo>
                <a:cubicBezTo>
                  <a:pt x="1026943" y="787803"/>
                  <a:pt x="0" y="917144"/>
                  <a:pt x="0" y="917144"/>
                </a:cubicBezTo>
              </a:path>
            </a:pathLst>
          </a:custGeom>
          <a:noFill/>
          <a:ln w="25400" cap="flat" cmpd="sng">
            <a:solidFill>
              <a:srgbClr val="3366F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121900" tIns="60933" rIns="121900" bIns="60933" anchor="ctr" anchorCtr="0">
            <a:noAutofit/>
          </a:bodyPr>
          <a:lstStyle/>
          <a:p>
            <a:pPr algn="ctr" defTabSz="1219170">
              <a:buClr>
                <a:srgbClr val="000000"/>
              </a:buClr>
              <a:buSzPts val="1800"/>
            </a:pPr>
            <a:endParaRPr sz="2400" kern="0">
              <a:solidFill>
                <a:srgbClr val="611BB8"/>
              </a:solidFill>
              <a:latin typeface="Calibri"/>
              <a:ea typeface="Calibri"/>
              <a:cs typeface="Calibri"/>
              <a:sym typeface="Calibri"/>
            </a:endParaRPr>
          </a:p>
        </p:txBody>
      </p:sp>
      <p:cxnSp>
        <p:nvCxnSpPr>
          <p:cNvPr id="281" name="Google Shape;281;p39"/>
          <p:cNvCxnSpPr/>
          <p:nvPr/>
        </p:nvCxnSpPr>
        <p:spPr>
          <a:xfrm flipH="1">
            <a:off x="4170449" y="1162345"/>
            <a:ext cx="3527700" cy="1765500"/>
          </a:xfrm>
          <a:prstGeom prst="straightConnector1">
            <a:avLst/>
          </a:prstGeom>
          <a:noFill/>
          <a:ln w="25400" cap="flat" cmpd="sng">
            <a:solidFill>
              <a:srgbClr val="3366FF"/>
            </a:solidFill>
            <a:prstDash val="solid"/>
            <a:round/>
            <a:headEnd type="none" w="sm" len="sm"/>
            <a:tailEnd type="stealth" w="med" len="med"/>
          </a:ln>
          <a:effectLst>
            <a:outerShdw blurRad="40000" dist="20000" dir="5400000" rotWithShape="0">
              <a:srgbClr val="000000">
                <a:alpha val="37647"/>
              </a:srgbClr>
            </a:outerShdw>
          </a:effectLst>
        </p:spPr>
      </p:cxnSp>
      <p:sp>
        <p:nvSpPr>
          <p:cNvPr id="282" name="Google Shape;282;p39"/>
          <p:cNvSpPr txBox="1"/>
          <p:nvPr/>
        </p:nvSpPr>
        <p:spPr>
          <a:xfrm>
            <a:off x="6004869" y="3982581"/>
            <a:ext cx="3658500" cy="369300"/>
          </a:xfrm>
          <a:prstGeom prst="rect">
            <a:avLst/>
          </a:prstGeom>
          <a:noFill/>
          <a:ln>
            <a:noFill/>
          </a:ln>
        </p:spPr>
        <p:txBody>
          <a:bodyPr spcFirstLastPara="1" wrap="square" lIns="121900" tIns="60933" rIns="121900" bIns="60933" anchor="t" anchorCtr="0">
            <a:noAutofit/>
          </a:bodyPr>
          <a:lstStyle/>
          <a:p>
            <a:pPr defTabSz="1219170">
              <a:buClr>
                <a:srgbClr val="000000"/>
              </a:buClr>
              <a:buSzPts val="1800"/>
            </a:pPr>
            <a:r>
              <a:rPr lang="en" sz="2400" i="1" kern="0">
                <a:solidFill>
                  <a:srgbClr val="611BB8"/>
                </a:solidFill>
                <a:latin typeface="Calibri"/>
                <a:ea typeface="Calibri"/>
                <a:cs typeface="Calibri"/>
                <a:sym typeface="Calibri"/>
              </a:rPr>
              <a:t>Secondary / Delayed Injury</a:t>
            </a:r>
            <a:endParaRPr sz="1867" kern="0">
              <a:solidFill>
                <a:srgbClr val="000000"/>
              </a:solidFill>
              <a:latin typeface="Arial"/>
              <a:ea typeface="Arial"/>
              <a:cs typeface="Arial"/>
              <a:sym typeface="Arial"/>
            </a:endParaRPr>
          </a:p>
        </p:txBody>
      </p:sp>
      <p:sp>
        <p:nvSpPr>
          <p:cNvPr id="283" name="Google Shape;283;p39"/>
          <p:cNvSpPr txBox="1">
            <a:spLocks noGrp="1"/>
          </p:cNvSpPr>
          <p:nvPr>
            <p:ph type="sldNum" idx="12"/>
          </p:nvPr>
        </p:nvSpPr>
        <p:spPr>
          <a:xfrm>
            <a:off x="11330665" y="6251679"/>
            <a:ext cx="731600" cy="524800"/>
          </a:xfrm>
          <a:prstGeom prst="rect">
            <a:avLst/>
          </a:prstGeom>
        </p:spPr>
        <p:txBody>
          <a:bodyPr spcFirstLastPara="1" wrap="square" lIns="121900" tIns="121900" rIns="121900" bIns="121900" anchor="ctr" anchorCtr="0">
            <a:normAutofit/>
          </a:bodyPr>
          <a:lstStyle/>
          <a:p>
            <a:pPr defTabSz="1219170">
              <a:buClr>
                <a:srgbClr val="000000"/>
              </a:buClr>
            </a:pPr>
            <a:fld id="{00000000-1234-1234-1234-123412341234}" type="slidenum">
              <a:rPr lang="en" kern="0">
                <a:solidFill>
                  <a:srgbClr val="7F7F7F"/>
                </a:solidFill>
              </a:rPr>
              <a:pPr defTabSz="1219170">
                <a:buClr>
                  <a:srgbClr val="000000"/>
                </a:buClr>
              </a:pPr>
              <a:t>7</a:t>
            </a:fld>
            <a:endParaRPr kern="0">
              <a:solidFill>
                <a:srgbClr val="7F7F7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40"/>
          <p:cNvSpPr/>
          <p:nvPr/>
        </p:nvSpPr>
        <p:spPr>
          <a:xfrm>
            <a:off x="1708944" y="3642287"/>
            <a:ext cx="1702539" cy="1799451"/>
          </a:xfrm>
          <a:custGeom>
            <a:avLst/>
            <a:gdLst/>
            <a:ahLst/>
            <a:cxnLst/>
            <a:rect l="l" t="t" r="r" b="b"/>
            <a:pathLst>
              <a:path w="2292981" h="1799451" extrusionOk="0">
                <a:moveTo>
                  <a:pt x="0" y="1775762"/>
                </a:moveTo>
                <a:cubicBezTo>
                  <a:pt x="169524" y="1358344"/>
                  <a:pt x="339048" y="940926"/>
                  <a:pt x="470355" y="670486"/>
                </a:cubicBezTo>
                <a:cubicBezTo>
                  <a:pt x="601663" y="400046"/>
                  <a:pt x="683975" y="264826"/>
                  <a:pt x="787845" y="153123"/>
                </a:cubicBezTo>
                <a:cubicBezTo>
                  <a:pt x="891715" y="41420"/>
                  <a:pt x="983826" y="4185"/>
                  <a:pt x="1093575" y="266"/>
                </a:cubicBezTo>
                <a:cubicBezTo>
                  <a:pt x="1203324" y="-3653"/>
                  <a:pt x="1346391" y="35541"/>
                  <a:pt x="1446342" y="129607"/>
                </a:cubicBezTo>
                <a:cubicBezTo>
                  <a:pt x="1546293" y="223673"/>
                  <a:pt x="1593327" y="376530"/>
                  <a:pt x="1693278" y="564662"/>
                </a:cubicBezTo>
                <a:cubicBezTo>
                  <a:pt x="1793229" y="752794"/>
                  <a:pt x="1955894" y="1066347"/>
                  <a:pt x="2046045" y="1258399"/>
                </a:cubicBezTo>
                <a:cubicBezTo>
                  <a:pt x="2136197" y="1450450"/>
                  <a:pt x="2193031" y="1626824"/>
                  <a:pt x="2234187" y="1716971"/>
                </a:cubicBezTo>
                <a:cubicBezTo>
                  <a:pt x="2275343" y="1807118"/>
                  <a:pt x="2292981" y="1799279"/>
                  <a:pt x="2292981" y="1799279"/>
                </a:cubicBezTo>
              </a:path>
            </a:pathLst>
          </a:custGeom>
          <a:solidFill>
            <a:srgbClr val="FF6600"/>
          </a:solidFill>
          <a:ln w="25400" cap="flat" cmpd="sng">
            <a:solidFill>
              <a:srgbClr val="FF6600"/>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121900" tIns="60933" rIns="121900" bIns="60933" anchor="ctr" anchorCtr="0">
            <a:noAutofit/>
          </a:bodyPr>
          <a:lstStyle/>
          <a:p>
            <a:pPr algn="ctr" defTabSz="1219170">
              <a:buClr>
                <a:srgbClr val="000000"/>
              </a:buClr>
              <a:buSzPts val="1800"/>
            </a:pPr>
            <a:endParaRPr sz="2400" kern="0">
              <a:solidFill>
                <a:srgbClr val="611BB8"/>
              </a:solidFill>
              <a:latin typeface="Calibri"/>
              <a:ea typeface="Calibri"/>
              <a:cs typeface="Calibri"/>
              <a:sym typeface="Calibri"/>
            </a:endParaRPr>
          </a:p>
        </p:txBody>
      </p:sp>
      <p:sp>
        <p:nvSpPr>
          <p:cNvPr id="289" name="Google Shape;289;p40"/>
          <p:cNvSpPr/>
          <p:nvPr/>
        </p:nvSpPr>
        <p:spPr>
          <a:xfrm>
            <a:off x="1285626" y="1081764"/>
            <a:ext cx="596175" cy="4372667"/>
          </a:xfrm>
          <a:custGeom>
            <a:avLst/>
            <a:gdLst/>
            <a:ahLst/>
            <a:cxnLst/>
            <a:rect l="l" t="t" r="r" b="b"/>
            <a:pathLst>
              <a:path w="2292981" h="1799451" extrusionOk="0">
                <a:moveTo>
                  <a:pt x="0" y="1775762"/>
                </a:moveTo>
                <a:cubicBezTo>
                  <a:pt x="169524" y="1358344"/>
                  <a:pt x="339048" y="940926"/>
                  <a:pt x="470355" y="670486"/>
                </a:cubicBezTo>
                <a:cubicBezTo>
                  <a:pt x="601663" y="400046"/>
                  <a:pt x="683975" y="264826"/>
                  <a:pt x="787845" y="153123"/>
                </a:cubicBezTo>
                <a:cubicBezTo>
                  <a:pt x="891715" y="41420"/>
                  <a:pt x="983826" y="4185"/>
                  <a:pt x="1093575" y="266"/>
                </a:cubicBezTo>
                <a:cubicBezTo>
                  <a:pt x="1203324" y="-3653"/>
                  <a:pt x="1346391" y="35541"/>
                  <a:pt x="1446342" y="129607"/>
                </a:cubicBezTo>
                <a:cubicBezTo>
                  <a:pt x="1546293" y="223673"/>
                  <a:pt x="1593327" y="376530"/>
                  <a:pt x="1693278" y="564662"/>
                </a:cubicBezTo>
                <a:cubicBezTo>
                  <a:pt x="1793229" y="752794"/>
                  <a:pt x="1955894" y="1066347"/>
                  <a:pt x="2046045" y="1258399"/>
                </a:cubicBezTo>
                <a:cubicBezTo>
                  <a:pt x="2136197" y="1450450"/>
                  <a:pt x="2193031" y="1626824"/>
                  <a:pt x="2234187" y="1716971"/>
                </a:cubicBezTo>
                <a:cubicBezTo>
                  <a:pt x="2275343" y="1807118"/>
                  <a:pt x="2292981" y="1799279"/>
                  <a:pt x="2292981" y="1799279"/>
                </a:cubicBezTo>
              </a:path>
            </a:pathLst>
          </a:custGeom>
          <a:solidFill>
            <a:srgbClr val="FF0000"/>
          </a:solidFill>
          <a:ln w="25400" cap="flat" cmpd="sng">
            <a:solidFill>
              <a:srgbClr val="FF0000"/>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121900" tIns="60933" rIns="121900" bIns="60933" anchor="ctr" anchorCtr="0">
            <a:noAutofit/>
          </a:bodyPr>
          <a:lstStyle/>
          <a:p>
            <a:pPr algn="ctr" defTabSz="1219170">
              <a:buClr>
                <a:srgbClr val="000000"/>
              </a:buClr>
              <a:buSzPts val="1800"/>
            </a:pPr>
            <a:endParaRPr sz="2400" kern="0">
              <a:solidFill>
                <a:srgbClr val="611BB8"/>
              </a:solidFill>
              <a:latin typeface="Calibri"/>
              <a:ea typeface="Calibri"/>
              <a:cs typeface="Calibri"/>
              <a:sym typeface="Calibri"/>
            </a:endParaRPr>
          </a:p>
        </p:txBody>
      </p:sp>
      <p:cxnSp>
        <p:nvCxnSpPr>
          <p:cNvPr id="290" name="Google Shape;290;p40"/>
          <p:cNvCxnSpPr/>
          <p:nvPr/>
        </p:nvCxnSpPr>
        <p:spPr>
          <a:xfrm>
            <a:off x="1003420" y="552643"/>
            <a:ext cx="0" cy="4879500"/>
          </a:xfrm>
          <a:prstGeom prst="straightConnector1">
            <a:avLst/>
          </a:prstGeom>
          <a:noFill/>
          <a:ln w="762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cxnSp>
        <p:nvCxnSpPr>
          <p:cNvPr id="291" name="Google Shape;291;p40"/>
          <p:cNvCxnSpPr/>
          <p:nvPr/>
        </p:nvCxnSpPr>
        <p:spPr>
          <a:xfrm rot="10800000">
            <a:off x="987703" y="5423111"/>
            <a:ext cx="9998100" cy="0"/>
          </a:xfrm>
          <a:prstGeom prst="straightConnector1">
            <a:avLst/>
          </a:prstGeom>
          <a:noFill/>
          <a:ln w="762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sp>
        <p:nvSpPr>
          <p:cNvPr id="292" name="Google Shape;292;p40"/>
          <p:cNvSpPr/>
          <p:nvPr/>
        </p:nvSpPr>
        <p:spPr>
          <a:xfrm>
            <a:off x="3496296" y="4699889"/>
            <a:ext cx="7536649" cy="741849"/>
          </a:xfrm>
          <a:custGeom>
            <a:avLst/>
            <a:gdLst/>
            <a:ahLst/>
            <a:cxnLst/>
            <a:rect l="l" t="t" r="r" b="b"/>
            <a:pathLst>
              <a:path w="5656022" h="741849" extrusionOk="0">
                <a:moveTo>
                  <a:pt x="0" y="694816"/>
                </a:moveTo>
                <a:cubicBezTo>
                  <a:pt x="21558" y="522361"/>
                  <a:pt x="43116" y="349907"/>
                  <a:pt x="105830" y="248002"/>
                </a:cubicBezTo>
                <a:cubicBezTo>
                  <a:pt x="168544" y="146097"/>
                  <a:pt x="252817" y="124540"/>
                  <a:pt x="376285" y="83386"/>
                </a:cubicBezTo>
                <a:cubicBezTo>
                  <a:pt x="499753" y="42232"/>
                  <a:pt x="652619" y="8918"/>
                  <a:pt x="846640" y="1079"/>
                </a:cubicBezTo>
                <a:cubicBezTo>
                  <a:pt x="1040661" y="-6760"/>
                  <a:pt x="1291518" y="30474"/>
                  <a:pt x="1540414" y="36353"/>
                </a:cubicBezTo>
                <a:cubicBezTo>
                  <a:pt x="1789310" y="42232"/>
                  <a:pt x="2110720" y="10877"/>
                  <a:pt x="2340018" y="36353"/>
                </a:cubicBezTo>
                <a:cubicBezTo>
                  <a:pt x="2569316" y="61829"/>
                  <a:pt x="2916203" y="189211"/>
                  <a:pt x="2916203" y="189211"/>
                </a:cubicBezTo>
                <a:cubicBezTo>
                  <a:pt x="3110224" y="242123"/>
                  <a:pt x="3312085" y="330309"/>
                  <a:pt x="3504147" y="353826"/>
                </a:cubicBezTo>
                <a:cubicBezTo>
                  <a:pt x="3696209" y="377342"/>
                  <a:pt x="3917667" y="312672"/>
                  <a:pt x="4068573" y="330310"/>
                </a:cubicBezTo>
                <a:cubicBezTo>
                  <a:pt x="4219479" y="347947"/>
                  <a:pt x="4299831" y="430255"/>
                  <a:pt x="4409581" y="459651"/>
                </a:cubicBezTo>
                <a:cubicBezTo>
                  <a:pt x="4519331" y="489047"/>
                  <a:pt x="4621241" y="485127"/>
                  <a:pt x="4727071" y="506684"/>
                </a:cubicBezTo>
                <a:cubicBezTo>
                  <a:pt x="4832901" y="528241"/>
                  <a:pt x="4970087" y="565474"/>
                  <a:pt x="5044560" y="588991"/>
                </a:cubicBezTo>
                <a:cubicBezTo>
                  <a:pt x="5119033" y="612507"/>
                  <a:pt x="5091596" y="628186"/>
                  <a:pt x="5173908" y="647783"/>
                </a:cubicBezTo>
                <a:cubicBezTo>
                  <a:pt x="5256220" y="667380"/>
                  <a:pt x="5458081" y="690896"/>
                  <a:pt x="5538433" y="706574"/>
                </a:cubicBezTo>
                <a:cubicBezTo>
                  <a:pt x="5618785" y="722252"/>
                  <a:pt x="5656022" y="741849"/>
                  <a:pt x="5656022" y="741849"/>
                </a:cubicBezTo>
              </a:path>
            </a:pathLst>
          </a:custGeom>
          <a:solidFill>
            <a:srgbClr val="3366FF"/>
          </a:solidFill>
          <a:ln w="25400" cap="flat" cmpd="sng">
            <a:solidFill>
              <a:srgbClr val="3366F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121900" tIns="60933" rIns="121900" bIns="60933" anchor="ctr" anchorCtr="0">
            <a:noAutofit/>
          </a:bodyPr>
          <a:lstStyle/>
          <a:p>
            <a:pPr algn="ctr" defTabSz="1219170">
              <a:buClr>
                <a:srgbClr val="000000"/>
              </a:buClr>
              <a:buSzPts val="1800"/>
            </a:pPr>
            <a:endParaRPr sz="2400" kern="0">
              <a:solidFill>
                <a:srgbClr val="611BB8"/>
              </a:solidFill>
              <a:latin typeface="Calibri"/>
              <a:ea typeface="Calibri"/>
              <a:cs typeface="Calibri"/>
              <a:sym typeface="Calibri"/>
            </a:endParaRPr>
          </a:p>
        </p:txBody>
      </p:sp>
      <p:sp>
        <p:nvSpPr>
          <p:cNvPr id="293" name="Google Shape;293;p40"/>
          <p:cNvSpPr txBox="1"/>
          <p:nvPr/>
        </p:nvSpPr>
        <p:spPr>
          <a:xfrm rot="-5400000">
            <a:off x="-364621" y="2269010"/>
            <a:ext cx="1539417" cy="697500"/>
          </a:xfrm>
          <a:prstGeom prst="rect">
            <a:avLst/>
          </a:prstGeom>
          <a:noFill/>
          <a:ln>
            <a:noFill/>
          </a:ln>
        </p:spPr>
        <p:txBody>
          <a:bodyPr spcFirstLastPara="1" wrap="square" lIns="121900" tIns="60933" rIns="121900" bIns="60933" anchor="t" anchorCtr="0">
            <a:noAutofit/>
          </a:bodyPr>
          <a:lstStyle/>
          <a:p>
            <a:pPr defTabSz="1219170">
              <a:buClr>
                <a:srgbClr val="000000"/>
              </a:buClr>
              <a:buSzPts val="2800"/>
            </a:pPr>
            <a:r>
              <a:rPr lang="en" sz="3733" kern="0">
                <a:solidFill>
                  <a:srgbClr val="611BB8"/>
                </a:solidFill>
                <a:latin typeface="Calibri"/>
                <a:ea typeface="Calibri"/>
                <a:cs typeface="Calibri"/>
                <a:sym typeface="Calibri"/>
              </a:rPr>
              <a:t>Injury</a:t>
            </a:r>
            <a:endParaRPr sz="1867" kern="0">
              <a:solidFill>
                <a:srgbClr val="000000"/>
              </a:solidFill>
              <a:latin typeface="Arial"/>
              <a:ea typeface="Arial"/>
              <a:cs typeface="Arial"/>
              <a:sym typeface="Arial"/>
            </a:endParaRPr>
          </a:p>
        </p:txBody>
      </p:sp>
      <p:sp>
        <p:nvSpPr>
          <p:cNvPr id="294" name="Google Shape;294;p40"/>
          <p:cNvSpPr txBox="1"/>
          <p:nvPr/>
        </p:nvSpPr>
        <p:spPr>
          <a:xfrm>
            <a:off x="1003420" y="5454439"/>
            <a:ext cx="1394800" cy="400000"/>
          </a:xfrm>
          <a:prstGeom prst="rect">
            <a:avLst/>
          </a:prstGeom>
          <a:noFill/>
          <a:ln>
            <a:noFill/>
          </a:ln>
        </p:spPr>
        <p:txBody>
          <a:bodyPr spcFirstLastPara="1" wrap="square" lIns="121900" tIns="60933" rIns="121900" bIns="60933" anchor="t" anchorCtr="0">
            <a:noAutofit/>
          </a:bodyPr>
          <a:lstStyle/>
          <a:p>
            <a:pPr defTabSz="1219170">
              <a:buClr>
                <a:srgbClr val="000000"/>
              </a:buClr>
              <a:buSzPts val="2000"/>
            </a:pPr>
            <a:r>
              <a:rPr lang="en" sz="2667" kern="0">
                <a:solidFill>
                  <a:srgbClr val="611BB8"/>
                </a:solidFill>
                <a:latin typeface="Calibri"/>
                <a:ea typeface="Calibri"/>
                <a:cs typeface="Calibri"/>
                <a:sym typeface="Calibri"/>
              </a:rPr>
              <a:t>Minutes</a:t>
            </a:r>
            <a:endParaRPr sz="1867" kern="0">
              <a:solidFill>
                <a:srgbClr val="000000"/>
              </a:solidFill>
              <a:latin typeface="Arial"/>
              <a:ea typeface="Arial"/>
              <a:cs typeface="Arial"/>
              <a:sym typeface="Arial"/>
            </a:endParaRPr>
          </a:p>
        </p:txBody>
      </p:sp>
      <p:sp>
        <p:nvSpPr>
          <p:cNvPr id="295" name="Google Shape;295;p40"/>
          <p:cNvSpPr txBox="1"/>
          <p:nvPr/>
        </p:nvSpPr>
        <p:spPr>
          <a:xfrm>
            <a:off x="2283428" y="5454439"/>
            <a:ext cx="947200" cy="400000"/>
          </a:xfrm>
          <a:prstGeom prst="rect">
            <a:avLst/>
          </a:prstGeom>
          <a:noFill/>
          <a:ln>
            <a:noFill/>
          </a:ln>
        </p:spPr>
        <p:txBody>
          <a:bodyPr spcFirstLastPara="1" wrap="square" lIns="121900" tIns="60933" rIns="121900" bIns="60933" anchor="t" anchorCtr="0">
            <a:noAutofit/>
          </a:bodyPr>
          <a:lstStyle/>
          <a:p>
            <a:pPr defTabSz="1219170">
              <a:buClr>
                <a:srgbClr val="000000"/>
              </a:buClr>
              <a:buSzPts val="2000"/>
            </a:pPr>
            <a:r>
              <a:rPr lang="en" sz="2667" kern="0">
                <a:solidFill>
                  <a:srgbClr val="611BB8"/>
                </a:solidFill>
                <a:latin typeface="Calibri"/>
                <a:ea typeface="Calibri"/>
                <a:cs typeface="Calibri"/>
                <a:sym typeface="Calibri"/>
              </a:rPr>
              <a:t>Hour</a:t>
            </a:r>
            <a:endParaRPr sz="1867" kern="0">
              <a:solidFill>
                <a:srgbClr val="000000"/>
              </a:solidFill>
              <a:latin typeface="Arial"/>
              <a:ea typeface="Arial"/>
              <a:cs typeface="Arial"/>
              <a:sym typeface="Arial"/>
            </a:endParaRPr>
          </a:p>
        </p:txBody>
      </p:sp>
      <p:sp>
        <p:nvSpPr>
          <p:cNvPr id="296" name="Google Shape;296;p40"/>
          <p:cNvSpPr txBox="1"/>
          <p:nvPr/>
        </p:nvSpPr>
        <p:spPr>
          <a:xfrm>
            <a:off x="3747164" y="5454439"/>
            <a:ext cx="1072400" cy="400000"/>
          </a:xfrm>
          <a:prstGeom prst="rect">
            <a:avLst/>
          </a:prstGeom>
          <a:noFill/>
          <a:ln>
            <a:noFill/>
          </a:ln>
        </p:spPr>
        <p:txBody>
          <a:bodyPr spcFirstLastPara="1" wrap="square" lIns="121900" tIns="60933" rIns="121900" bIns="60933" anchor="t" anchorCtr="0">
            <a:noAutofit/>
          </a:bodyPr>
          <a:lstStyle/>
          <a:p>
            <a:pPr defTabSz="1219170">
              <a:buClr>
                <a:srgbClr val="000000"/>
              </a:buClr>
              <a:buSzPts val="2000"/>
            </a:pPr>
            <a:r>
              <a:rPr lang="en" sz="2667" kern="0">
                <a:solidFill>
                  <a:srgbClr val="611BB8"/>
                </a:solidFill>
                <a:latin typeface="Calibri"/>
                <a:ea typeface="Calibri"/>
                <a:cs typeface="Calibri"/>
                <a:sym typeface="Calibri"/>
              </a:rPr>
              <a:t>Hours</a:t>
            </a:r>
            <a:endParaRPr sz="1867" kern="0">
              <a:solidFill>
                <a:srgbClr val="000000"/>
              </a:solidFill>
              <a:latin typeface="Arial"/>
              <a:ea typeface="Arial"/>
              <a:cs typeface="Arial"/>
              <a:sym typeface="Arial"/>
            </a:endParaRPr>
          </a:p>
        </p:txBody>
      </p:sp>
      <p:sp>
        <p:nvSpPr>
          <p:cNvPr id="297" name="Google Shape;297;p40"/>
          <p:cNvSpPr txBox="1"/>
          <p:nvPr/>
        </p:nvSpPr>
        <p:spPr>
          <a:xfrm>
            <a:off x="6428191" y="5454439"/>
            <a:ext cx="908800" cy="400000"/>
          </a:xfrm>
          <a:prstGeom prst="rect">
            <a:avLst/>
          </a:prstGeom>
          <a:noFill/>
          <a:ln>
            <a:noFill/>
          </a:ln>
        </p:spPr>
        <p:txBody>
          <a:bodyPr spcFirstLastPara="1" wrap="square" lIns="121900" tIns="60933" rIns="121900" bIns="60933" anchor="t" anchorCtr="0">
            <a:noAutofit/>
          </a:bodyPr>
          <a:lstStyle/>
          <a:p>
            <a:pPr defTabSz="1219170">
              <a:buClr>
                <a:srgbClr val="000000"/>
              </a:buClr>
              <a:buSzPts val="2000"/>
            </a:pPr>
            <a:r>
              <a:rPr lang="en" sz="2667" kern="0">
                <a:solidFill>
                  <a:srgbClr val="611BB8"/>
                </a:solidFill>
                <a:latin typeface="Calibri"/>
                <a:ea typeface="Calibri"/>
                <a:cs typeface="Calibri"/>
                <a:sym typeface="Calibri"/>
              </a:rPr>
              <a:t>Days</a:t>
            </a:r>
            <a:endParaRPr sz="1867" kern="0">
              <a:solidFill>
                <a:srgbClr val="000000"/>
              </a:solidFill>
              <a:latin typeface="Arial"/>
              <a:ea typeface="Arial"/>
              <a:cs typeface="Arial"/>
              <a:sym typeface="Arial"/>
            </a:endParaRPr>
          </a:p>
        </p:txBody>
      </p:sp>
      <p:sp>
        <p:nvSpPr>
          <p:cNvPr id="298" name="Google Shape;298;p40"/>
          <p:cNvSpPr txBox="1"/>
          <p:nvPr/>
        </p:nvSpPr>
        <p:spPr>
          <a:xfrm>
            <a:off x="1893108" y="1313459"/>
            <a:ext cx="1424400" cy="369300"/>
          </a:xfrm>
          <a:prstGeom prst="rect">
            <a:avLst/>
          </a:prstGeom>
          <a:noFill/>
          <a:ln>
            <a:noFill/>
          </a:ln>
        </p:spPr>
        <p:txBody>
          <a:bodyPr spcFirstLastPara="1" wrap="square" lIns="121900" tIns="60933" rIns="121900" bIns="60933" anchor="t" anchorCtr="0">
            <a:noAutofit/>
          </a:bodyPr>
          <a:lstStyle/>
          <a:p>
            <a:pPr defTabSz="1219170">
              <a:buClr>
                <a:srgbClr val="000000"/>
              </a:buClr>
              <a:buSzPts val="1800"/>
            </a:pPr>
            <a:r>
              <a:rPr lang="en" sz="2400" i="1" kern="0">
                <a:solidFill>
                  <a:srgbClr val="611BB8"/>
                </a:solidFill>
                <a:latin typeface="Calibri"/>
                <a:ea typeface="Calibri"/>
                <a:cs typeface="Calibri"/>
                <a:sym typeface="Calibri"/>
              </a:rPr>
              <a:t>Ischemia</a:t>
            </a:r>
            <a:endParaRPr sz="1867" kern="0">
              <a:solidFill>
                <a:srgbClr val="000000"/>
              </a:solidFill>
              <a:latin typeface="Arial"/>
              <a:ea typeface="Arial"/>
              <a:cs typeface="Arial"/>
              <a:sym typeface="Arial"/>
            </a:endParaRPr>
          </a:p>
        </p:txBody>
      </p:sp>
      <p:sp>
        <p:nvSpPr>
          <p:cNvPr id="299" name="Google Shape;299;p40"/>
          <p:cNvSpPr txBox="1"/>
          <p:nvPr/>
        </p:nvSpPr>
        <p:spPr>
          <a:xfrm>
            <a:off x="2663703" y="2927806"/>
            <a:ext cx="1805100" cy="369300"/>
          </a:xfrm>
          <a:prstGeom prst="rect">
            <a:avLst/>
          </a:prstGeom>
          <a:noFill/>
          <a:ln>
            <a:noFill/>
          </a:ln>
        </p:spPr>
        <p:txBody>
          <a:bodyPr spcFirstLastPara="1" wrap="square" lIns="121900" tIns="60933" rIns="121900" bIns="60933" anchor="t" anchorCtr="0">
            <a:noAutofit/>
          </a:bodyPr>
          <a:lstStyle/>
          <a:p>
            <a:pPr defTabSz="1219170">
              <a:buClr>
                <a:srgbClr val="000000"/>
              </a:buClr>
              <a:buSzPts val="1800"/>
            </a:pPr>
            <a:r>
              <a:rPr lang="en" sz="2400" i="1" kern="0">
                <a:solidFill>
                  <a:srgbClr val="611BB8"/>
                </a:solidFill>
                <a:latin typeface="Calibri"/>
                <a:ea typeface="Calibri"/>
                <a:cs typeface="Calibri"/>
                <a:sym typeface="Calibri"/>
              </a:rPr>
              <a:t>Reperfusion</a:t>
            </a:r>
            <a:endParaRPr sz="1867" kern="0">
              <a:solidFill>
                <a:srgbClr val="000000"/>
              </a:solidFill>
              <a:latin typeface="Arial"/>
              <a:ea typeface="Arial"/>
              <a:cs typeface="Arial"/>
              <a:sym typeface="Arial"/>
            </a:endParaRPr>
          </a:p>
        </p:txBody>
      </p:sp>
      <p:sp>
        <p:nvSpPr>
          <p:cNvPr id="300" name="Google Shape;300;p40"/>
          <p:cNvSpPr txBox="1"/>
          <p:nvPr/>
        </p:nvSpPr>
        <p:spPr>
          <a:xfrm>
            <a:off x="6004869" y="3982581"/>
            <a:ext cx="3658500" cy="369300"/>
          </a:xfrm>
          <a:prstGeom prst="rect">
            <a:avLst/>
          </a:prstGeom>
          <a:noFill/>
          <a:ln>
            <a:noFill/>
          </a:ln>
        </p:spPr>
        <p:txBody>
          <a:bodyPr spcFirstLastPara="1" wrap="square" lIns="121900" tIns="60933" rIns="121900" bIns="60933" anchor="t" anchorCtr="0">
            <a:noAutofit/>
          </a:bodyPr>
          <a:lstStyle/>
          <a:p>
            <a:pPr defTabSz="1219170">
              <a:buClr>
                <a:srgbClr val="000000"/>
              </a:buClr>
              <a:buSzPts val="1800"/>
            </a:pPr>
            <a:r>
              <a:rPr lang="en" sz="2400" i="1" kern="0">
                <a:solidFill>
                  <a:srgbClr val="611BB8"/>
                </a:solidFill>
                <a:latin typeface="Calibri"/>
                <a:ea typeface="Calibri"/>
                <a:cs typeface="Calibri"/>
                <a:sym typeface="Calibri"/>
              </a:rPr>
              <a:t>Secondary / Delayed Injury</a:t>
            </a:r>
            <a:endParaRPr sz="1867" kern="0">
              <a:solidFill>
                <a:srgbClr val="000000"/>
              </a:solidFill>
              <a:latin typeface="Arial"/>
              <a:ea typeface="Arial"/>
              <a:cs typeface="Arial"/>
              <a:sym typeface="Arial"/>
            </a:endParaRPr>
          </a:p>
        </p:txBody>
      </p:sp>
      <p:sp>
        <p:nvSpPr>
          <p:cNvPr id="301" name="Google Shape;301;p40"/>
          <p:cNvSpPr txBox="1"/>
          <p:nvPr/>
        </p:nvSpPr>
        <p:spPr>
          <a:xfrm>
            <a:off x="3096185" y="700679"/>
            <a:ext cx="7380000" cy="461700"/>
          </a:xfrm>
          <a:prstGeom prst="rect">
            <a:avLst/>
          </a:prstGeom>
          <a:noFill/>
          <a:ln>
            <a:noFill/>
          </a:ln>
        </p:spPr>
        <p:txBody>
          <a:bodyPr spcFirstLastPara="1" wrap="square" lIns="121900" tIns="60933" rIns="121900" bIns="60933" anchor="t" anchorCtr="0">
            <a:noAutofit/>
          </a:bodyPr>
          <a:lstStyle/>
          <a:p>
            <a:pPr defTabSz="1219170">
              <a:buClr>
                <a:srgbClr val="000000"/>
              </a:buClr>
              <a:buSzPts val="2400"/>
            </a:pPr>
            <a:r>
              <a:rPr lang="en" sz="3200" kern="0">
                <a:solidFill>
                  <a:srgbClr val="0000FF"/>
                </a:solidFill>
                <a:latin typeface="Calibri"/>
                <a:ea typeface="Calibri"/>
                <a:cs typeface="Calibri"/>
                <a:sym typeface="Calibri"/>
              </a:rPr>
              <a:t>Cold during CPR or within minutes of ROSC</a:t>
            </a:r>
            <a:endParaRPr sz="1867" kern="0">
              <a:solidFill>
                <a:srgbClr val="000000"/>
              </a:solidFill>
              <a:latin typeface="Arial"/>
              <a:ea typeface="Arial"/>
              <a:cs typeface="Arial"/>
              <a:sym typeface="Arial"/>
            </a:endParaRPr>
          </a:p>
        </p:txBody>
      </p:sp>
      <p:sp>
        <p:nvSpPr>
          <p:cNvPr id="302" name="Google Shape;302;p40"/>
          <p:cNvSpPr txBox="1"/>
          <p:nvPr/>
        </p:nvSpPr>
        <p:spPr>
          <a:xfrm>
            <a:off x="5661268" y="2593749"/>
            <a:ext cx="6109200" cy="461700"/>
          </a:xfrm>
          <a:prstGeom prst="rect">
            <a:avLst/>
          </a:prstGeom>
          <a:noFill/>
          <a:ln>
            <a:noFill/>
          </a:ln>
        </p:spPr>
        <p:txBody>
          <a:bodyPr spcFirstLastPara="1" wrap="square" lIns="121900" tIns="60933" rIns="121900" bIns="60933" anchor="t" anchorCtr="0">
            <a:noAutofit/>
          </a:bodyPr>
          <a:lstStyle/>
          <a:p>
            <a:pPr defTabSz="1219170">
              <a:buClr>
                <a:srgbClr val="000000"/>
              </a:buClr>
              <a:buSzPts val="2400"/>
            </a:pPr>
            <a:r>
              <a:rPr lang="en" sz="3200" kern="0">
                <a:solidFill>
                  <a:srgbClr val="0000FF"/>
                </a:solidFill>
                <a:latin typeface="Calibri"/>
                <a:ea typeface="Calibri"/>
                <a:cs typeface="Calibri"/>
                <a:sym typeface="Calibri"/>
              </a:rPr>
              <a:t>Cold started &gt; 30 min after ROSC </a:t>
            </a:r>
            <a:endParaRPr sz="1867" kern="0">
              <a:solidFill>
                <a:srgbClr val="000000"/>
              </a:solidFill>
              <a:latin typeface="Arial"/>
              <a:ea typeface="Arial"/>
              <a:cs typeface="Arial"/>
              <a:sym typeface="Arial"/>
            </a:endParaRPr>
          </a:p>
        </p:txBody>
      </p:sp>
      <p:sp>
        <p:nvSpPr>
          <p:cNvPr id="303" name="Google Shape;303;p40"/>
          <p:cNvSpPr/>
          <p:nvPr/>
        </p:nvSpPr>
        <p:spPr>
          <a:xfrm>
            <a:off x="2367455" y="1281649"/>
            <a:ext cx="2318968" cy="917144"/>
          </a:xfrm>
          <a:custGeom>
            <a:avLst/>
            <a:gdLst/>
            <a:ahLst/>
            <a:cxnLst/>
            <a:rect l="l" t="t" r="r" b="b"/>
            <a:pathLst>
              <a:path w="1740314" h="917144" extrusionOk="0">
                <a:moveTo>
                  <a:pt x="1740314" y="0"/>
                </a:moveTo>
                <a:cubicBezTo>
                  <a:pt x="1673680" y="241044"/>
                  <a:pt x="1607047" y="482089"/>
                  <a:pt x="1316995" y="634946"/>
                </a:cubicBezTo>
                <a:cubicBezTo>
                  <a:pt x="1026943" y="787803"/>
                  <a:pt x="0" y="917144"/>
                  <a:pt x="0" y="917144"/>
                </a:cubicBezTo>
              </a:path>
            </a:pathLst>
          </a:custGeom>
          <a:noFill/>
          <a:ln w="25400" cap="flat" cmpd="sng">
            <a:solidFill>
              <a:srgbClr val="3366F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121900" tIns="60933" rIns="121900" bIns="60933" anchor="ctr" anchorCtr="0">
            <a:noAutofit/>
          </a:bodyPr>
          <a:lstStyle/>
          <a:p>
            <a:pPr algn="ctr" defTabSz="1219170">
              <a:buClr>
                <a:srgbClr val="000000"/>
              </a:buClr>
              <a:buSzPts val="1800"/>
            </a:pPr>
            <a:endParaRPr sz="2400" kern="0">
              <a:solidFill>
                <a:srgbClr val="611BB8"/>
              </a:solidFill>
              <a:latin typeface="Calibri"/>
              <a:ea typeface="Calibri"/>
              <a:cs typeface="Calibri"/>
              <a:sym typeface="Calibri"/>
            </a:endParaRPr>
          </a:p>
        </p:txBody>
      </p:sp>
      <p:cxnSp>
        <p:nvCxnSpPr>
          <p:cNvPr id="304" name="Google Shape;304;p40"/>
          <p:cNvCxnSpPr/>
          <p:nvPr/>
        </p:nvCxnSpPr>
        <p:spPr>
          <a:xfrm flipH="1">
            <a:off x="4170449" y="1162345"/>
            <a:ext cx="3527700" cy="1765500"/>
          </a:xfrm>
          <a:prstGeom prst="straightConnector1">
            <a:avLst/>
          </a:prstGeom>
          <a:noFill/>
          <a:ln w="25400" cap="flat" cmpd="sng">
            <a:solidFill>
              <a:srgbClr val="3366FF"/>
            </a:solidFill>
            <a:prstDash val="solid"/>
            <a:round/>
            <a:headEnd type="none" w="sm" len="sm"/>
            <a:tailEnd type="stealth" w="med" len="med"/>
          </a:ln>
          <a:effectLst>
            <a:outerShdw blurRad="40000" dist="20000" dir="5400000" rotWithShape="0">
              <a:srgbClr val="000000">
                <a:alpha val="37647"/>
              </a:srgbClr>
            </a:outerShdw>
          </a:effectLst>
        </p:spPr>
      </p:cxnSp>
      <p:cxnSp>
        <p:nvCxnSpPr>
          <p:cNvPr id="305" name="Google Shape;305;p40"/>
          <p:cNvCxnSpPr/>
          <p:nvPr/>
        </p:nvCxnSpPr>
        <p:spPr>
          <a:xfrm flipH="1">
            <a:off x="7588497" y="3055414"/>
            <a:ext cx="438900" cy="927300"/>
          </a:xfrm>
          <a:prstGeom prst="straightConnector1">
            <a:avLst/>
          </a:prstGeom>
          <a:noFill/>
          <a:ln w="25400" cap="flat" cmpd="sng">
            <a:solidFill>
              <a:srgbClr val="3366FF"/>
            </a:solidFill>
            <a:prstDash val="solid"/>
            <a:round/>
            <a:headEnd type="none" w="sm" len="sm"/>
            <a:tailEnd type="stealth" w="med" len="med"/>
          </a:ln>
          <a:effectLst>
            <a:outerShdw blurRad="40000" dist="20000" dir="5400000" rotWithShape="0">
              <a:srgbClr val="000000">
                <a:alpha val="37647"/>
              </a:srgbClr>
            </a:outerShdw>
          </a:effectLst>
        </p:spPr>
      </p:cxnSp>
      <p:sp>
        <p:nvSpPr>
          <p:cNvPr id="306" name="Google Shape;306;p40"/>
          <p:cNvSpPr txBox="1">
            <a:spLocks noGrp="1"/>
          </p:cNvSpPr>
          <p:nvPr>
            <p:ph type="sldNum" idx="12"/>
          </p:nvPr>
        </p:nvSpPr>
        <p:spPr>
          <a:xfrm>
            <a:off x="11330665" y="6251679"/>
            <a:ext cx="731600" cy="524800"/>
          </a:xfrm>
          <a:prstGeom prst="rect">
            <a:avLst/>
          </a:prstGeom>
        </p:spPr>
        <p:txBody>
          <a:bodyPr spcFirstLastPara="1" wrap="square" lIns="121900" tIns="121900" rIns="121900" bIns="121900" anchor="ctr" anchorCtr="0">
            <a:normAutofit/>
          </a:bodyPr>
          <a:lstStyle/>
          <a:p>
            <a:pPr defTabSz="1219170">
              <a:buClr>
                <a:srgbClr val="000000"/>
              </a:buClr>
            </a:pPr>
            <a:fld id="{00000000-1234-1234-1234-123412341234}" type="slidenum">
              <a:rPr lang="en" kern="0">
                <a:solidFill>
                  <a:srgbClr val="7F7F7F"/>
                </a:solidFill>
              </a:rPr>
              <a:pPr defTabSz="1219170">
                <a:buClr>
                  <a:srgbClr val="000000"/>
                </a:buClr>
              </a:pPr>
              <a:t>8</a:t>
            </a:fld>
            <a:endParaRPr kern="0">
              <a:solidFill>
                <a:srgbClr val="7F7F7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pic>
        <p:nvPicPr>
          <p:cNvPr id="311" name="Google Shape;311;p41"/>
          <p:cNvPicPr preferRelativeResize="0">
            <a:picLocks noGrp="1"/>
          </p:cNvPicPr>
          <p:nvPr>
            <p:ph type="body" idx="4294967295"/>
          </p:nvPr>
        </p:nvPicPr>
        <p:blipFill rotWithShape="1">
          <a:blip r:embed="rId3">
            <a:alphaModFix/>
          </a:blip>
          <a:srcRect/>
          <a:stretch/>
        </p:blipFill>
        <p:spPr>
          <a:xfrm>
            <a:off x="2537555" y="1588921"/>
            <a:ext cx="7058800" cy="5002800"/>
          </a:xfrm>
          <a:prstGeom prst="rect">
            <a:avLst/>
          </a:prstGeom>
          <a:noFill/>
          <a:ln>
            <a:noFill/>
          </a:ln>
        </p:spPr>
      </p:pic>
      <p:sp>
        <p:nvSpPr>
          <p:cNvPr id="312" name="Google Shape;312;p41"/>
          <p:cNvSpPr/>
          <p:nvPr/>
        </p:nvSpPr>
        <p:spPr>
          <a:xfrm>
            <a:off x="3176531" y="2831337"/>
            <a:ext cx="1266800" cy="562000"/>
          </a:xfrm>
          <a:prstGeom prst="rect">
            <a:avLst/>
          </a:prstGeom>
          <a:noFill/>
          <a:ln w="50800" cap="flat" cmpd="sng">
            <a:solidFill>
              <a:srgbClr val="FF0000"/>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33" tIns="45700" rIns="91433" bIns="45700" anchor="ctr" anchorCtr="0">
            <a:noAutofit/>
          </a:bodyPr>
          <a:lstStyle/>
          <a:p>
            <a:pPr algn="ctr" defTabSz="1219170">
              <a:buClr>
                <a:srgbClr val="000000"/>
              </a:buClr>
            </a:pPr>
            <a:endParaRPr sz="1867" kern="0">
              <a:solidFill>
                <a:srgbClr val="FFFFFF"/>
              </a:solidFill>
              <a:latin typeface="Arial"/>
              <a:ea typeface="Arial"/>
              <a:cs typeface="Arial"/>
              <a:sym typeface="Arial"/>
            </a:endParaRPr>
          </a:p>
        </p:txBody>
      </p:sp>
      <p:sp>
        <p:nvSpPr>
          <p:cNvPr id="313" name="Google Shape;313;p41"/>
          <p:cNvSpPr/>
          <p:nvPr/>
        </p:nvSpPr>
        <p:spPr>
          <a:xfrm>
            <a:off x="3176531" y="3565795"/>
            <a:ext cx="1266800" cy="562000"/>
          </a:xfrm>
          <a:prstGeom prst="rect">
            <a:avLst/>
          </a:prstGeom>
          <a:noFill/>
          <a:ln w="50800" cap="flat" cmpd="sng">
            <a:solidFill>
              <a:srgbClr val="FF0000"/>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33" tIns="45700" rIns="91433" bIns="45700" anchor="ctr" anchorCtr="0">
            <a:noAutofit/>
          </a:bodyPr>
          <a:lstStyle/>
          <a:p>
            <a:pPr algn="ctr" defTabSz="1219170">
              <a:buClr>
                <a:srgbClr val="000000"/>
              </a:buClr>
            </a:pPr>
            <a:endParaRPr sz="1867" kern="0">
              <a:solidFill>
                <a:srgbClr val="FFFFFF"/>
              </a:solidFill>
              <a:latin typeface="Arial"/>
              <a:ea typeface="Arial"/>
              <a:cs typeface="Arial"/>
              <a:sym typeface="Arial"/>
            </a:endParaRPr>
          </a:p>
        </p:txBody>
      </p:sp>
      <p:sp>
        <p:nvSpPr>
          <p:cNvPr id="314" name="Google Shape;314;p41"/>
          <p:cNvSpPr/>
          <p:nvPr/>
        </p:nvSpPr>
        <p:spPr>
          <a:xfrm>
            <a:off x="3176531" y="5892191"/>
            <a:ext cx="1266800" cy="562000"/>
          </a:xfrm>
          <a:prstGeom prst="rect">
            <a:avLst/>
          </a:prstGeom>
          <a:noFill/>
          <a:ln w="50800" cap="flat" cmpd="sng">
            <a:solidFill>
              <a:srgbClr val="FF0000"/>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33" tIns="45700" rIns="91433" bIns="45700" anchor="ctr" anchorCtr="0">
            <a:noAutofit/>
          </a:bodyPr>
          <a:lstStyle/>
          <a:p>
            <a:pPr algn="ctr" defTabSz="1219170">
              <a:buClr>
                <a:srgbClr val="000000"/>
              </a:buClr>
            </a:pPr>
            <a:endParaRPr sz="1867" kern="0">
              <a:solidFill>
                <a:srgbClr val="FFFFFF"/>
              </a:solidFill>
              <a:latin typeface="Arial"/>
              <a:ea typeface="Arial"/>
              <a:cs typeface="Arial"/>
              <a:sym typeface="Arial"/>
            </a:endParaRPr>
          </a:p>
        </p:txBody>
      </p:sp>
      <p:sp>
        <p:nvSpPr>
          <p:cNvPr id="315" name="Google Shape;315;p41"/>
          <p:cNvSpPr/>
          <p:nvPr/>
        </p:nvSpPr>
        <p:spPr>
          <a:xfrm>
            <a:off x="4276383" y="1860015"/>
            <a:ext cx="1059600" cy="806000"/>
          </a:xfrm>
          <a:prstGeom prst="rect">
            <a:avLst/>
          </a:prstGeom>
          <a:noFill/>
          <a:ln w="50800" cap="flat" cmpd="sng">
            <a:solidFill>
              <a:srgbClr val="FF0000"/>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33" tIns="45700" rIns="91433" bIns="45700" anchor="ctr" anchorCtr="0">
            <a:noAutofit/>
          </a:bodyPr>
          <a:lstStyle/>
          <a:p>
            <a:pPr algn="ctr" defTabSz="1219170">
              <a:buClr>
                <a:srgbClr val="000000"/>
              </a:buClr>
            </a:pPr>
            <a:endParaRPr sz="1867" kern="0">
              <a:solidFill>
                <a:srgbClr val="FFFFFF"/>
              </a:solidFill>
              <a:latin typeface="Arial"/>
              <a:ea typeface="Arial"/>
              <a:cs typeface="Arial"/>
              <a:sym typeface="Arial"/>
            </a:endParaRPr>
          </a:p>
        </p:txBody>
      </p:sp>
      <p:sp>
        <p:nvSpPr>
          <p:cNvPr id="316" name="Google Shape;316;p41"/>
          <p:cNvSpPr/>
          <p:nvPr/>
        </p:nvSpPr>
        <p:spPr>
          <a:xfrm>
            <a:off x="5860975" y="5770087"/>
            <a:ext cx="1059600" cy="806000"/>
          </a:xfrm>
          <a:prstGeom prst="rect">
            <a:avLst/>
          </a:prstGeom>
          <a:noFill/>
          <a:ln w="50800" cap="flat" cmpd="sng">
            <a:solidFill>
              <a:srgbClr val="FF0000"/>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33" tIns="45700" rIns="91433" bIns="45700" anchor="ctr" anchorCtr="0">
            <a:noAutofit/>
          </a:bodyPr>
          <a:lstStyle/>
          <a:p>
            <a:pPr algn="ctr" defTabSz="1219170">
              <a:buClr>
                <a:srgbClr val="000000"/>
              </a:buClr>
            </a:pPr>
            <a:endParaRPr sz="1867" kern="0">
              <a:solidFill>
                <a:srgbClr val="FFFFFF"/>
              </a:solidFill>
              <a:latin typeface="Arial"/>
              <a:ea typeface="Arial"/>
              <a:cs typeface="Arial"/>
              <a:sym typeface="Arial"/>
            </a:endParaRPr>
          </a:p>
        </p:txBody>
      </p:sp>
      <p:sp>
        <p:nvSpPr>
          <p:cNvPr id="317" name="Google Shape;317;p41"/>
          <p:cNvSpPr txBox="1">
            <a:spLocks noGrp="1"/>
          </p:cNvSpPr>
          <p:nvPr>
            <p:ph type="title" idx="4294967295"/>
          </p:nvPr>
        </p:nvSpPr>
        <p:spPr>
          <a:xfrm>
            <a:off x="415600" y="593367"/>
            <a:ext cx="11360800" cy="831200"/>
          </a:xfrm>
          <a:prstGeom prst="rect">
            <a:avLst/>
          </a:prstGeom>
        </p:spPr>
        <p:txBody>
          <a:bodyPr spcFirstLastPara="1" wrap="square" lIns="121900" tIns="121900" rIns="121900" bIns="121900" anchor="t" anchorCtr="0">
            <a:normAutofit/>
          </a:bodyPr>
          <a:lstStyle/>
          <a:p>
            <a:r>
              <a:rPr lang="en" sz="3600"/>
              <a:t>Why Hypothermia?</a:t>
            </a:r>
            <a:r>
              <a:rPr lang="en"/>
              <a:t> </a:t>
            </a:r>
            <a:endParaRPr/>
          </a:p>
        </p:txBody>
      </p:sp>
      <p:sp>
        <p:nvSpPr>
          <p:cNvPr id="318" name="Google Shape;318;p41"/>
          <p:cNvSpPr txBox="1">
            <a:spLocks noGrp="1"/>
          </p:cNvSpPr>
          <p:nvPr>
            <p:ph type="sldNum" idx="12"/>
          </p:nvPr>
        </p:nvSpPr>
        <p:spPr>
          <a:xfrm>
            <a:off x="11330665" y="6251679"/>
            <a:ext cx="731600" cy="524800"/>
          </a:xfrm>
          <a:prstGeom prst="rect">
            <a:avLst/>
          </a:prstGeom>
        </p:spPr>
        <p:txBody>
          <a:bodyPr spcFirstLastPara="1" wrap="square" lIns="121900" tIns="121900" rIns="121900" bIns="121900" anchor="ctr" anchorCtr="0">
            <a:normAutofit/>
          </a:bodyPr>
          <a:lstStyle/>
          <a:p>
            <a:pPr defTabSz="1219170">
              <a:buClr>
                <a:srgbClr val="000000"/>
              </a:buClr>
            </a:pPr>
            <a:fld id="{00000000-1234-1234-1234-123412341234}" type="slidenum">
              <a:rPr lang="en" kern="0">
                <a:solidFill>
                  <a:srgbClr val="7F7F7F"/>
                </a:solidFill>
              </a:rPr>
              <a:pPr defTabSz="1219170">
                <a:buClr>
                  <a:srgbClr val="000000"/>
                </a:buClr>
              </a:pPr>
              <a:t>9</a:t>
            </a:fld>
            <a:endParaRPr kern="0">
              <a:solidFill>
                <a:srgbClr val="7F7F7F"/>
              </a:solidFill>
            </a:endParaRPr>
          </a:p>
        </p:txBody>
      </p:sp>
    </p:spTree>
  </p:cSld>
  <p:clrMapOvr>
    <a:masterClrMapping/>
  </p:clrMapOvr>
</p:sld>
</file>

<file path=ppt/theme/theme1.xml><?xml version="1.0" encoding="utf-8"?>
<a:theme xmlns:a="http://schemas.openxmlformats.org/drawingml/2006/main" name="P-ICECAP Template">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1883</Words>
  <Application>Microsoft Office PowerPoint</Application>
  <PresentationFormat>Widescreen</PresentationFormat>
  <Paragraphs>506</Paragraphs>
  <Slides>60</Slides>
  <Notes>60</Notes>
  <HiddenSlides>2</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60</vt:i4>
      </vt:variant>
    </vt:vector>
  </HeadingPairs>
  <TitlesOfParts>
    <vt:vector size="70" baseType="lpstr">
      <vt:lpstr>Arial</vt:lpstr>
      <vt:lpstr>Arial Black</vt:lpstr>
      <vt:lpstr>Arial Rounded</vt:lpstr>
      <vt:lpstr>Calibri</vt:lpstr>
      <vt:lpstr>Comfortaa</vt:lpstr>
      <vt:lpstr>Comfortaa SemiBold</vt:lpstr>
      <vt:lpstr>Gill Sans</vt:lpstr>
      <vt:lpstr>Raleway</vt:lpstr>
      <vt:lpstr>Source Sans Pro</vt:lpstr>
      <vt:lpstr>P-ICECAP Template</vt:lpstr>
      <vt:lpstr>State of the Science Dr. Alexis Topjian</vt:lpstr>
      <vt:lpstr>Objectives</vt:lpstr>
      <vt:lpstr>Animal studies of mild-moderate hypothermia (32-34ºC).   </vt:lpstr>
      <vt:lpstr>PowerPoint Presentation</vt:lpstr>
      <vt:lpstr>PowerPoint Presentation</vt:lpstr>
      <vt:lpstr>PowerPoint Presentation</vt:lpstr>
      <vt:lpstr>PowerPoint Presentation</vt:lpstr>
      <vt:lpstr>PowerPoint Presentation</vt:lpstr>
      <vt:lpstr>Why Hypothermia? </vt:lpstr>
      <vt:lpstr>Does Hypothermia Work in Humans? </vt:lpstr>
      <vt:lpstr>The Road to Pediatric TTM</vt:lpstr>
      <vt:lpstr>PowerPoint Presentation</vt:lpstr>
      <vt:lpstr>Cochrane Hypothermia for Perinatal Asphyxia </vt:lpstr>
      <vt:lpstr>Neonates:  &gt;8 RCTs</vt:lpstr>
      <vt:lpstr>PowerPoint Presentation</vt:lpstr>
      <vt:lpstr>The Early Studies</vt:lpstr>
      <vt:lpstr>PowerPoint Presentation</vt:lpstr>
      <vt:lpstr>Nielsen 2013 - TTM Trial</vt:lpstr>
      <vt:lpstr>Marked differences in “control” group</vt:lpstr>
      <vt:lpstr>The Early adult studies.. Cooling outcomes</vt:lpstr>
      <vt:lpstr>Hyperion Trial</vt:lpstr>
      <vt:lpstr>HYPERION Trial </vt:lpstr>
      <vt:lpstr>HYPERION - Outcomes</vt:lpstr>
      <vt:lpstr>PowerPoint Presentation</vt:lpstr>
      <vt:lpstr>Population</vt:lpstr>
      <vt:lpstr>After randomization</vt:lpstr>
      <vt:lpstr>PowerPoint Presentation</vt:lpstr>
      <vt:lpstr>PowerPoint Presentation</vt:lpstr>
      <vt:lpstr>No mortality beneficial effect of hypothermia in any of the pre-specified subgroups</vt:lpstr>
      <vt:lpstr>PowerPoint Presentation</vt:lpstr>
      <vt:lpstr>TTM for 48 vs. 24 Hours </vt:lpstr>
      <vt:lpstr>TTM for 48 vs. 24 Hours </vt:lpstr>
      <vt:lpstr>The Road to Pediatric TTM…</vt:lpstr>
      <vt:lpstr>PowerPoint Presentation</vt:lpstr>
      <vt:lpstr>THAPCA Trials: IHCA and OHCA </vt:lpstr>
      <vt:lpstr>THAPCA: In Hospital Cardiac Arrest </vt:lpstr>
      <vt:lpstr>Results</vt:lpstr>
      <vt:lpstr>PowerPoint Presentation</vt:lpstr>
      <vt:lpstr>PowerPoint Presentation</vt:lpstr>
      <vt:lpstr>PowerPoint Presentation</vt:lpstr>
      <vt:lpstr>THAPCA: Out Of Hospital Cardiac Arrest </vt:lpstr>
      <vt:lpstr>THAPCA: OHCA- Did it work?</vt:lpstr>
      <vt:lpstr>THAPCA: OHCA- Survival Over Time </vt:lpstr>
      <vt:lpstr>PowerPoint Presentation</vt:lpstr>
      <vt:lpstr>PowerPoint Presentation</vt:lpstr>
      <vt:lpstr>THAPCA OHCA Safety</vt:lpstr>
      <vt:lpstr>PowerPoint Presentation</vt:lpstr>
      <vt:lpstr>PowerPoint Presentation</vt:lpstr>
      <vt:lpstr>THAPCA OHCA: Limitations</vt:lpstr>
      <vt:lpstr>PowerPoint Presentation</vt:lpstr>
      <vt:lpstr>2019: International Liaison Committee on Resuscitation </vt:lpstr>
      <vt:lpstr>AHA PALS Guidelines 2019: Temperature</vt:lpstr>
      <vt:lpstr>PowerPoint Presentation</vt:lpstr>
      <vt:lpstr>How do we compare to adults?</vt:lpstr>
      <vt:lpstr>How do we put this all together?</vt:lpstr>
      <vt:lpstr>Playing the Long Game</vt:lpstr>
      <vt:lpstr>Summary</vt:lpstr>
      <vt:lpstr>The Road to Pediatric TTM…</vt:lpstr>
      <vt:lpstr>PowerPoint Presentation</vt:lpstr>
      <vt:lpstr>Questions and Discussion</vt:lpstr>
    </vt:vector>
  </TitlesOfParts>
  <Company>Michigan Medicine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the Science Dr. Alexis Topjian</dc:title>
  <dc:creator>Miller, Courtney</dc:creator>
  <cp:lastModifiedBy>Miller, Courtney</cp:lastModifiedBy>
  <cp:revision>1</cp:revision>
  <dcterms:created xsi:type="dcterms:W3CDTF">2022-05-31T20:54:09Z</dcterms:created>
  <dcterms:modified xsi:type="dcterms:W3CDTF">2022-05-31T20:54:32Z</dcterms:modified>
</cp:coreProperties>
</file>