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908D-4203-4FA7-AD17-FF270A76BC4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686D-AF07-4B50-8802-D53A99B1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22c02badc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122c02badc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279480cad4_6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1" name="Google Shape;1211;g1279480cad4_6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279480cad4_6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0" name="Google Shape;1220;g1279480cad4_6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279480cad4_6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7" name="Google Shape;1227;g1279480cad4_6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279480cad4_6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4" name="Google Shape;1234;g1279480cad4_6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279480cad4_6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4" name="Google Shape;1244;g1279480cad4_6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279480cad4_6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2" name="Google Shape;1252;g1279480cad4_6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279480cad4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9" name="Google Shape;1259;g1279480cad4_6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279480cad4_6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8" name="Google Shape;1268;g1279480cad4_6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1279480cad4_6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6" name="Google Shape;1276;g1279480cad4_6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279480cad4_6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4" name="Google Shape;1284;g1279480cad4_6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1279480cad4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2" name="Google Shape;1132;g1279480cad4_6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279480cad4_6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1" name="Google Shape;1291;g1279480cad4_6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279480cad4_6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8" name="Google Shape;1298;g1279480cad4_6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279480cad4_6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5" name="Google Shape;1305;g1279480cad4_6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1279480cad4_6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2" name="Google Shape;1312;g1279480cad4_6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279480cad4_6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9" name="Google Shape;1319;g1279480cad4_6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279480cad4_6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5" name="Google Shape;1325;g1279480cad4_6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279480cad4_6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3" name="Google Shape;1333;g1279480cad4_6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279480cad4_6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1" name="Google Shape;1341;g1279480cad4_6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279480cad4_6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8" name="Google Shape;1348;g1279480cad4_6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279480cad4_6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5" name="Google Shape;1355;g1279480cad4_6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279480cad4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9" name="Google Shape;1139;g1279480cad4_6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79480cad4_6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3" name="Google Shape;1363;g1279480cad4_6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279480cad4_6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1" name="Google Shape;1371;g1279480cad4_6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279480cad4_6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1" name="Google Shape;1381;g1279480cad4_6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279480cad4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8" name="Google Shape;1388;g1279480cad4_6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279480cad4_6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4" name="Google Shape;1394;g1279480cad4_6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279480cad4_6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0" name="Google Shape;1400;g1279480cad4_6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279480cad4_6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6" name="Google Shape;1406;g1279480cad4_6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279480cad4_6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3" name="Google Shape;1413;g1279480cad4_6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279480cad4_6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3" name="Google Shape;1423;g1279480cad4_6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279480cad4_6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0" name="Google Shape;1430;g1279480cad4_6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279480cad4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7" name="Google Shape;1147;g1279480cad4_6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279480cad4_6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g1279480cad4_6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279480cad4_6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4" name="Google Shape;1444;g1279480cad4_6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279480cad4_6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g1279480cad4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279480cad4_6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g1279480cad4_6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279480cad4_6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3" name="Google Shape;1473;g1279480cad4_6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1279480cad4_6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0" name="Google Shape;1480;g1279480cad4_6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279480cad4_6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g1279480cad4_6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1279480cad4_6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g1279480cad4_6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279480cad4_6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g1279480cad4_6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279480cad4_6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7" name="Google Shape;1507;g1279480cad4_6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79480cad4_6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6" name="Google Shape;1156;g1279480cad4_6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1279480cad4_6_2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g1279480cad4_6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279480cad4_6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520" name="Google Shape;1520;g1279480cad4_6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1" name="Google Shape;1521;g1279480cad4_6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279480cad4_6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1529" name="Google Shape;1529;g1279480cad4_6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0" name="Google Shape;1530;g1279480cad4_6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279480cad4_6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g1279480cad4_6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1279480cad4_6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g1279480cad4_6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279480cad4_6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g1279480cad4_6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279480cad4_6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g1279480cad4_6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279480cad4_6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g1279480cad4_6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279480cad4_6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g1279480cad4_6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1279480cad4_6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g1279480cad4_6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279480cad4_6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9" name="Google Shape;1169;g1279480cad4_6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1279480cad4_6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g1279480cad4_6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1279480cad4_6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g1279480cad4_6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1279480cad4_6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g1279480cad4_6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279480cad4_6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g1279480cad4_6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279480cad4_6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g1279480cad4_6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279480cad4_6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9" name="Google Shape;1629;g1279480cad4_6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1279480cad4_6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5" name="Google Shape;1635;g1279480cad4_6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279480cad4_6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2" name="Google Shape;1642;g1279480cad4_6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279480cad4_6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9" name="Google Shape;1649;g1279480cad4_6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279480cad4_6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6" name="Google Shape;1656;g1279480cad4_6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279480cad4_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6" name="Google Shape;1186;g1279480cad4_6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1279480cad4_6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3" name="Google Shape;1663;g1279480cad4_6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1279480cad4_6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0" name="Google Shape;1670;g1279480cad4_6_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1279480cad4_6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7" name="Google Shape;1677;g1279480cad4_6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279480cad4_6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6" name="Google Shape;1196;g1279480cad4_6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279480cad4_6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4" name="Google Shape;1204;g1279480cad4_6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C6F-1FA2-4DB5-BBD7-0E77DD88D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38A5A-0383-457E-8490-CF29D6E18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CB4B2-1992-4318-8C1F-795D473C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D5EC5-2753-40D2-BC80-91C9754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4D9E-C008-434B-8141-4C992D1E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E312-A6E4-4E84-B4D4-759D816E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9BCD8-1E39-462B-9CBA-C12976F2D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38D32-484E-453B-AE9A-48985F10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F9D9-5DA1-4F64-9E40-66FE9A0E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F37B-D42A-4B88-8D86-281FB643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94B89F-17C2-410E-94A6-23D78F8ED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7FF0B-17B1-45B1-A2E0-C4E9359C1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0CD8D-D380-4D2F-B4F2-0FFA0A39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FAB5-35BD-4476-8D92-96C3314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6A02-D231-4C5A-933D-B392E9FC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3642400"/>
            <a:ext cx="12192000" cy="32156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48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281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9071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no graphics">
  <p:cSld name="Title and body no graphic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5"/>
          <p:cNvSpPr/>
          <p:nvPr/>
        </p:nvSpPr>
        <p:spPr>
          <a:xfrm>
            <a:off x="10633" y="4883167"/>
            <a:ext cx="11693600" cy="197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10534767" y="4955200"/>
            <a:ext cx="1657200" cy="150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681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graphics">
  <p:cSld name="Blank - no graphic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3"/>
          <p:cNvSpPr/>
          <p:nvPr/>
        </p:nvSpPr>
        <p:spPr>
          <a:xfrm>
            <a:off x="10633" y="4883167"/>
            <a:ext cx="11693600" cy="197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/>
          <p:nvPr/>
        </p:nvSpPr>
        <p:spPr>
          <a:xfrm>
            <a:off x="10534767" y="4955200"/>
            <a:ext cx="1657200" cy="150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08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E12E-ECB5-47B8-9541-6C2918C1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A5DF-798C-4525-B8E0-62D61E67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AFE1-6740-493C-839F-AA1D725B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9AD1-6450-4135-969A-E94EC3FB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7EE69-E6AA-4449-B12C-FBA695E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8F11-6DCF-434D-A223-24909BE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32ABA-300B-49DD-AAB8-CDDFC10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385C6-BDD4-414F-B7AF-84EA4EAE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4581-295D-404E-9CE4-56DD2660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D431-B0DB-4719-B9DC-6DD4C666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9CD-E723-48D0-A1D4-73015FEB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00B4-0926-41D4-B765-116DEDE48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0DA90-AE32-4F59-AB1E-FC4F638D8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E4E1E-5B6B-4193-AC89-469A911C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55D0A-B31C-4579-B2E7-F35C54A0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21B98-2E8B-4E80-9AFC-CD3B7D69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C4C7-2D8C-46C6-9BF4-233E129C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DEB48-DC13-4FC6-8F11-6C3865B8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3241E-4467-443B-859B-C99F00677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E722-BB7D-41A9-BA09-AA6F698DA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76129-04AF-427C-8638-E19BD7576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37F2A-0F7C-496A-BDC9-BB444847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2176C-7DD4-4295-8A36-AE3F532E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B8AB5-75D4-496D-B7FC-6E14FAC2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967B-598B-4952-A9A2-3C9C422A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8323F-B508-483C-9F8A-0691B58F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80D30-C71A-4DBC-AFC2-1E8E9786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AC696-F268-4590-AD54-75586758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3FF4E-2CC4-41F7-AF66-09E7E19C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540B5-5BF2-4B10-BD68-ECFC243E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F26AD-6FBB-4AB8-96E8-E7D58EAE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5213-AC71-4635-B120-BBA163EB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9986-EC16-426A-8290-7D43B041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3D4C2-A6E8-4E16-AC85-9BC475FA6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4141D-4270-47C9-B4D7-1A41609D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6ED87-BD04-4878-9DBA-B1F54988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14E9A-E00B-4502-A104-658ABA4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1E0E-7440-4D25-BACB-D746F33F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CCA27-917A-41DD-A0A4-D5F130AB3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1D958-E8F7-423C-A796-4FD1CA66D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1A0FF-EAB4-4861-9E95-EE1A4F21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9EFC-C7E3-4541-AEE1-C62D2FAE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FAE8-CE00-478A-BE5E-DDAB8E5C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C8085-8E2C-45AA-AE4D-559EC579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78364-CAB6-4822-B42F-32094780D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2C000-1268-4A00-A345-D4AF42EF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7FA8-AD93-4497-B0E9-FE63DC9AAF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A749C-EACA-45E7-A051-7F50245F6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F396-A381-49FA-B521-3B749509C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84A9-4139-49B4-A29C-E9ED57CA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therm.com/en/medical/hyper-hypothermia/blanketrol-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therm.com/en/medical/hyper-hypothermia/blanketrol-3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15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en" dirty="0"/>
              <a:t>Protocol: Cooling Basics, Clinical Considerations, and Phases of Care</a:t>
            </a:r>
            <a:endParaRPr dirty="0"/>
          </a:p>
          <a:p>
            <a:r>
              <a:rPr lang="en" sz="2333" dirty="0"/>
              <a:t>Dr. Frank Moler</a:t>
            </a:r>
            <a:endParaRPr sz="2333" dirty="0"/>
          </a:p>
        </p:txBody>
      </p:sp>
      <p:sp>
        <p:nvSpPr>
          <p:cNvPr id="1129" name="Google Shape;1129;p11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24"/>
          <p:cNvSpPr/>
          <p:nvPr/>
        </p:nvSpPr>
        <p:spPr>
          <a:xfrm>
            <a:off x="6407167" y="5029200"/>
            <a:ext cx="3636400" cy="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6"/>
            <a:r>
              <a:rPr lang="en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Sessler DI.   NEJM 1997:336;1730-7</a:t>
            </a:r>
            <a:endParaRPr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14" name="Google Shape;1214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760413"/>
            <a:ext cx="4495800" cy="32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151" y="685800"/>
            <a:ext cx="4095751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24"/>
          <p:cNvSpPr/>
          <p:nvPr/>
        </p:nvSpPr>
        <p:spPr>
          <a:xfrm>
            <a:off x="2946400" y="1981201"/>
            <a:ext cx="609600" cy="1531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24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0359">
              <a:buSzPct val="100000"/>
            </a:pPr>
            <a:r>
              <a:rPr lang="en" sz="3973"/>
              <a:t>Pediatrics</a:t>
            </a:r>
            <a:endParaRPr sz="3973"/>
          </a:p>
          <a:p>
            <a:pPr lvl="1" indent="-474113">
              <a:buSzPct val="100000"/>
            </a:pPr>
            <a:r>
              <a:rPr lang="en" sz="3440"/>
              <a:t>Smaller infants / children</a:t>
            </a:r>
            <a:endParaRPr sz="3440"/>
          </a:p>
          <a:p>
            <a:pPr lvl="2" indent="-474113">
              <a:buSzPct val="100000"/>
            </a:pPr>
            <a:r>
              <a:rPr lang="en" sz="3440"/>
              <a:t>Larger SA/volume compared to adults</a:t>
            </a:r>
            <a:endParaRPr sz="3440"/>
          </a:p>
          <a:p>
            <a:pPr lvl="2" indent="-474113">
              <a:buSzPct val="100000"/>
            </a:pPr>
            <a:r>
              <a:rPr lang="en" sz="3440"/>
              <a:t>Reduced shivering response &lt; 1 yr</a:t>
            </a:r>
            <a:endParaRPr sz="3440"/>
          </a:p>
          <a:p>
            <a:pPr lvl="2" indent="-474113">
              <a:buSzPct val="100000"/>
            </a:pPr>
            <a:r>
              <a:rPr lang="en" sz="3440"/>
              <a:t>Easier/shorter time to induce hypothermia (cooling) and temp control in very young</a:t>
            </a:r>
            <a:endParaRPr sz="3440"/>
          </a:p>
          <a:p>
            <a:pPr indent="-500359">
              <a:buSzPct val="100000"/>
            </a:pPr>
            <a:r>
              <a:rPr lang="en" sz="3973"/>
              <a:t>Shivering decreases at approximately 33.5ºC</a:t>
            </a:r>
            <a:endParaRPr sz="3973"/>
          </a:p>
          <a:p>
            <a:pPr lvl="1" indent="-474113">
              <a:buSzPct val="100000"/>
            </a:pPr>
            <a:r>
              <a:rPr lang="en" sz="3440"/>
              <a:t>P-ICECAP goal 33.0ºC in hypothermia (cooled) groups</a:t>
            </a:r>
            <a:endParaRPr sz="3440"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23" name="Google Shape;1223;p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733"/>
              <a:t>Thermoregulation</a:t>
            </a:r>
            <a:endParaRPr/>
          </a:p>
        </p:txBody>
      </p:sp>
      <p:sp>
        <p:nvSpPr>
          <p:cNvPr id="1224" name="Google Shape;1224;p12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Normal thermoregulation</a:t>
            </a:r>
            <a:endParaRPr/>
          </a:p>
        </p:txBody>
      </p:sp>
      <p:sp>
        <p:nvSpPr>
          <p:cNvPr id="1230" name="Google Shape;1230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buSzPts val="2000"/>
            </a:pPr>
            <a:r>
              <a:rPr lang="en" sz="2667"/>
              <a:t>Normothermia Phase</a:t>
            </a:r>
            <a:endParaRPr sz="2667"/>
          </a:p>
          <a:p>
            <a:pPr lvl="1" indent="-440256">
              <a:buSzPts val="1600"/>
            </a:pPr>
            <a:r>
              <a:rPr lang="en" sz="2133"/>
              <a:t>If hypothalamic set point is elevated (e.g., fever at 39ºC) relative to a goal temp 36.8ºC, one will see similar physiologic responses as Therapeutic Hypothermia (cooling) induction phase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Vasoconstriction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Shivering</a:t>
            </a:r>
            <a:endParaRPr sz="2133"/>
          </a:p>
          <a:p>
            <a:pPr lvl="1" indent="-440256">
              <a:buSzPts val="1600"/>
            </a:pPr>
            <a:r>
              <a:rPr lang="en" sz="2133"/>
              <a:t>Common etiologies of increased set point (fever)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Post-cardiac arrest syndrome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Infection</a:t>
            </a:r>
            <a:endParaRPr sz="2133"/>
          </a:p>
          <a:p>
            <a:pPr indent="-474121">
              <a:buSzPts val="2000"/>
            </a:pPr>
            <a:r>
              <a:rPr lang="en" sz="2667"/>
              <a:t>Normal temp range is ~36.5-37.5ºC during a day.</a:t>
            </a:r>
            <a:endParaRPr sz="2667"/>
          </a:p>
          <a:p>
            <a:pPr lvl="1" indent="-440256">
              <a:buSzPts val="1600"/>
            </a:pPr>
            <a:r>
              <a:rPr lang="en" sz="2133"/>
              <a:t>Cooling devices sensitive to approx. ± 0.2ºC from set point.</a:t>
            </a:r>
            <a:endParaRPr sz="2133"/>
          </a:p>
          <a:p>
            <a:pPr lvl="1" indent="-440256">
              <a:buSzPts val="1600"/>
            </a:pPr>
            <a:r>
              <a:rPr lang="en" sz="2133"/>
              <a:t>They will attempt to warm and cool normal subjects!</a:t>
            </a:r>
            <a:endParaRPr sz="2133"/>
          </a:p>
        </p:txBody>
      </p:sp>
      <p:sp>
        <p:nvSpPr>
          <p:cNvPr id="1231" name="Google Shape;1231;p12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127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27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96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27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27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6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27"/>
          <p:cNvSpPr txBox="1">
            <a:spLocks noGrp="1"/>
          </p:cNvSpPr>
          <p:nvPr>
            <p:ph type="title" idx="4294967295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/>
              <a:t>Physiologic and Other Effects of Cooling in P-ICECAP</a:t>
            </a:r>
            <a:endParaRPr/>
          </a:p>
        </p:txBody>
      </p:sp>
      <p:sp>
        <p:nvSpPr>
          <p:cNvPr id="1241" name="Google Shape;1241;p12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28"/>
          <p:cNvSpPr txBox="1"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Shivering</a:t>
            </a:r>
            <a:endParaRPr sz="2347"/>
          </a:p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Hypovolemia (during cooling and rewarming)</a:t>
            </a:r>
            <a:endParaRPr sz="2347"/>
          </a:p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CV including bradycardia </a:t>
            </a:r>
            <a:endParaRPr sz="2347"/>
          </a:p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Potassium</a:t>
            </a:r>
            <a:endParaRPr sz="2347"/>
          </a:p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Glucose</a:t>
            </a:r>
            <a:endParaRPr sz="2347"/>
          </a:p>
          <a:p>
            <a:pPr marL="560903" indent="-489360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Other chemistries (Mg, PO4, etc.)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LFTs, amylase/lipase, lactate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Plts/Coags</a:t>
            </a:r>
            <a:endParaRPr sz="290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WBC/Inflammation/Infection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Drug metabolism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Metabolic rate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Blood gases</a:t>
            </a:r>
            <a:endParaRPr sz="2347"/>
          </a:p>
          <a:p>
            <a:pPr marL="560902" indent="-489361">
              <a:lnSpc>
                <a:spcPct val="6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2180"/>
              <a:buFont typeface="Arial"/>
              <a:buAutoNum type="arabicPeriod"/>
            </a:pPr>
            <a:r>
              <a:rPr lang="en" sz="2907"/>
              <a:t> Skin</a:t>
            </a:r>
            <a:endParaRPr sz="2347"/>
          </a:p>
        </p:txBody>
      </p:sp>
      <p:sp>
        <p:nvSpPr>
          <p:cNvPr id="1247" name="Google Shape;1247;p128"/>
          <p:cNvSpPr/>
          <p:nvPr/>
        </p:nvSpPr>
        <p:spPr>
          <a:xfrm>
            <a:off x="7506789" y="5499101"/>
            <a:ext cx="3640183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609585"/>
            <a:r>
              <a:rPr lang="en" sz="21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Modified from:</a:t>
            </a:r>
            <a:endParaRPr sz="24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609585"/>
            <a:r>
              <a:rPr lang="en" sz="21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Polderman, CCM 2009</a:t>
            </a:r>
            <a:endParaRPr sz="24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609585"/>
            <a:r>
              <a:rPr lang="en" sz="21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ILCOR, Circulation, 2008</a:t>
            </a:r>
            <a:endParaRPr sz="24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8" name="Google Shape;1248;p128"/>
          <p:cNvSpPr txBox="1">
            <a:spLocks noGrp="1"/>
          </p:cNvSpPr>
          <p:nvPr>
            <p:ph type="title" idx="4294967295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Physiologic Effects</a:t>
            </a:r>
            <a:endParaRPr/>
          </a:p>
        </p:txBody>
      </p:sp>
      <p:sp>
        <p:nvSpPr>
          <p:cNvPr id="1249" name="Google Shape;1249;p12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77500" lnSpcReduction="20000"/>
          </a:bodyPr>
          <a:lstStyle/>
          <a:p>
            <a:pPr marL="812780" indent="-782300">
              <a:buClr>
                <a:srgbClr val="000000"/>
              </a:buClr>
              <a:buSzPct val="100000"/>
            </a:pPr>
            <a:r>
              <a:rPr lang="en" sz="3200"/>
              <a:t>Frequent, causes heat generation and rewarming</a:t>
            </a:r>
            <a:endParaRPr/>
          </a:p>
          <a:p>
            <a:pPr marL="812780" indent="-782300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200"/>
              <a:t>Tx (REQUIRED)  </a:t>
            </a:r>
            <a:endParaRPr/>
          </a:p>
          <a:p>
            <a:pPr marL="812780" indent="-782300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200"/>
              <a:t>Suggested agents </a:t>
            </a:r>
            <a:endParaRPr/>
          </a:p>
          <a:p>
            <a:pPr marL="1526079" lvl="1" indent="-27939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2667"/>
              <a:t>Opioids (e.g., fentanyl)</a:t>
            </a:r>
            <a:endParaRPr/>
          </a:p>
          <a:p>
            <a:pPr marL="1526079" lvl="1" indent="-27939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2667"/>
              <a:t>Benzodiazepines (e.g., midazolam) and others</a:t>
            </a:r>
            <a:endParaRPr/>
          </a:p>
          <a:p>
            <a:pPr marL="1526079" lvl="1" indent="-27939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2667"/>
              <a:t>NMB (e.g., vecuronium)   </a:t>
            </a:r>
            <a:endParaRPr/>
          </a:p>
          <a:p>
            <a:pPr marL="812780" indent="-782300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200"/>
              <a:t>Shivering response decreases at ~ 33.5ºC</a:t>
            </a:r>
            <a:endParaRPr/>
          </a:p>
          <a:p>
            <a:pPr marL="812780" indent="-782300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200"/>
              <a:t>Shivering response less in young (&lt; 1 yr)</a:t>
            </a:r>
            <a:endParaRPr/>
          </a:p>
          <a:p>
            <a:pPr marL="812780" indent="-782300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200"/>
              <a:t>Will see shivering in </a:t>
            </a:r>
            <a:r>
              <a:rPr lang="en" sz="3200" u="sng"/>
              <a:t>both</a:t>
            </a:r>
            <a:r>
              <a:rPr lang="en" sz="3200"/>
              <a:t> hypothermia (cooled) and  normothermia phases, if hypothalamic set point is greater than goal temperature</a:t>
            </a:r>
            <a:endParaRPr/>
          </a:p>
          <a:p>
            <a:pPr marL="812780" indent="-782300"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3200"/>
              <a:t>May or may not be visible</a:t>
            </a:r>
            <a:endParaRPr/>
          </a:p>
        </p:txBody>
      </p:sp>
      <p:sp>
        <p:nvSpPr>
          <p:cNvPr id="1255" name="Google Shape;1255;p1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1. Shivering</a:t>
            </a:r>
            <a:endParaRPr/>
          </a:p>
        </p:txBody>
      </p:sp>
      <p:sp>
        <p:nvSpPr>
          <p:cNvPr id="1256" name="Google Shape;1256;p12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85000" lnSpcReduction="20000"/>
          </a:bodyPr>
          <a:lstStyle/>
          <a:p>
            <a:pPr marL="304792" indent="-274313">
              <a:lnSpc>
                <a:spcPct val="80000"/>
              </a:lnSpc>
              <a:buSzPct val="100000"/>
            </a:pPr>
            <a:r>
              <a:rPr lang="en" sz="3200"/>
              <a:t>Benzodiazepines* (midazolam - example)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Sedative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Vasodilation (+/-)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Antiepileptic effects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Decrease shivering</a:t>
            </a:r>
            <a:endParaRPr/>
          </a:p>
          <a:p>
            <a:pPr marL="304792" indent="-274313">
              <a:lnSpc>
                <a:spcPct val="80000"/>
              </a:lnSpc>
              <a:spcBef>
                <a:spcPts val="1333"/>
              </a:spcBef>
              <a:buSzPct val="100000"/>
            </a:pPr>
            <a:r>
              <a:rPr lang="en" sz="3200"/>
              <a:t>Opiods* (fentanyl - example)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Analgesia, sedation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Vasodilation (+/-)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Decrease shivering</a:t>
            </a:r>
            <a:endParaRPr/>
          </a:p>
          <a:p>
            <a:pPr marL="304792" indent="-274313">
              <a:lnSpc>
                <a:spcPct val="80000"/>
              </a:lnSpc>
              <a:spcBef>
                <a:spcPts val="1333"/>
              </a:spcBef>
              <a:buSzPct val="100000"/>
            </a:pPr>
            <a:r>
              <a:rPr lang="en" sz="3200"/>
              <a:t>NMB* (vecuronium, rocuronium and others).  Cis-Atracurium has temperature dependent metabolism, prolonged with cooling (Hofmann Reaction).  Twitch monitoring with infusions.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Inhibits shivering, facilitates cooling and temperature control</a:t>
            </a:r>
            <a:endParaRPr/>
          </a:p>
          <a:p>
            <a:pPr marL="914377" lvl="1" indent="-279393">
              <a:lnSpc>
                <a:spcPct val="80000"/>
              </a:lnSpc>
              <a:spcBef>
                <a:spcPts val="667"/>
              </a:spcBef>
              <a:buSzPct val="100000"/>
              <a:buFont typeface="Calibri"/>
              <a:buChar char="-"/>
            </a:pPr>
            <a:r>
              <a:rPr lang="en" sz="2667"/>
              <a:t>Masks sedation level and seizures</a:t>
            </a:r>
            <a:endParaRPr sz="2667"/>
          </a:p>
        </p:txBody>
      </p:sp>
      <p:sp>
        <p:nvSpPr>
          <p:cNvPr id="1262" name="Google Shape;1262;p130"/>
          <p:cNvSpPr txBox="1"/>
          <p:nvPr/>
        </p:nvSpPr>
        <p:spPr>
          <a:xfrm>
            <a:off x="711200" y="6019801"/>
            <a:ext cx="24553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30"/>
          <p:cNvSpPr txBox="1"/>
          <p:nvPr/>
        </p:nvSpPr>
        <p:spPr>
          <a:xfrm>
            <a:off x="2670507" y="6019800"/>
            <a:ext cx="7701600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21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*ILCOR, Circulation 2008 – drug classes recommended</a:t>
            </a:r>
            <a:endParaRPr sz="24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4" name="Google Shape;1264;p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1. Shivering – drugs to inhibit</a:t>
            </a:r>
            <a:endParaRPr/>
          </a:p>
        </p:txBody>
      </p:sp>
      <p:sp>
        <p:nvSpPr>
          <p:cNvPr id="1265" name="Google Shape;1265;p13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Induction of Hypothermia </a:t>
            </a:r>
            <a:r>
              <a:rPr lang="en" sz="3600" u="sng"/>
              <a:t>without</a:t>
            </a:r>
            <a:r>
              <a:rPr lang="en" sz="3600"/>
              <a:t> sedation</a:t>
            </a:r>
            <a:endParaRPr sz="2400"/>
          </a:p>
        </p:txBody>
      </p:sp>
      <p:sp>
        <p:nvSpPr>
          <p:cNvPr id="1271" name="Google Shape;1271;p1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20000"/>
          </a:bodyPr>
          <a:lstStyle/>
          <a:p>
            <a:pPr marL="304792" indent="-251454">
              <a:buSzPct val="100000"/>
            </a:pPr>
            <a:r>
              <a:rPr lang="en" sz="3733" dirty="0"/>
              <a:t>If hypothalamic set point normal at 37.0ºC</a:t>
            </a:r>
            <a:endParaRPr dirty="0"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		- Vasoconstriction - 36.5ºC</a:t>
            </a:r>
            <a:endParaRPr dirty="0"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		- Shivering - 35.5ºC</a:t>
            </a:r>
            <a:endParaRPr dirty="0"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		-↑HR </a:t>
            </a:r>
            <a:endParaRPr dirty="0"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		-↑Metabolic rate (40-100%)</a:t>
            </a:r>
            <a:endParaRPr dirty="0"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		-↑Stress response</a:t>
            </a:r>
            <a:endParaRPr dirty="0"/>
          </a:p>
          <a:p>
            <a:pPr marL="304792" indent="-251454">
              <a:spcBef>
                <a:spcPts val="1333"/>
              </a:spcBef>
              <a:buSzPct val="100000"/>
            </a:pPr>
            <a:r>
              <a:rPr lang="en" sz="3733" dirty="0"/>
              <a:t>Undesirable in patients with neurologic and/or post hypoxic injury</a:t>
            </a:r>
            <a:endParaRPr dirty="0"/>
          </a:p>
          <a:p>
            <a:pPr marL="304792" indent="-251454">
              <a:spcBef>
                <a:spcPts val="1333"/>
              </a:spcBef>
              <a:buSzPct val="100000"/>
            </a:pPr>
            <a:r>
              <a:rPr lang="en" sz="3733" dirty="0"/>
              <a:t>Increased risk of adverse cardiac events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ct val="100000"/>
              <a:buNone/>
            </a:pPr>
            <a:endParaRPr sz="3733" dirty="0"/>
          </a:p>
        </p:txBody>
      </p:sp>
      <p:sp>
        <p:nvSpPr>
          <p:cNvPr id="1272" name="Google Shape;1272;p131"/>
          <p:cNvSpPr/>
          <p:nvPr/>
        </p:nvSpPr>
        <p:spPr>
          <a:xfrm>
            <a:off x="10727633" y="123367"/>
            <a:ext cx="12360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6"/>
            <a:r>
              <a:rPr lang="en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Polderman</a:t>
            </a:r>
            <a:endParaRPr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6"/>
            <a:r>
              <a:rPr lang="en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CCM 2009</a:t>
            </a:r>
            <a:endParaRPr sz="24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3" name="Google Shape;1273;p13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600"/>
              <a:t>Induction of Hypothermia </a:t>
            </a:r>
            <a:r>
              <a:rPr lang="en" sz="3600" u="sng"/>
              <a:t>with</a:t>
            </a:r>
            <a:r>
              <a:rPr lang="en" sz="3600"/>
              <a:t> sedation/analgesia</a:t>
            </a:r>
            <a:endParaRPr sz="3600"/>
          </a:p>
        </p:txBody>
      </p:sp>
      <p:sp>
        <p:nvSpPr>
          <p:cNvPr id="1279" name="Google Shape;1279;p1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87859">
              <a:lnSpc>
                <a:spcPct val="80000"/>
              </a:lnSpc>
              <a:buSzPts val="2600"/>
            </a:pPr>
            <a:r>
              <a:rPr lang="en" sz="3467" dirty="0"/>
              <a:t>↓Shivering</a:t>
            </a:r>
            <a:endParaRPr sz="2133" dirty="0"/>
          </a:p>
          <a:p>
            <a:pPr marL="304792" indent="-287859">
              <a:lnSpc>
                <a:spcPct val="80000"/>
              </a:lnSpc>
              <a:spcBef>
                <a:spcPts val="1333"/>
              </a:spcBef>
              <a:buSzPts val="2600"/>
            </a:pPr>
            <a:r>
              <a:rPr lang="en" sz="3467" dirty="0"/>
              <a:t>↓HR</a:t>
            </a:r>
            <a:endParaRPr sz="2133" dirty="0"/>
          </a:p>
          <a:p>
            <a:pPr marL="304792" indent="-287859">
              <a:lnSpc>
                <a:spcPct val="80000"/>
              </a:lnSpc>
              <a:spcBef>
                <a:spcPts val="1333"/>
              </a:spcBef>
              <a:buSzPts val="2600"/>
            </a:pPr>
            <a:r>
              <a:rPr lang="en" sz="3467" dirty="0"/>
              <a:t>↓ Metabolic rate</a:t>
            </a:r>
            <a:endParaRPr sz="2133" dirty="0"/>
          </a:p>
          <a:p>
            <a:pPr marL="304792" indent="-287859">
              <a:lnSpc>
                <a:spcPct val="80000"/>
              </a:lnSpc>
              <a:spcBef>
                <a:spcPts val="1333"/>
              </a:spcBef>
              <a:buSzPts val="2600"/>
            </a:pPr>
            <a:r>
              <a:rPr lang="en" sz="3467" dirty="0"/>
              <a:t>↓ Stress response</a:t>
            </a:r>
            <a:endParaRPr sz="2133" dirty="0"/>
          </a:p>
          <a:p>
            <a:pPr marL="304792" indent="-287859">
              <a:lnSpc>
                <a:spcPct val="80000"/>
              </a:lnSpc>
              <a:spcBef>
                <a:spcPts val="1333"/>
              </a:spcBef>
              <a:buSzPts val="2600"/>
            </a:pPr>
            <a:r>
              <a:rPr lang="en" sz="3467" dirty="0"/>
              <a:t>Improved neurologic outcome compared to no sedation/analgesia.  </a:t>
            </a:r>
            <a:endParaRPr sz="2133" dirty="0"/>
          </a:p>
          <a:p>
            <a:pPr marL="304792" indent="-287859">
              <a:lnSpc>
                <a:spcPct val="80000"/>
              </a:lnSpc>
              <a:spcBef>
                <a:spcPts val="1333"/>
              </a:spcBef>
              <a:spcAft>
                <a:spcPts val="1600"/>
              </a:spcAft>
              <a:buSzPts val="2600"/>
            </a:pPr>
            <a:r>
              <a:rPr lang="en" sz="2133" dirty="0"/>
              <a:t>‘Proper sedation &amp; analgesia are important for successful use of cooling’ (Polderman 2009).</a:t>
            </a:r>
            <a:endParaRPr sz="2133" dirty="0"/>
          </a:p>
        </p:txBody>
      </p:sp>
      <p:sp>
        <p:nvSpPr>
          <p:cNvPr id="1280" name="Google Shape;1280;p132"/>
          <p:cNvSpPr/>
          <p:nvPr/>
        </p:nvSpPr>
        <p:spPr>
          <a:xfrm>
            <a:off x="10566400" y="228601"/>
            <a:ext cx="1236133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6"/>
            <a:r>
              <a:rPr lang="en" sz="1600">
                <a:solidFill>
                  <a:schemeClr val="dk1"/>
                </a:solidFill>
                <a:highlight>
                  <a:schemeClr val="lt2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Polderman</a:t>
            </a:r>
            <a:endParaRPr sz="1600">
              <a:solidFill>
                <a:schemeClr val="dk1"/>
              </a:solidFill>
              <a:highlight>
                <a:schemeClr val="lt2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6"/>
            <a:r>
              <a:rPr lang="en" sz="1600">
                <a:solidFill>
                  <a:schemeClr val="dk1"/>
                </a:solidFill>
                <a:highlight>
                  <a:schemeClr val="lt2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CCM 2009</a:t>
            </a:r>
            <a:endParaRPr sz="2400">
              <a:highlight>
                <a:schemeClr val="lt2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1" name="Google Shape;1281;p13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20000"/>
          </a:bodyPr>
          <a:lstStyle/>
          <a:p>
            <a:pPr marL="711182" indent="-693403">
              <a:buClr>
                <a:srgbClr val="000000"/>
              </a:buClr>
              <a:buSzPct val="100000"/>
            </a:pPr>
            <a:r>
              <a:rPr lang="en" sz="3733"/>
              <a:t>Hypovolemia – common during the cooling Induction Phase</a:t>
            </a:r>
            <a:endParaRPr/>
          </a:p>
          <a:p>
            <a:pPr lvl="1" indent="-289551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often due to cold diuresis (renal); </a:t>
            </a:r>
            <a:endParaRPr/>
          </a:p>
          <a:p>
            <a:pPr lvl="1" indent="-289551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results in tachycardia and hypotension;</a:t>
            </a:r>
            <a:endParaRPr/>
          </a:p>
          <a:p>
            <a:pPr lvl="1" indent="-289551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requires tx</a:t>
            </a:r>
            <a:endParaRPr/>
          </a:p>
          <a:p>
            <a:pPr lvl="1" indent="-289551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Note: if patient cooled and HR not reduced, may be sign of hypovolemia</a:t>
            </a:r>
            <a:endParaRPr/>
          </a:p>
          <a:p>
            <a:pPr marL="711182" indent="-693403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733"/>
              <a:t>Hypovolemia – also common during Rewarming Phase</a:t>
            </a:r>
            <a:endParaRPr/>
          </a:p>
          <a:p>
            <a:pPr lvl="1" indent="-289551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Vasodilation; may result in tachycardia and hypotension; requires tx</a:t>
            </a:r>
            <a:endParaRPr/>
          </a:p>
        </p:txBody>
      </p:sp>
      <p:sp>
        <p:nvSpPr>
          <p:cNvPr id="1287" name="Google Shape;1287;p1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2. CV:  Hypovolemia</a:t>
            </a:r>
            <a:endParaRPr/>
          </a:p>
        </p:txBody>
      </p:sp>
      <p:sp>
        <p:nvSpPr>
          <p:cNvPr id="1288" name="Google Shape;1288;p13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Overview</a:t>
            </a:r>
            <a:endParaRPr sz="3600"/>
          </a:p>
        </p:txBody>
      </p:sp>
      <p:sp>
        <p:nvSpPr>
          <p:cNvPr id="1135" name="Google Shape;1135;p1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37061">
              <a:buClr>
                <a:srgbClr val="000000"/>
              </a:buClr>
              <a:buSzPts val="2000"/>
            </a:pPr>
            <a:r>
              <a:rPr lang="en" sz="2667"/>
              <a:t>This talk reviews basic temperature (temp) related information needed for P-ICECAP.  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There is much information to know.  Key content is repeated. (Sorry, no “Greatest Movies of All Time” trivia breaks as in THAPCA).  Periodic review will be required during the trial. 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The information presented will assist the research team in safe monitoring and application of cooling in our study subjects.</a:t>
            </a:r>
            <a:endParaRPr sz="2667"/>
          </a:p>
          <a:p>
            <a:pPr marL="304792" indent="-237061"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000"/>
            </a:pPr>
            <a:r>
              <a:rPr lang="en" sz="2667"/>
              <a:t>‘Just in time’ reviews with the clinical teams will be optimal, especially for the Induction of cooling and the Rewarming phases of P-ICECAP.</a:t>
            </a:r>
            <a:endParaRPr sz="2667"/>
          </a:p>
        </p:txBody>
      </p:sp>
      <p:sp>
        <p:nvSpPr>
          <p:cNvPr id="1136" name="Google Shape;1136;p11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3. CV effects</a:t>
            </a:r>
            <a:endParaRPr sz="3600"/>
          </a:p>
        </p:txBody>
      </p:sp>
      <p:sp>
        <p:nvSpPr>
          <p:cNvPr id="1294" name="Google Shape;1294;p1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304792">
              <a:buClr>
                <a:srgbClr val="000000"/>
              </a:buClr>
              <a:buSzPts val="2800"/>
            </a:pPr>
            <a:r>
              <a:rPr lang="en" sz="3467" dirty="0"/>
              <a:t>Cardiovascular (</a:t>
            </a:r>
            <a:r>
              <a:rPr lang="en" sz="2133" dirty="0"/>
              <a:t>assuming</a:t>
            </a:r>
            <a:r>
              <a:rPr lang="en" sz="3467" dirty="0"/>
              <a:t> pt deeply sedated and </a:t>
            </a:r>
            <a:r>
              <a:rPr lang="en" sz="2133" dirty="0"/>
              <a:t>eu</a:t>
            </a:r>
            <a:r>
              <a:rPr lang="en" sz="3467" dirty="0"/>
              <a:t>volemic) </a:t>
            </a:r>
            <a:endParaRPr sz="2133" dirty="0"/>
          </a:p>
          <a:p>
            <a:pPr marL="626518" lvl="1" indent="0">
              <a:spcBef>
                <a:spcPts val="667"/>
              </a:spcBef>
              <a:buClr>
                <a:schemeClr val="dk1"/>
              </a:buClr>
              <a:buSzPts val="2200"/>
              <a:buNone/>
            </a:pPr>
            <a:r>
              <a:rPr lang="en" sz="2933" dirty="0"/>
              <a:t>- </a:t>
            </a:r>
            <a:r>
              <a:rPr lang="en" sz="2800" dirty="0"/>
              <a:t>↑ </a:t>
            </a:r>
            <a:r>
              <a:rPr lang="en" sz="2933" dirty="0"/>
              <a:t>BP (MAP), </a:t>
            </a:r>
            <a:r>
              <a:rPr lang="en" sz="2800" dirty="0"/>
              <a:t>↑ </a:t>
            </a:r>
            <a:r>
              <a:rPr lang="en" sz="2933" dirty="0"/>
              <a:t>CVP,</a:t>
            </a:r>
            <a:r>
              <a:rPr lang="en" sz="2800" dirty="0"/>
              <a:t> ↑ </a:t>
            </a:r>
            <a:r>
              <a:rPr lang="en" sz="2933" dirty="0"/>
              <a:t>M</a:t>
            </a:r>
            <a:r>
              <a:rPr lang="en" sz="2933" baseline="-25000" dirty="0"/>
              <a:t>V</a:t>
            </a:r>
            <a:r>
              <a:rPr lang="en" sz="2933" dirty="0"/>
              <a:t>02 </a:t>
            </a:r>
            <a:endParaRPr sz="1600" dirty="0"/>
          </a:p>
          <a:p>
            <a:pPr marL="626518" lvl="1" indent="0">
              <a:spcBef>
                <a:spcPts val="667"/>
              </a:spcBef>
              <a:buClr>
                <a:schemeClr val="dk1"/>
              </a:buClr>
              <a:buSzPts val="2200"/>
              <a:buNone/>
            </a:pPr>
            <a:r>
              <a:rPr lang="en" sz="2933" dirty="0"/>
              <a:t>- </a:t>
            </a:r>
            <a:r>
              <a:rPr lang="en" sz="3200" dirty="0"/>
              <a:t>↓ </a:t>
            </a:r>
            <a:r>
              <a:rPr lang="en" sz="2933" dirty="0"/>
              <a:t>HR</a:t>
            </a:r>
            <a:endParaRPr sz="1600" dirty="0"/>
          </a:p>
          <a:p>
            <a:pPr marL="626518" lvl="1" indent="0">
              <a:spcBef>
                <a:spcPts val="667"/>
              </a:spcBef>
              <a:buClr>
                <a:schemeClr val="dk1"/>
              </a:buClr>
              <a:buSzPts val="2200"/>
              <a:buNone/>
            </a:pPr>
            <a:r>
              <a:rPr lang="en" sz="2933" dirty="0"/>
              <a:t>- </a:t>
            </a:r>
            <a:r>
              <a:rPr lang="en" sz="3200" dirty="0"/>
              <a:t>↓ </a:t>
            </a:r>
            <a:r>
              <a:rPr lang="en" sz="2933" dirty="0"/>
              <a:t>CO (due to HR), but improved O</a:t>
            </a:r>
            <a:r>
              <a:rPr lang="en" sz="2933" baseline="-25000" dirty="0"/>
              <a:t>2</a:t>
            </a:r>
            <a:r>
              <a:rPr lang="en" sz="2933" dirty="0"/>
              <a:t> supply/demand ratio </a:t>
            </a:r>
            <a:endParaRPr sz="1600" dirty="0"/>
          </a:p>
          <a:p>
            <a:pPr marL="1523962" lvl="2" indent="-304792">
              <a:spcBef>
                <a:spcPts val="667"/>
              </a:spcBef>
              <a:buClr>
                <a:srgbClr val="000000"/>
              </a:buClr>
              <a:buSzPts val="2000"/>
            </a:pPr>
            <a:r>
              <a:rPr lang="en" sz="2400" dirty="0"/>
              <a:t>Case series – </a:t>
            </a:r>
            <a:r>
              <a:rPr lang="en" sz="1600" dirty="0"/>
              <a:t>cooling</a:t>
            </a:r>
            <a:r>
              <a:rPr lang="en" sz="2400" dirty="0"/>
              <a:t> used for low cardiac output states (LCOS)</a:t>
            </a:r>
            <a:endParaRPr sz="1600" dirty="0"/>
          </a:p>
          <a:p>
            <a:pPr marL="1523962" lvl="2" indent="-287859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ts val="1800"/>
            </a:pPr>
            <a:r>
              <a:rPr lang="en" sz="2400" dirty="0"/>
              <a:t>Used for JET post op ped cardiac patients</a:t>
            </a:r>
            <a:endParaRPr sz="1600" dirty="0"/>
          </a:p>
        </p:txBody>
      </p:sp>
      <p:sp>
        <p:nvSpPr>
          <p:cNvPr id="1295" name="Google Shape;1295;p13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3. CV effects</a:t>
            </a:r>
            <a:endParaRPr sz="3600"/>
          </a:p>
        </p:txBody>
      </p:sp>
      <p:sp>
        <p:nvSpPr>
          <p:cNvPr id="1301" name="Google Shape;1301;p1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85000" lnSpcReduction="20000"/>
          </a:bodyPr>
          <a:lstStyle/>
          <a:p>
            <a:pPr marL="304792" indent="-269233">
              <a:buClr>
                <a:srgbClr val="000000"/>
              </a:buClr>
              <a:buSzPct val="100000"/>
            </a:pPr>
            <a:r>
              <a:rPr lang="en" sz="3733"/>
              <a:t>ECG changes – </a:t>
            </a:r>
            <a:endParaRPr/>
          </a:p>
          <a:p>
            <a:pPr marL="914377" lvl="1" indent="-27431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Bradycardia (🡻HR) common (🡹PR, 🡹 QRS,🡹QT intervals)</a:t>
            </a:r>
            <a:endParaRPr/>
          </a:p>
          <a:p>
            <a:pPr marL="914377" lvl="1" indent="-27431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No specific tx usually required for 🡻HR, if temp &gt;30ºC and otherwise stable</a:t>
            </a:r>
            <a:endParaRPr/>
          </a:p>
          <a:p>
            <a:pPr marL="1523962" lvl="2" indent="-279393">
              <a:spcBef>
                <a:spcPts val="667"/>
              </a:spcBef>
              <a:buClr>
                <a:srgbClr val="000000"/>
              </a:buClr>
              <a:buSzPct val="100000"/>
            </a:pPr>
            <a:r>
              <a:rPr lang="en" sz="2667"/>
              <a:t>Atropine ineffective</a:t>
            </a:r>
            <a:endParaRPr/>
          </a:p>
          <a:p>
            <a:pPr marL="1523962" lvl="2" indent="-279393">
              <a:spcBef>
                <a:spcPts val="667"/>
              </a:spcBef>
              <a:buClr>
                <a:srgbClr val="000000"/>
              </a:buClr>
              <a:buSzPct val="100000"/>
            </a:pPr>
            <a:r>
              <a:rPr lang="en" sz="2667"/>
              <a:t>If hypothermic without 🡻HR, consider hypovolemia or inadequate sedation as cause</a:t>
            </a:r>
            <a:endParaRPr/>
          </a:p>
          <a:p>
            <a:pPr marL="914377" lvl="1" indent="-27431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Other arrhythmias uncommon if temp &gt; 30ºC!</a:t>
            </a:r>
            <a:endParaRPr/>
          </a:p>
          <a:p>
            <a:pPr marL="914377" lvl="1" indent="-274313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200"/>
              <a:t>Arrhythmias at temps &lt; 30ºC</a:t>
            </a:r>
            <a:endParaRPr/>
          </a:p>
          <a:p>
            <a:pPr marL="1523962" lvl="2" indent="-279393">
              <a:spcBef>
                <a:spcPts val="667"/>
              </a:spcBef>
              <a:buClr>
                <a:srgbClr val="000000"/>
              </a:buClr>
              <a:buSzPct val="100000"/>
            </a:pPr>
            <a:r>
              <a:rPr lang="en" sz="2667"/>
              <a:t>28-30 ºC - 🡹 (AF &amp; VF)</a:t>
            </a:r>
            <a:endParaRPr/>
          </a:p>
          <a:p>
            <a:pPr marL="1523962" lvl="2" indent="-279393">
              <a:spcBef>
                <a:spcPts val="667"/>
              </a:spcBef>
              <a:buClr>
                <a:srgbClr val="000000"/>
              </a:buClr>
              <a:buSzPct val="100000"/>
            </a:pPr>
            <a:r>
              <a:rPr lang="en" sz="2667"/>
              <a:t>&lt; 28 ºC - 🡹🡹VF.  </a:t>
            </a:r>
            <a:endParaRPr/>
          </a:p>
          <a:p>
            <a:pPr marL="1523962" lvl="2" indent="-279393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667"/>
              <a:t>STAT rewarming required if &lt;30ºC (MANUAL Mode required for Blanketrol-III)</a:t>
            </a:r>
            <a:endParaRPr/>
          </a:p>
        </p:txBody>
      </p:sp>
      <p:sp>
        <p:nvSpPr>
          <p:cNvPr id="1302" name="Google Shape;1302;p13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4. Electrolytes (Potassium = K+)</a:t>
            </a:r>
            <a:endParaRPr/>
          </a:p>
        </p:txBody>
      </p:sp>
      <p:sp>
        <p:nvSpPr>
          <p:cNvPr id="1308" name="Google Shape;1308;p1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buSzPts val="2000"/>
            </a:pPr>
            <a:r>
              <a:rPr lang="en" sz="2667"/>
              <a:t>Close monitoring of K⁺ required post arrest due to AKI risk</a:t>
            </a:r>
            <a:endParaRPr sz="2667"/>
          </a:p>
          <a:p>
            <a:pPr indent="-474121">
              <a:buSzPts val="2000"/>
            </a:pPr>
            <a:r>
              <a:rPr lang="en" sz="2667"/>
              <a:t>Electrolytes q 6 hr during cooling and rewarming phases and q 12 hr during other phases</a:t>
            </a:r>
            <a:endParaRPr sz="2667"/>
          </a:p>
          <a:p>
            <a:pPr lvl="1" indent="-440256">
              <a:buSzPts val="1600"/>
            </a:pPr>
            <a:r>
              <a:rPr lang="en" sz="2133" b="1"/>
              <a:t>Induction Phase </a:t>
            </a:r>
            <a:r>
              <a:rPr lang="en" sz="2133"/>
              <a:t>- serum K⁺ </a:t>
            </a:r>
            <a:r>
              <a:rPr lang="en" sz="2133" u="sng"/>
              <a:t>decreases</a:t>
            </a:r>
            <a:endParaRPr sz="2133" u="sng"/>
          </a:p>
          <a:p>
            <a:pPr lvl="2" indent="-440256">
              <a:buSzPts val="1600"/>
            </a:pPr>
            <a:r>
              <a:rPr lang="en" sz="2133"/>
              <a:t>Careful replacement as needed</a:t>
            </a:r>
            <a:endParaRPr sz="2133"/>
          </a:p>
          <a:p>
            <a:pPr lvl="1" indent="-440256">
              <a:buSzPts val="1600"/>
            </a:pPr>
            <a:r>
              <a:rPr lang="en" sz="2133" b="1"/>
              <a:t>Rewarming Phase</a:t>
            </a:r>
            <a:r>
              <a:rPr lang="en" sz="2133"/>
              <a:t> - serum K⁺ </a:t>
            </a:r>
            <a:r>
              <a:rPr lang="en" sz="2133" u="sng"/>
              <a:t>increases</a:t>
            </a:r>
            <a:endParaRPr sz="2133" u="sng"/>
          </a:p>
          <a:p>
            <a:pPr lvl="2" indent="-440256">
              <a:buSzPts val="1600"/>
            </a:pPr>
            <a:r>
              <a:rPr lang="en" sz="2133"/>
              <a:t>Slow rewarming results in less elevation in K⁺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If patient received insulin for hyperglycemia and extra K⁺ replacement given, this may result in greater </a:t>
            </a:r>
            <a:r>
              <a:rPr lang="en" sz="2133" b="1"/>
              <a:t>↑ </a:t>
            </a:r>
            <a:r>
              <a:rPr lang="en" sz="2133"/>
              <a:t>K⁺ on rewarming – be careful</a:t>
            </a:r>
            <a:endParaRPr sz="2133"/>
          </a:p>
          <a:p>
            <a:pPr lvl="2" indent="-440256">
              <a:buSzPts val="1600"/>
            </a:pPr>
            <a:r>
              <a:rPr lang="en" sz="2133"/>
              <a:t>Consider removing K⁺ from IV fluids during rewarming; supplement prn only if needed</a:t>
            </a:r>
            <a:endParaRPr sz="2133"/>
          </a:p>
        </p:txBody>
      </p:sp>
      <p:sp>
        <p:nvSpPr>
          <p:cNvPr id="1309" name="Google Shape;1309;p13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t" anchorCtr="0">
            <a:normAutofit/>
          </a:bodyPr>
          <a:lstStyle/>
          <a:p>
            <a:pPr indent="-448722">
              <a:spcBef>
                <a:spcPts val="1600"/>
              </a:spcBef>
              <a:buSzPts val="1700"/>
            </a:pPr>
            <a:r>
              <a:rPr lang="en" sz="2267"/>
              <a:t>Common post arrest due to stress response</a:t>
            </a:r>
            <a:endParaRPr sz="2267"/>
          </a:p>
          <a:p>
            <a:pPr indent="-448722">
              <a:buSzPts val="1700"/>
            </a:pPr>
            <a:r>
              <a:rPr lang="en" sz="2267"/>
              <a:t>Relative insulin resistance with cooling</a:t>
            </a:r>
            <a:endParaRPr sz="2267"/>
          </a:p>
          <a:p>
            <a:pPr indent="-448722">
              <a:buSzPts val="1700"/>
            </a:pPr>
            <a:r>
              <a:rPr lang="en" sz="2267"/>
              <a:t>Significance &amp; optimal range for GLU unknown</a:t>
            </a:r>
            <a:endParaRPr sz="2267"/>
          </a:p>
          <a:p>
            <a:pPr indent="-448722">
              <a:buSzPts val="1700"/>
            </a:pPr>
            <a:r>
              <a:rPr lang="en" sz="2267"/>
              <a:t>Neonatal, adult and THAPCA RCTs did not use tight control</a:t>
            </a:r>
            <a:endParaRPr sz="2267"/>
          </a:p>
          <a:p>
            <a:pPr indent="-448722">
              <a:buSzPts val="1700"/>
            </a:pPr>
            <a:r>
              <a:rPr lang="en" sz="2267"/>
              <a:t>Often improves without tx in first 24 hr</a:t>
            </a:r>
            <a:endParaRPr sz="2267"/>
          </a:p>
          <a:p>
            <a:pPr indent="-448722">
              <a:buSzPts val="1700"/>
            </a:pPr>
            <a:r>
              <a:rPr lang="en" sz="2267" u="sng"/>
              <a:t>Important</a:t>
            </a:r>
            <a:r>
              <a:rPr lang="en" sz="2267"/>
              <a:t>: if insulin for hyperglycemia used during cooling, will need more K</a:t>
            </a:r>
            <a:r>
              <a:rPr lang="en" sz="2267" baseline="30000"/>
              <a:t>+</a:t>
            </a:r>
            <a:r>
              <a:rPr lang="en" sz="2267"/>
              <a:t> replacement.  This may lead to HYPERkalemia and HYPOglycemia on rewarming as insulin resistance resolves.</a:t>
            </a:r>
            <a:endParaRPr sz="2267"/>
          </a:p>
          <a:p>
            <a:pPr indent="-448722">
              <a:buSzPts val="1700"/>
            </a:pPr>
            <a:r>
              <a:rPr lang="en" sz="2267"/>
              <a:t>Protocol suggests &lt;200 mg/dl (range 80-200) acceptable</a:t>
            </a:r>
            <a:endParaRPr sz="2267"/>
          </a:p>
          <a:p>
            <a:pPr lvl="1" indent="-448722">
              <a:buSzPts val="1700"/>
            </a:pPr>
            <a:r>
              <a:rPr lang="en" sz="2267"/>
              <a:t>consider reducing glucose in IV solutions, insulin only as needed for GLU &gt; 200.</a:t>
            </a:r>
            <a:endParaRPr sz="2267"/>
          </a:p>
          <a:p>
            <a:pPr indent="-448722">
              <a:buSzPts val="1700"/>
            </a:pPr>
            <a:r>
              <a:rPr lang="en" sz="2267"/>
              <a:t>Monitor q 6-12 hr.  More often if insulin used.</a:t>
            </a:r>
            <a:endParaRPr sz="2753"/>
          </a:p>
        </p:txBody>
      </p:sp>
      <p:sp>
        <p:nvSpPr>
          <p:cNvPr id="1315" name="Google Shape;1315;p1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5. Hyperglycemia (GLU)</a:t>
            </a:r>
            <a:endParaRPr/>
          </a:p>
        </p:txBody>
      </p:sp>
      <p:sp>
        <p:nvSpPr>
          <p:cNvPr id="1316" name="Google Shape;1316;p13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38"/>
          <p:cNvSpPr txBox="1">
            <a:spLocks noGrp="1"/>
          </p:cNvSpPr>
          <p:nvPr>
            <p:ph type="body" idx="4294967295"/>
          </p:nvPr>
        </p:nvSpPr>
        <p:spPr>
          <a:xfrm>
            <a:off x="812800" y="533400"/>
            <a:ext cx="1066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t" anchorCtr="0">
            <a:normAutofit fontScale="92500" lnSpcReduction="10000"/>
          </a:bodyPr>
          <a:lstStyle/>
          <a:p>
            <a:pPr marL="52916" indent="0">
              <a:spcBef>
                <a:spcPts val="0"/>
              </a:spcBef>
              <a:buClr>
                <a:srgbClr val="000000"/>
              </a:buClr>
              <a:buSzPct val="133333"/>
              <a:buNone/>
            </a:pPr>
            <a:r>
              <a:rPr lang="en" sz="3600" b="1" dirty="0">
                <a:latin typeface="Comfortaa"/>
                <a:ea typeface="Comfortaa"/>
                <a:cs typeface="Comfortaa"/>
                <a:sym typeface="Comfortaa"/>
              </a:rPr>
              <a:t>6. Chemistries (other)</a:t>
            </a:r>
            <a:endParaRPr sz="12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1128156" lvl="1" indent="-634772">
              <a:spcBef>
                <a:spcPts val="667"/>
              </a:spcBef>
              <a:buSzPct val="152186"/>
              <a:buChar char="○"/>
            </a:pPr>
            <a:r>
              <a:rPr lang="en" sz="2800" dirty="0"/>
              <a:t>↓ </a:t>
            </a:r>
            <a:r>
              <a:rPr lang="en" sz="2555" dirty="0"/>
              <a:t>Phosphate, Magnesium, Calcium</a:t>
            </a:r>
            <a:endParaRPr sz="2555" dirty="0"/>
          </a:p>
          <a:p>
            <a:pPr marL="1703875" lvl="2" indent="-535715">
              <a:spcBef>
                <a:spcPts val="667"/>
              </a:spcBef>
              <a:buSzPct val="131311"/>
              <a:buFont typeface="Calibri"/>
              <a:buChar char="-"/>
            </a:pPr>
            <a:r>
              <a:rPr lang="en" sz="2555" dirty="0"/>
              <a:t>Each may decrease during cooling</a:t>
            </a:r>
            <a:endParaRPr sz="2555" dirty="0"/>
          </a:p>
          <a:p>
            <a:pPr marL="1703875" lvl="2" indent="-535715">
              <a:spcBef>
                <a:spcPts val="667"/>
              </a:spcBef>
              <a:buSzPct val="131311"/>
              <a:buFont typeface="Calibri"/>
              <a:buChar char="-"/>
            </a:pPr>
            <a:r>
              <a:rPr lang="en" sz="2555" dirty="0"/>
              <a:t>Monitored at least daily</a:t>
            </a:r>
            <a:endParaRPr sz="2555" dirty="0"/>
          </a:p>
          <a:p>
            <a:pPr marL="1703873" lvl="2" indent="-535715">
              <a:spcBef>
                <a:spcPts val="667"/>
              </a:spcBef>
              <a:buSzPct val="131311"/>
              <a:buFont typeface="Calibri"/>
              <a:buChar char="-"/>
            </a:pPr>
            <a:r>
              <a:rPr lang="en" sz="2555" dirty="0"/>
              <a:t>Replace if indicated</a:t>
            </a:r>
            <a:endParaRPr sz="2555" dirty="0"/>
          </a:p>
          <a:p>
            <a:pPr marL="1828754" indent="0">
              <a:spcBef>
                <a:spcPts val="667"/>
              </a:spcBef>
              <a:buNone/>
            </a:pPr>
            <a:endParaRPr dirty="0"/>
          </a:p>
          <a:p>
            <a:pPr marL="662501" indent="-609585">
              <a:spcBef>
                <a:spcPts val="1333"/>
              </a:spcBef>
              <a:buClr>
                <a:srgbClr val="000000"/>
              </a:buClr>
              <a:buSzPct val="133333"/>
              <a:buNone/>
            </a:pPr>
            <a:r>
              <a:rPr lang="en" sz="3600" b="1" dirty="0">
                <a:latin typeface="Comfortaa"/>
                <a:ea typeface="Comfortaa"/>
                <a:cs typeface="Comfortaa"/>
                <a:sym typeface="Comfortaa"/>
              </a:rPr>
              <a:t>7. LFTs, Amylase/Lipase, Lactate </a:t>
            </a: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1170488" lvl="1" indent="-524074">
              <a:spcBef>
                <a:spcPts val="667"/>
              </a:spcBef>
              <a:buSzPct val="155555"/>
              <a:buChar char="○"/>
            </a:pPr>
            <a:r>
              <a:rPr lang="en" sz="2400" dirty="0"/>
              <a:t>↑</a:t>
            </a:r>
            <a:r>
              <a:rPr lang="en" dirty="0"/>
              <a:t> Amylase, lipase, liver enzymes</a:t>
            </a:r>
            <a:endParaRPr dirty="0"/>
          </a:p>
          <a:p>
            <a:pPr marL="1170488" lvl="1" indent="-524074">
              <a:spcBef>
                <a:spcPts val="667"/>
              </a:spcBef>
              <a:buSzPct val="155555"/>
              <a:buChar char="○"/>
            </a:pPr>
            <a:r>
              <a:rPr lang="en" sz="2400" dirty="0"/>
              <a:t>↑</a:t>
            </a:r>
            <a:r>
              <a:rPr lang="en" dirty="0"/>
              <a:t> Lactate (up to 6 mmol/L)</a:t>
            </a:r>
            <a:endParaRPr dirty="0"/>
          </a:p>
          <a:p>
            <a:pPr marL="1703875" lvl="2" indent="-526612">
              <a:spcBef>
                <a:spcPts val="667"/>
              </a:spcBef>
              <a:buSzPct val="133333"/>
              <a:buFont typeface="Calibri"/>
              <a:buChar char="-"/>
            </a:pPr>
            <a:r>
              <a:rPr lang="en" sz="2400" dirty="0"/>
              <a:t>Monitor at least daily</a:t>
            </a:r>
            <a:endParaRPr sz="2400" dirty="0"/>
          </a:p>
          <a:p>
            <a:pPr marL="1703875" lvl="2" indent="-526612">
              <a:spcBef>
                <a:spcPts val="667"/>
              </a:spcBef>
              <a:buSzPct val="133333"/>
              <a:buFont typeface="Calibri"/>
              <a:buChar char="-"/>
            </a:pPr>
            <a:r>
              <a:rPr lang="en" sz="2400" dirty="0"/>
              <a:t>No tx generally required</a:t>
            </a:r>
            <a:endParaRPr sz="2400" dirty="0"/>
          </a:p>
          <a:p>
            <a:pPr marL="1703875" lvl="2" indent="-526612">
              <a:spcBef>
                <a:spcPts val="667"/>
              </a:spcBef>
              <a:spcAft>
                <a:spcPts val="1600"/>
              </a:spcAft>
              <a:buSzPct val="133333"/>
              <a:buFont typeface="Calibri"/>
              <a:buChar char="-"/>
            </a:pPr>
            <a:r>
              <a:rPr lang="en" sz="2400" dirty="0"/>
              <a:t>Elevations also commonly associated with cardiac arrest</a:t>
            </a:r>
            <a:endParaRPr sz="2400" dirty="0"/>
          </a:p>
        </p:txBody>
      </p:sp>
      <p:sp>
        <p:nvSpPr>
          <p:cNvPr id="1322" name="Google Shape;1322;p13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20000"/>
          </a:bodyPr>
          <a:lstStyle/>
          <a:p>
            <a:pPr marL="304792" indent="-251242">
              <a:buClr>
                <a:srgbClr val="000000"/>
              </a:buClr>
              <a:buSzPct val="100000"/>
            </a:pPr>
            <a:r>
              <a:rPr lang="en" sz="3400"/>
              <a:t>Platelets </a:t>
            </a:r>
            <a:endParaRPr sz="3400"/>
          </a:p>
          <a:p>
            <a:pPr marL="914377" lvl="1" indent="-285108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400"/>
              <a:t>Mildly reduced numbers common  </a:t>
            </a:r>
            <a:endParaRPr sz="3400"/>
          </a:p>
          <a:p>
            <a:pPr marL="914377" lvl="1" indent="-285108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400"/>
              <a:t>May require tx [platelet transfusion] if level too low for clinical setting (e.g., chest tube bleeding).</a:t>
            </a:r>
            <a:endParaRPr sz="3400"/>
          </a:p>
          <a:p>
            <a:pPr marL="304792" indent="-251242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400"/>
              <a:t>Mild abnormalities coagulation studies ~ 33ºC </a:t>
            </a:r>
            <a:endParaRPr sz="3400"/>
          </a:p>
          <a:p>
            <a:pPr marL="914377" lvl="1" indent="-285108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400"/>
              <a:t>NOT seen when measured in lab (37ºC)</a:t>
            </a:r>
            <a:endParaRPr sz="3400"/>
          </a:p>
          <a:p>
            <a:pPr marL="914377" lvl="1" indent="-285108">
              <a:spcBef>
                <a:spcPts val="667"/>
              </a:spcBef>
              <a:buClr>
                <a:srgbClr val="000000"/>
              </a:buClr>
              <a:buSzPct val="100000"/>
              <a:buFont typeface="Calibri"/>
              <a:buChar char="-"/>
            </a:pPr>
            <a:r>
              <a:rPr lang="en" sz="3400"/>
              <a:t>Usually requires no tx [FFP transfusion]</a:t>
            </a:r>
            <a:endParaRPr sz="3400"/>
          </a:p>
          <a:p>
            <a:pPr marL="304792" indent="-251242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400"/>
              <a:t>Clinical trials including THAPCA-IH did not describe increased bleeding with cooling.</a:t>
            </a:r>
            <a:endParaRPr sz="3400"/>
          </a:p>
          <a:p>
            <a:pPr marL="304792" indent="-251242">
              <a:spcBef>
                <a:spcPts val="1333"/>
              </a:spcBef>
              <a:buClr>
                <a:srgbClr val="000000"/>
              </a:buClr>
              <a:buSzPct val="100000"/>
            </a:pPr>
            <a:r>
              <a:rPr lang="en" sz="3400"/>
              <a:t>Monitor at least daily</a:t>
            </a:r>
            <a:endParaRPr sz="3400"/>
          </a:p>
          <a:p>
            <a:pPr marL="914377" lvl="1" indent="-304792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ct val="171428"/>
              <a:buNone/>
            </a:pPr>
            <a:endParaRPr/>
          </a:p>
        </p:txBody>
      </p:sp>
      <p:sp>
        <p:nvSpPr>
          <p:cNvPr id="1328" name="Google Shape;1328;p139"/>
          <p:cNvSpPr/>
          <p:nvPr/>
        </p:nvSpPr>
        <p:spPr>
          <a:xfrm>
            <a:off x="812800" y="533400"/>
            <a:ext cx="1046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1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8. Hematology/Coagulation</a:t>
            </a:r>
            <a:endParaRPr/>
          </a:p>
        </p:txBody>
      </p:sp>
      <p:sp>
        <p:nvSpPr>
          <p:cNvPr id="1330" name="Google Shape;1330;p13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t" anchorCtr="0">
            <a:normAutofit/>
          </a:bodyPr>
          <a:lstStyle/>
          <a:p>
            <a:pPr marL="304792" indent="-237061">
              <a:lnSpc>
                <a:spcPct val="70000"/>
              </a:lnSpc>
              <a:buSzPts val="2000"/>
            </a:pPr>
            <a:r>
              <a:rPr lang="en" sz="2400" dirty="0"/>
              <a:t>↓</a:t>
            </a:r>
            <a:r>
              <a:rPr lang="en" sz="2667" dirty="0"/>
              <a:t> WBC (neutropenia) may occur</a:t>
            </a:r>
            <a:endParaRPr sz="2667" dirty="0"/>
          </a:p>
          <a:p>
            <a:pPr marL="304792" indent="-237061">
              <a:lnSpc>
                <a:spcPct val="70000"/>
              </a:lnSpc>
              <a:spcBef>
                <a:spcPts val="1333"/>
              </a:spcBef>
              <a:buSzPts val="2000"/>
            </a:pPr>
            <a:r>
              <a:rPr lang="en" sz="2667" dirty="0"/>
              <a:t>Impaired inflammatory response with cooling</a:t>
            </a:r>
            <a:endParaRPr sz="2667" dirty="0"/>
          </a:p>
          <a:p>
            <a:pPr marL="304792" indent="-237061">
              <a:lnSpc>
                <a:spcPct val="70000"/>
              </a:lnSpc>
              <a:spcBef>
                <a:spcPts val="1333"/>
              </a:spcBef>
              <a:buSzPts val="2000"/>
            </a:pPr>
            <a:r>
              <a:rPr lang="en" sz="2667" dirty="0"/>
              <a:t>Potentially higher risk of infection</a:t>
            </a:r>
            <a:endParaRPr sz="2667" dirty="0"/>
          </a:p>
          <a:p>
            <a:pPr marL="304792" indent="-237061">
              <a:lnSpc>
                <a:spcPct val="70000"/>
              </a:lnSpc>
              <a:spcBef>
                <a:spcPts val="1333"/>
              </a:spcBef>
              <a:buSzPts val="2000"/>
            </a:pPr>
            <a:r>
              <a:rPr lang="en" sz="2667" dirty="0"/>
              <a:t>Out of hospital cardiac arrests commonly associated with VAP and/or BSI in adults</a:t>
            </a:r>
            <a:endParaRPr sz="2667" dirty="0"/>
          </a:p>
          <a:p>
            <a:pPr marL="304792" indent="-237061">
              <a:lnSpc>
                <a:spcPct val="70000"/>
              </a:lnSpc>
              <a:spcBef>
                <a:spcPts val="1333"/>
              </a:spcBef>
              <a:buSzPts val="2000"/>
            </a:pPr>
            <a:r>
              <a:rPr lang="en" sz="2667" dirty="0"/>
              <a:t>THAPCA overall positive cultures 39-46% (lung, blood and urine).  Drowning subgroup 43-67%</a:t>
            </a:r>
            <a:endParaRPr sz="2667" dirty="0"/>
          </a:p>
          <a:p>
            <a:pPr marL="304792" indent="-237061">
              <a:lnSpc>
                <a:spcPct val="70000"/>
              </a:lnSpc>
              <a:spcBef>
                <a:spcPts val="1333"/>
              </a:spcBef>
              <a:buSzPts val="2000"/>
            </a:pPr>
            <a:r>
              <a:rPr lang="en" sz="2667" b="1" u="sng" dirty="0"/>
              <a:t>IMPORTANT</a:t>
            </a:r>
            <a:r>
              <a:rPr lang="en" sz="2667" b="1" dirty="0"/>
              <a:t>:</a:t>
            </a:r>
            <a:r>
              <a:rPr lang="en" sz="2667" dirty="0"/>
              <a:t> </a:t>
            </a:r>
            <a:endParaRPr sz="2667" dirty="0"/>
          </a:p>
          <a:p>
            <a:pPr marL="304792" indent="-304792">
              <a:lnSpc>
                <a:spcPct val="70000"/>
              </a:lnSpc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380"/>
              <a:buNone/>
            </a:pPr>
            <a:r>
              <a:rPr lang="en" sz="2667" dirty="0"/>
              <a:t>	Consider antibiotic prophylaxis in BOTH cooled &amp; normothermia groups as fever will be masked in both.</a:t>
            </a:r>
            <a:endParaRPr sz="2667" dirty="0"/>
          </a:p>
        </p:txBody>
      </p:sp>
      <p:sp>
        <p:nvSpPr>
          <p:cNvPr id="1336" name="Google Shape;1336;p140"/>
          <p:cNvSpPr/>
          <p:nvPr/>
        </p:nvSpPr>
        <p:spPr>
          <a:xfrm>
            <a:off x="711200" y="533400"/>
            <a:ext cx="1107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1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9. Hematologic (Neutropenia)/Infection</a:t>
            </a:r>
            <a:endParaRPr/>
          </a:p>
        </p:txBody>
      </p:sp>
      <p:sp>
        <p:nvSpPr>
          <p:cNvPr id="1338" name="Google Shape;1338;p14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10.  Drug Metabolism</a:t>
            </a:r>
            <a:endParaRPr/>
          </a:p>
        </p:txBody>
      </p:sp>
      <p:sp>
        <p:nvSpPr>
          <p:cNvPr id="1344" name="Google Shape;1344;p1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70927">
              <a:lnSpc>
                <a:spcPct val="80000"/>
              </a:lnSpc>
              <a:buClr>
                <a:srgbClr val="000000"/>
              </a:buClr>
              <a:buSzPts val="2400"/>
            </a:pPr>
            <a:r>
              <a:rPr lang="en" sz="3200"/>
              <a:t>Drug clearance often dependent on enzyme reactions </a:t>
            </a:r>
            <a:endParaRPr sz="3200"/>
          </a:p>
          <a:p>
            <a:pPr marL="304792" indent="-270927">
              <a:lnSpc>
                <a:spcPct val="80000"/>
              </a:lnSpc>
              <a:spcBef>
                <a:spcPts val="1333"/>
              </a:spcBef>
              <a:buClr>
                <a:srgbClr val="000000"/>
              </a:buClr>
              <a:buSzPts val="2400"/>
            </a:pPr>
            <a:r>
              <a:rPr lang="en" sz="3200"/>
              <a:t>Hypothermia is expected to be associated with slower drug clearance and potentially higher drug levels (opiates, benzos, NMBs, etc.).</a:t>
            </a:r>
            <a:endParaRPr sz="3200"/>
          </a:p>
          <a:p>
            <a:pPr marL="914377" lvl="1" indent="-304792">
              <a:lnSpc>
                <a:spcPct val="80000"/>
              </a:lnSpc>
              <a:spcBef>
                <a:spcPts val="667"/>
              </a:spcBef>
              <a:buClr>
                <a:srgbClr val="000000"/>
              </a:buClr>
              <a:buSzPts val="2400"/>
              <a:buFont typeface="Calibri"/>
              <a:buChar char="-"/>
            </a:pPr>
            <a:r>
              <a:rPr lang="en" sz="3200"/>
              <a:t>Follow levels if available (i.e., phenobarb)</a:t>
            </a:r>
            <a:endParaRPr sz="3200"/>
          </a:p>
          <a:p>
            <a:pPr marL="914377" lvl="1" indent="-304792">
              <a:lnSpc>
                <a:spcPct val="80000"/>
              </a:lnSpc>
              <a:spcBef>
                <a:spcPts val="667"/>
              </a:spcBef>
              <a:buClr>
                <a:srgbClr val="000000"/>
              </a:buClr>
              <a:buSzPts val="2400"/>
              <a:buFont typeface="Calibri"/>
              <a:buChar char="-"/>
            </a:pPr>
            <a:r>
              <a:rPr lang="en" sz="3200"/>
              <a:t>Titrate sedation drugs to effect </a:t>
            </a:r>
            <a:endParaRPr sz="3200"/>
          </a:p>
          <a:p>
            <a:pPr marL="914377" lvl="1" indent="-304792">
              <a:lnSpc>
                <a:spcPct val="80000"/>
              </a:lnSpc>
              <a:spcBef>
                <a:spcPts val="667"/>
              </a:spcBef>
              <a:buClr>
                <a:srgbClr val="000000"/>
              </a:buClr>
              <a:buSzPts val="2400"/>
              <a:buFont typeface="Calibri"/>
              <a:buChar char="-"/>
            </a:pPr>
            <a:r>
              <a:rPr lang="en" sz="3200"/>
              <a:t>Consider cautious use of drugs that cause bradycardia (i.e., dexmedetomidine?)</a:t>
            </a:r>
            <a:endParaRPr sz="3733"/>
          </a:p>
        </p:txBody>
      </p:sp>
      <p:sp>
        <p:nvSpPr>
          <p:cNvPr id="1345" name="Google Shape;1345;p14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11. Metabolic Rate</a:t>
            </a:r>
            <a:endParaRPr/>
          </a:p>
        </p:txBody>
      </p:sp>
      <p:sp>
        <p:nvSpPr>
          <p:cNvPr id="1351" name="Google Shape;1351;p1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304792">
              <a:buClr>
                <a:schemeClr val="dk1"/>
              </a:buClr>
              <a:buSzPts val="2800"/>
            </a:pPr>
            <a:r>
              <a:rPr lang="en" sz="3733"/>
              <a:t>Reduced with cooling (32-34ºC)  </a:t>
            </a:r>
            <a:endParaRPr/>
          </a:p>
          <a:p>
            <a:pPr marL="609585" lvl="1" indent="0">
              <a:spcBef>
                <a:spcPts val="667"/>
              </a:spcBef>
              <a:buClr>
                <a:schemeClr val="dk1"/>
              </a:buClr>
              <a:buSzPts val="2400"/>
              <a:buNone/>
            </a:pPr>
            <a:r>
              <a:rPr lang="en"/>
              <a:t>~8-10% per degree C</a:t>
            </a:r>
            <a:endParaRPr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ts val="2800"/>
            </a:pPr>
            <a:r>
              <a:rPr lang="en" sz="3733"/>
              <a:t>Caloric requirements decrease during cooling</a:t>
            </a:r>
            <a:endParaRPr/>
          </a:p>
          <a:p>
            <a:pPr marL="609585" lvl="1" indent="0">
              <a:spcBef>
                <a:spcPts val="667"/>
              </a:spcBef>
              <a:buClr>
                <a:schemeClr val="dk1"/>
              </a:buClr>
              <a:buSzPts val="2400"/>
              <a:buNone/>
            </a:pPr>
            <a:r>
              <a:rPr lang="en"/>
              <a:t>~30-40%</a:t>
            </a:r>
            <a:endParaRPr/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ts val="2800"/>
            </a:pPr>
            <a:r>
              <a:rPr lang="en" sz="3733"/>
              <a:t>Do not over feed</a:t>
            </a:r>
            <a:endParaRPr/>
          </a:p>
          <a:p>
            <a:pPr marL="304792" indent="-304792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" sz="3733"/>
              <a:t>		</a:t>
            </a:r>
            <a:endParaRPr/>
          </a:p>
        </p:txBody>
      </p:sp>
      <p:sp>
        <p:nvSpPr>
          <p:cNvPr id="1352" name="Google Shape;1352;p14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/>
          <a:p>
            <a:pPr marL="304792" indent="-304792">
              <a:buClr>
                <a:srgbClr val="000000"/>
              </a:buClr>
              <a:buSzPts val="2800"/>
            </a:pPr>
            <a:r>
              <a:rPr lang="en" sz="3733"/>
              <a:t>P</a:t>
            </a:r>
            <a:r>
              <a:rPr lang="en" sz="3733" baseline="-25000"/>
              <a:t>a</a:t>
            </a:r>
            <a:r>
              <a:rPr lang="en" sz="3733"/>
              <a:t>O</a:t>
            </a:r>
            <a:r>
              <a:rPr lang="en" sz="3733" baseline="-25000"/>
              <a:t>2</a:t>
            </a:r>
            <a:r>
              <a:rPr lang="en" sz="3733"/>
              <a:t> and P</a:t>
            </a:r>
            <a:r>
              <a:rPr lang="en" sz="3733" baseline="-25000"/>
              <a:t>a</a:t>
            </a:r>
            <a:r>
              <a:rPr lang="en" sz="3733"/>
              <a:t>CO</a:t>
            </a:r>
            <a:r>
              <a:rPr lang="en" sz="3733" baseline="-25000"/>
              <a:t>2</a:t>
            </a:r>
            <a:r>
              <a:rPr lang="en" sz="3733"/>
              <a:t> solubility differs by temp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800"/>
            </a:pPr>
            <a:r>
              <a:rPr lang="en" sz="3733"/>
              <a:t>Controversial if correction should be done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800"/>
            </a:pPr>
            <a:r>
              <a:rPr lang="en" sz="3733"/>
              <a:t>P-ICECAP, like THAPCA, will not temp correct ABGs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800"/>
            </a:pPr>
            <a:r>
              <a:rPr lang="en" sz="3733"/>
              <a:t>Report at standard body temp 37.0ºC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800"/>
            </a:pPr>
            <a:r>
              <a:rPr lang="en" sz="3733"/>
              <a:t>A rough estimate of temp correction to 33ºC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400"/>
              <a:buNone/>
            </a:pPr>
            <a:r>
              <a:rPr lang="en" sz="3200"/>
              <a:t>		~ P</a:t>
            </a:r>
            <a:r>
              <a:rPr lang="en" sz="3200" baseline="-25000"/>
              <a:t>a</a:t>
            </a:r>
            <a:r>
              <a:rPr lang="en" sz="3200"/>
              <a:t>CO</a:t>
            </a:r>
            <a:r>
              <a:rPr lang="en" sz="3200" baseline="-25000"/>
              <a:t>2</a:t>
            </a:r>
            <a:r>
              <a:rPr lang="en" sz="3200"/>
              <a:t> = ↓2 torr/ºC = ~ 8 torr</a:t>
            </a:r>
            <a:endParaRPr/>
          </a:p>
          <a:p>
            <a:pPr marL="304792" indent="-304792"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" sz="3200"/>
              <a:t>		~ P</a:t>
            </a:r>
            <a:r>
              <a:rPr lang="en" sz="3200" baseline="-25000"/>
              <a:t>a</a:t>
            </a:r>
            <a:r>
              <a:rPr lang="en" sz="3200"/>
              <a:t>O</a:t>
            </a:r>
            <a:r>
              <a:rPr lang="en" sz="3200" baseline="-25000"/>
              <a:t>2</a:t>
            </a:r>
            <a:r>
              <a:rPr lang="en" sz="3200"/>
              <a:t> = ↓5 torr/ºC = ~20 torr </a:t>
            </a:r>
            <a:endParaRPr/>
          </a:p>
        </p:txBody>
      </p:sp>
      <p:sp>
        <p:nvSpPr>
          <p:cNvPr id="1358" name="Google Shape;1358;p143"/>
          <p:cNvSpPr/>
          <p:nvPr/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/>
          </a:p>
        </p:txBody>
      </p:sp>
      <p:sp>
        <p:nvSpPr>
          <p:cNvPr id="1359" name="Google Shape;1359;p1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12. Blood Gases</a:t>
            </a:r>
            <a:endParaRPr/>
          </a:p>
        </p:txBody>
      </p:sp>
      <p:sp>
        <p:nvSpPr>
          <p:cNvPr id="1360" name="Google Shape;1360;p14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142" name="Google Shape;1142;p117"/>
          <p:cNvSpPr txBox="1">
            <a:spLocks noGrp="1"/>
          </p:cNvSpPr>
          <p:nvPr>
            <p:ph type="body" idx="1"/>
          </p:nvPr>
        </p:nvSpPr>
        <p:spPr>
          <a:xfrm>
            <a:off x="415600" y="1370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37061">
              <a:buClr>
                <a:srgbClr val="000000"/>
              </a:buClr>
              <a:buSzPts val="2000"/>
            </a:pPr>
            <a:r>
              <a:rPr lang="en" sz="2667"/>
              <a:t>Definitions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Thermoregulation - basics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Physiologic and other clinical effects of hypothermia/cooling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Central temperature measurement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Factors impacting target temperature 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Cooling protocol through 120 hours</a:t>
            </a:r>
            <a:endParaRPr sz="2667"/>
          </a:p>
          <a:p>
            <a:pPr marL="304792" indent="-237061">
              <a:spcBef>
                <a:spcPts val="1333"/>
              </a:spcBef>
              <a:buClr>
                <a:srgbClr val="000000"/>
              </a:buClr>
              <a:buSzPts val="2000"/>
            </a:pPr>
            <a:r>
              <a:rPr lang="en" sz="2667"/>
              <a:t>Review/Checklist (extra)</a:t>
            </a:r>
            <a:endParaRPr sz="2667"/>
          </a:p>
          <a:p>
            <a:pPr marL="304792" indent="-237061"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000"/>
            </a:pPr>
            <a:r>
              <a:rPr lang="en" sz="2667"/>
              <a:t>Cases (extra)</a:t>
            </a:r>
            <a:endParaRPr sz="2667"/>
          </a:p>
        </p:txBody>
      </p:sp>
      <p:sp>
        <p:nvSpPr>
          <p:cNvPr id="1143" name="Google Shape;1143;p117"/>
          <p:cNvSpPr/>
          <p:nvPr/>
        </p:nvSpPr>
        <p:spPr>
          <a:xfrm>
            <a:off x="7721600" y="5638801"/>
            <a:ext cx="3572933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6"/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11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indent="-524920">
              <a:spcBef>
                <a:spcPts val="667"/>
              </a:spcBef>
              <a:buClr>
                <a:srgbClr val="000000"/>
              </a:buClr>
              <a:buSzPts val="2600"/>
            </a:pPr>
            <a:r>
              <a:rPr lang="en" sz="2667"/>
              <a:t>Closely observe skin and provide good nursing care during 120 hrs. of temperature management.  </a:t>
            </a:r>
            <a:endParaRPr sz="2667"/>
          </a:p>
          <a:p>
            <a:pPr lvl="1" indent="-491054">
              <a:spcBef>
                <a:spcPts val="667"/>
              </a:spcBef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" sz="2133"/>
              <a:t>Cooling not associated with skin break down in Neonatal cooling trials up to 72 hr. or THAPCA 48 hr.</a:t>
            </a:r>
            <a:endParaRPr sz="2133"/>
          </a:p>
          <a:p>
            <a:pPr indent="-524920">
              <a:spcBef>
                <a:spcPts val="667"/>
              </a:spcBef>
              <a:buClr>
                <a:srgbClr val="000000"/>
              </a:buClr>
              <a:buSzPts val="2600"/>
            </a:pPr>
            <a:r>
              <a:rPr lang="en" sz="2667"/>
              <a:t>Larger, malnourished, immobile patients may be at greater risk</a:t>
            </a:r>
            <a:endParaRPr sz="2667"/>
          </a:p>
          <a:p>
            <a:pPr marL="0" indent="0">
              <a:spcBef>
                <a:spcPts val="1333"/>
              </a:spcBef>
              <a:buClr>
                <a:srgbClr val="000000"/>
              </a:buClr>
              <a:buSzPts val="1600"/>
              <a:buNone/>
            </a:pPr>
            <a:endParaRPr sz="2133"/>
          </a:p>
          <a:p>
            <a:pPr marL="0" indent="0">
              <a:spcBef>
                <a:spcPts val="1333"/>
              </a:spcBef>
              <a:buClr>
                <a:srgbClr val="000000"/>
              </a:buClr>
              <a:buSzPts val="3600"/>
              <a:buNone/>
            </a:pPr>
            <a:endParaRPr sz="4800"/>
          </a:p>
          <a:p>
            <a:pPr marL="304792" indent="-67732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sz="3733"/>
          </a:p>
        </p:txBody>
      </p:sp>
      <p:sp>
        <p:nvSpPr>
          <p:cNvPr id="1366" name="Google Shape;1366;p144"/>
          <p:cNvSpPr/>
          <p:nvPr/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1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13. Skin</a:t>
            </a:r>
            <a:endParaRPr/>
          </a:p>
        </p:txBody>
      </p:sp>
      <p:sp>
        <p:nvSpPr>
          <p:cNvPr id="1368" name="Google Shape;1368;p14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45"/>
          <p:cNvSpPr txBox="1">
            <a:spLocks noGrp="1"/>
          </p:cNvSpPr>
          <p:nvPr>
            <p:ph type="title" idx="4294967295"/>
          </p:nvPr>
        </p:nvSpPr>
        <p:spPr>
          <a:xfrm>
            <a:off x="914400" y="838200"/>
            <a:ext cx="103632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/>
              <a:t>Central Temperature</a:t>
            </a:r>
            <a:br>
              <a:rPr lang="en"/>
            </a:br>
            <a:r>
              <a:rPr lang="en"/>
              <a:t>Measurement</a:t>
            </a:r>
            <a:endParaRPr/>
          </a:p>
        </p:txBody>
      </p:sp>
      <p:pic>
        <p:nvPicPr>
          <p:cNvPr id="1374" name="Google Shape;1374;p145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8189"/>
            <a:ext cx="1981200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45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600" y="5497514"/>
            <a:ext cx="2590800" cy="136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45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2800" y="5897563"/>
            <a:ext cx="1828800" cy="9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45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200" y="5337176"/>
            <a:ext cx="2895600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14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733"/>
              <a:t>Temperature Measurement</a:t>
            </a:r>
            <a:endParaRPr sz="3733"/>
          </a:p>
        </p:txBody>
      </p:sp>
      <p:sp>
        <p:nvSpPr>
          <p:cNvPr id="1384" name="Google Shape;1384;p1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70927">
              <a:lnSpc>
                <a:spcPct val="70000"/>
              </a:lnSpc>
              <a:buClr>
                <a:srgbClr val="000000"/>
              </a:buClr>
              <a:buSzPts val="2400"/>
            </a:pPr>
            <a:r>
              <a:rPr lang="en" sz="3200"/>
              <a:t>Central temperature measurement required to estimate </a:t>
            </a:r>
            <a:r>
              <a:rPr lang="en" sz="3200" u="sng"/>
              <a:t>blood</a:t>
            </a:r>
            <a:r>
              <a:rPr lang="en" sz="3200"/>
              <a:t> temp (Gold Standard)</a:t>
            </a:r>
            <a:endParaRPr sz="1867"/>
          </a:p>
          <a:p>
            <a:pPr marL="304792" indent="-270927">
              <a:lnSpc>
                <a:spcPct val="70000"/>
              </a:lnSpc>
              <a:spcBef>
                <a:spcPts val="1333"/>
              </a:spcBef>
              <a:buClr>
                <a:srgbClr val="000000"/>
              </a:buClr>
              <a:buSzPts val="2400"/>
            </a:pPr>
            <a:r>
              <a:rPr lang="en" sz="3200"/>
              <a:t>Delay in a central site to reflect blood temp in real time is associated with overshoot of cooling	</a:t>
            </a:r>
            <a:endParaRPr sz="1867"/>
          </a:p>
          <a:p>
            <a:pPr marL="609585" lvl="1" indent="0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400"/>
              <a:buNone/>
            </a:pPr>
            <a:r>
              <a:rPr lang="en" sz="2533"/>
              <a:t>- Ideal site = accurate, short time lag</a:t>
            </a:r>
            <a:endParaRPr sz="2533"/>
          </a:p>
          <a:p>
            <a:pPr marL="304792" indent="-296326">
              <a:lnSpc>
                <a:spcPct val="70000"/>
              </a:lnSpc>
              <a:spcBef>
                <a:spcPts val="1333"/>
              </a:spcBef>
              <a:buClr>
                <a:srgbClr val="000000"/>
              </a:buClr>
              <a:buSzPts val="2700"/>
            </a:pPr>
            <a:r>
              <a:rPr lang="en" sz="3200"/>
              <a:t>Dual central temp measurements required for all patients (Primary to cooling device; Secondary to bedside monitor or cooling device).</a:t>
            </a:r>
            <a:endParaRPr sz="1867"/>
          </a:p>
          <a:p>
            <a:pPr marL="304792" indent="-270927">
              <a:lnSpc>
                <a:spcPct val="70000"/>
              </a:lnSpc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400"/>
            </a:pPr>
            <a:r>
              <a:rPr lang="en" sz="3200" b="1"/>
              <a:t>Exception</a:t>
            </a:r>
            <a:r>
              <a:rPr lang="en" sz="3200"/>
              <a:t> - ECMO cases – 1 central temp (or venous circuit blood) only required</a:t>
            </a:r>
            <a:endParaRPr sz="1867"/>
          </a:p>
        </p:txBody>
      </p:sp>
      <p:sp>
        <p:nvSpPr>
          <p:cNvPr id="1385" name="Google Shape;1385;p14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47"/>
          <p:cNvSpPr txBox="1">
            <a:spLocks noGrp="1"/>
          </p:cNvSpPr>
          <p:nvPr>
            <p:ph type="body" idx="1"/>
          </p:nvPr>
        </p:nvSpPr>
        <p:spPr>
          <a:xfrm>
            <a:off x="415600" y="558967"/>
            <a:ext cx="11360800" cy="553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47125">
              <a:buClr>
                <a:srgbClr val="000000"/>
              </a:buClr>
              <a:buSzPts val="3300"/>
            </a:pPr>
            <a:r>
              <a:rPr lang="en" sz="3067" b="1"/>
              <a:t>Esophageal</a:t>
            </a:r>
            <a:r>
              <a:rPr lang="en" sz="3067"/>
              <a:t> (Preferred </a:t>
            </a:r>
            <a:r>
              <a:rPr lang="en" sz="3067" u="sng"/>
              <a:t>primary</a:t>
            </a:r>
            <a:r>
              <a:rPr lang="en" sz="3067"/>
              <a:t> site – attached to the cooling devise (Arctic Sun, Blanketrol, other). Used as sole temp site in NICHD neonatal trials</a:t>
            </a:r>
            <a:endParaRPr sz="3067"/>
          </a:p>
          <a:p>
            <a:pPr marL="914377" lvl="1" indent="-347125">
              <a:spcBef>
                <a:spcPts val="667"/>
              </a:spcBef>
              <a:buClr>
                <a:srgbClr val="000000"/>
              </a:buClr>
              <a:buSzPts val="2900"/>
              <a:buFont typeface="Calibri"/>
              <a:buChar char="-"/>
            </a:pPr>
            <a:r>
              <a:rPr lang="en" sz="2533"/>
              <a:t>Accuracy:  High level</a:t>
            </a:r>
            <a:endParaRPr sz="2533"/>
          </a:p>
          <a:p>
            <a:pPr marL="914377" lvl="1" indent="-347125">
              <a:spcBef>
                <a:spcPts val="667"/>
              </a:spcBef>
              <a:buClr>
                <a:srgbClr val="000000"/>
              </a:buClr>
              <a:buSzPts val="2900"/>
              <a:buFont typeface="Calibri"/>
              <a:buChar char="-"/>
            </a:pPr>
            <a:r>
              <a:rPr lang="en" sz="2533"/>
              <a:t>Time lag:  Shortest = 5 min (2-10 min)</a:t>
            </a:r>
            <a:endParaRPr sz="2533"/>
          </a:p>
          <a:p>
            <a:pPr marL="914377" lvl="1" indent="-347125">
              <a:spcBef>
                <a:spcPts val="667"/>
              </a:spcBef>
              <a:buClr>
                <a:srgbClr val="000000"/>
              </a:buClr>
              <a:buSzPts val="2900"/>
              <a:buFont typeface="Calibri"/>
              <a:buChar char="-"/>
            </a:pPr>
            <a:r>
              <a:rPr lang="en" sz="2533"/>
              <a:t>Insertion: easy, but need to verify position</a:t>
            </a:r>
            <a:endParaRPr sz="2533"/>
          </a:p>
          <a:p>
            <a:pPr marL="914377" lvl="1" indent="-347125">
              <a:spcBef>
                <a:spcPts val="667"/>
              </a:spcBef>
              <a:buClr>
                <a:srgbClr val="000000"/>
              </a:buClr>
              <a:buSzPts val="2900"/>
              <a:buFont typeface="Calibri"/>
              <a:buChar char="-"/>
            </a:pPr>
            <a:r>
              <a:rPr lang="en" sz="2533" u="sng"/>
              <a:t>IMPORTANT</a:t>
            </a:r>
            <a:r>
              <a:rPr lang="en" sz="2533"/>
              <a:t>: Correct placement in lower 1/3 of esophagus is critical</a:t>
            </a:r>
            <a:endParaRPr sz="2533"/>
          </a:p>
          <a:p>
            <a:pPr marL="1523962" lvl="2" indent="-347125">
              <a:spcBef>
                <a:spcPts val="667"/>
              </a:spcBef>
              <a:buClr>
                <a:srgbClr val="000000"/>
              </a:buClr>
              <a:buSzPts val="2500"/>
            </a:pPr>
            <a:r>
              <a:rPr lang="en" sz="2533"/>
              <a:t>If in stomach, temp may measure low by 1-3ºC </a:t>
            </a:r>
            <a:endParaRPr sz="2533"/>
          </a:p>
          <a:p>
            <a:pPr marL="1523962" lvl="2" indent="-347125">
              <a:spcBef>
                <a:spcPts val="667"/>
              </a:spcBef>
              <a:buClr>
                <a:srgbClr val="000000"/>
              </a:buClr>
              <a:buSzPts val="2500"/>
            </a:pPr>
            <a:r>
              <a:rPr lang="en" sz="2533"/>
              <a:t>If tube feeds (gastric) and reflux, may make measurement inaccurate</a:t>
            </a:r>
            <a:endParaRPr sz="2533"/>
          </a:p>
          <a:p>
            <a:pPr marL="1523962" lvl="2" indent="-347125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ts val="2500"/>
            </a:pPr>
            <a:r>
              <a:rPr lang="en" sz="2533"/>
              <a:t>Vented G-tube accuracy?</a:t>
            </a:r>
            <a:endParaRPr sz="2533"/>
          </a:p>
        </p:txBody>
      </p:sp>
      <p:sp>
        <p:nvSpPr>
          <p:cNvPr id="1391" name="Google Shape;1391;p14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48"/>
          <p:cNvSpPr txBox="1">
            <a:spLocks noGrp="1"/>
          </p:cNvSpPr>
          <p:nvPr>
            <p:ph type="body" idx="1"/>
          </p:nvPr>
        </p:nvSpPr>
        <p:spPr>
          <a:xfrm>
            <a:off x="415600" y="569700"/>
            <a:ext cx="11360800" cy="552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270927">
              <a:lnSpc>
                <a:spcPct val="70000"/>
              </a:lnSpc>
              <a:buClr>
                <a:srgbClr val="000000"/>
              </a:buClr>
              <a:buSzPts val="2400"/>
            </a:pPr>
            <a:r>
              <a:rPr lang="en" sz="3200" b="1"/>
              <a:t>Rectal</a:t>
            </a:r>
            <a:r>
              <a:rPr lang="en" sz="3200"/>
              <a:t> (secondary probe– to monitor)</a:t>
            </a:r>
            <a:endParaRPr sz="3200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Accuracy: Moderate level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Time lag: Moderate = 15 min (10-40 min)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Insertion: Easy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Dislocation: Common.  Monitor for it.</a:t>
            </a:r>
            <a:endParaRPr sz="2667"/>
          </a:p>
          <a:p>
            <a:pPr marL="304792" indent="-345431">
              <a:lnSpc>
                <a:spcPct val="70000"/>
              </a:lnSpc>
              <a:spcBef>
                <a:spcPts val="1333"/>
              </a:spcBef>
              <a:buClr>
                <a:srgbClr val="000000"/>
              </a:buClr>
              <a:buSzPts val="3280"/>
            </a:pPr>
            <a:r>
              <a:rPr lang="en" sz="3240" b="1"/>
              <a:t>Bladder</a:t>
            </a:r>
            <a:r>
              <a:rPr lang="en" sz="3240"/>
              <a:t> (secondary probe – to monitor)</a:t>
            </a:r>
            <a:endParaRPr sz="3240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Accuracy: Moderate level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Time lag: Moderate = 20 min (10-60 min)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Insertion: Easy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Dislocation: Uncommon.  Low urine output may result in less accurate measurements</a:t>
            </a:r>
            <a:endParaRPr sz="2667"/>
          </a:p>
          <a:p>
            <a:pPr marL="914377" lvl="1" indent="-270927">
              <a:lnSpc>
                <a:spcPct val="70000"/>
              </a:lnSpc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Not available for smallest infants</a:t>
            </a:r>
            <a:endParaRPr sz="2667"/>
          </a:p>
          <a:p>
            <a:pPr marL="1219170" indent="0">
              <a:lnSpc>
                <a:spcPct val="70000"/>
              </a:lnSpc>
              <a:spcBef>
                <a:spcPts val="1333"/>
              </a:spcBef>
              <a:spcAft>
                <a:spcPts val="1600"/>
              </a:spcAft>
              <a:buClr>
                <a:srgbClr val="000000"/>
              </a:buClr>
              <a:buSzPts val="2380"/>
              <a:buNone/>
            </a:pPr>
            <a:r>
              <a:rPr lang="en" sz="2172"/>
              <a:t>*If Esophageal probe is not used as primary probe, then Rectal or Bladder will need to be selected.</a:t>
            </a:r>
            <a:endParaRPr sz="2172"/>
          </a:p>
        </p:txBody>
      </p:sp>
      <p:sp>
        <p:nvSpPr>
          <p:cNvPr id="1397" name="Google Shape;1397;p14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49"/>
          <p:cNvSpPr txBox="1">
            <a:spLocks noGrp="1"/>
          </p:cNvSpPr>
          <p:nvPr>
            <p:ph type="body" idx="1"/>
          </p:nvPr>
        </p:nvSpPr>
        <p:spPr>
          <a:xfrm>
            <a:off x="415600" y="462200"/>
            <a:ext cx="11360800" cy="562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70927">
              <a:buSzPts val="2400"/>
            </a:pPr>
            <a:r>
              <a:rPr lang="en" sz="3200" b="1"/>
              <a:t>Skin</a:t>
            </a:r>
            <a:r>
              <a:rPr lang="en" sz="3200"/>
              <a:t> sites (skin, axillary, etc)</a:t>
            </a:r>
            <a:endParaRPr sz="3200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Accuracy: Inaccurate – not a central temperature.  Do not use.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Time lag: Moderate = 20 min (10-60 min)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Insertion: Easy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Dislocation: Uncommon</a:t>
            </a:r>
            <a:endParaRPr sz="2733"/>
          </a:p>
          <a:p>
            <a:pPr marL="304792" indent="-270927">
              <a:spcBef>
                <a:spcPts val="1333"/>
              </a:spcBef>
              <a:buSzPts val="2400"/>
            </a:pPr>
            <a:r>
              <a:rPr lang="en" sz="3200" b="1"/>
              <a:t>Tympanic </a:t>
            </a:r>
            <a:r>
              <a:rPr lang="en" sz="3200"/>
              <a:t>membrane (better than Skin)</a:t>
            </a:r>
            <a:endParaRPr sz="3200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Accuracy:  Moderate, may be inaccurate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Time lag:  Moderate = 10 min (10-20 min)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Insertion:  Easy; quick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Dislocation: NA</a:t>
            </a:r>
            <a:endParaRPr sz="2733"/>
          </a:p>
          <a:p>
            <a:pPr marL="914377" lvl="1" indent="-275160">
              <a:spcBef>
                <a:spcPts val="667"/>
              </a:spcBef>
              <a:buSzPts val="2050"/>
              <a:buFont typeface="Calibri"/>
              <a:buChar char="-"/>
            </a:pPr>
            <a:r>
              <a:rPr lang="en" sz="2733"/>
              <a:t>Other:  not continuously measured</a:t>
            </a:r>
            <a:endParaRPr sz="2733"/>
          </a:p>
          <a:p>
            <a:pPr marL="304792" indent="-67732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03" name="Google Shape;1403;p14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304792" indent="-304792">
              <a:buSzPts val="2800"/>
            </a:pPr>
            <a:r>
              <a:rPr lang="en" sz="3733"/>
              <a:t>Two central temps for safety</a:t>
            </a:r>
            <a:endParaRPr/>
          </a:p>
          <a:p>
            <a:pPr marL="304792" indent="-304792">
              <a:spcBef>
                <a:spcPts val="1333"/>
              </a:spcBef>
              <a:buSzPts val="2800"/>
            </a:pPr>
            <a:r>
              <a:rPr lang="en" sz="3733"/>
              <a:t>If within ± 1ºC - acceptable</a:t>
            </a:r>
            <a:endParaRPr/>
          </a:p>
          <a:p>
            <a:pPr marL="304792" indent="-304792">
              <a:spcBef>
                <a:spcPts val="1333"/>
              </a:spcBef>
              <a:buSzPts val="2800"/>
            </a:pPr>
            <a:r>
              <a:rPr lang="en" sz="3733"/>
              <a:t>If consistently &gt; 1ºC, escalating action required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Notify the site PI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/>
              <a:t>Verify probe placement (esophageal, rectal)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Verify YSI 400 compatible probes used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Stomach feeds/GE reflux (esophageal probe)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Low urine output (temp sensing Foley)</a:t>
            </a:r>
            <a:endParaRPr/>
          </a:p>
          <a:p>
            <a:pPr marL="914377" lvl="1" indent="-220128">
              <a:spcBef>
                <a:spcPts val="667"/>
              </a:spcBef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Determine which probe is most accurate to be Primary connected to the cooling device.</a:t>
            </a:r>
            <a:endParaRPr/>
          </a:p>
        </p:txBody>
      </p:sp>
      <p:sp>
        <p:nvSpPr>
          <p:cNvPr id="1409" name="Google Shape;1409;p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Central Temp Differences</a:t>
            </a:r>
            <a:endParaRPr/>
          </a:p>
        </p:txBody>
      </p:sp>
      <p:sp>
        <p:nvSpPr>
          <p:cNvPr id="1410" name="Google Shape;1410;p15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51"/>
          <p:cNvSpPr txBox="1">
            <a:spLocks noGrp="1"/>
          </p:cNvSpPr>
          <p:nvPr>
            <p:ph type="ctrTitle" idx="4294967295"/>
          </p:nvPr>
        </p:nvSpPr>
        <p:spPr>
          <a:xfrm>
            <a:off x="914400" y="2286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00000"/>
            </a:pPr>
            <a:r>
              <a:rPr lang="en"/>
              <a:t>Factors influencing ability to maintain goal temperature</a:t>
            </a:r>
            <a:endParaRPr/>
          </a:p>
        </p:txBody>
      </p:sp>
      <p:pic>
        <p:nvPicPr>
          <p:cNvPr id="1416" name="Google Shape;1416;p15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5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5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5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6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15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1.  Patient factors</a:t>
            </a:r>
            <a:endParaRPr sz="3600"/>
          </a:p>
        </p:txBody>
      </p:sp>
      <p:sp>
        <p:nvSpPr>
          <p:cNvPr id="1426" name="Google Shape;1426;p1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347125">
              <a:buSzPts val="3300"/>
            </a:pPr>
            <a:r>
              <a:rPr lang="en" sz="3067"/>
              <a:t>Patient factors impeding cooling</a:t>
            </a:r>
            <a:endParaRPr sz="3067"/>
          </a:p>
          <a:p>
            <a:pPr marL="914377" lvl="1" indent="-347125">
              <a:spcBef>
                <a:spcPts val="667"/>
              </a:spcBef>
              <a:buSzPts val="2900"/>
            </a:pPr>
            <a:r>
              <a:rPr lang="en" sz="2533"/>
              <a:t>Size (larger, obesity)</a:t>
            </a:r>
            <a:endParaRPr sz="2533"/>
          </a:p>
          <a:p>
            <a:pPr marL="914377" lvl="1" indent="-347125">
              <a:spcBef>
                <a:spcPts val="667"/>
              </a:spcBef>
              <a:buSzPts val="2900"/>
            </a:pPr>
            <a:r>
              <a:rPr lang="en" sz="2533"/>
              <a:t>Shivering (commonly subclinical)</a:t>
            </a:r>
            <a:endParaRPr sz="2533"/>
          </a:p>
          <a:p>
            <a:pPr marL="1523962" lvl="2" indent="-347125">
              <a:spcBef>
                <a:spcPts val="667"/>
              </a:spcBef>
              <a:buSzPts val="2500"/>
              <a:buFont typeface="Calibri"/>
              <a:buChar char="-"/>
            </a:pPr>
            <a:r>
              <a:rPr lang="en" sz="2533"/>
              <a:t>Sedation/analgesia/NMB (Inadequate)</a:t>
            </a:r>
            <a:endParaRPr sz="2533"/>
          </a:p>
          <a:p>
            <a:pPr marL="1523962" lvl="2" indent="-347125">
              <a:spcBef>
                <a:spcPts val="667"/>
              </a:spcBef>
              <a:buSzPts val="2500"/>
              <a:buFont typeface="Calibri"/>
              <a:buChar char="-"/>
            </a:pPr>
            <a:r>
              <a:rPr lang="en" sz="2533"/>
              <a:t>Sepsis/Infection</a:t>
            </a:r>
            <a:endParaRPr sz="2533"/>
          </a:p>
          <a:p>
            <a:pPr marL="914377" lvl="1" indent="-347125">
              <a:spcBef>
                <a:spcPts val="667"/>
              </a:spcBef>
              <a:buSzPts val="2900"/>
            </a:pPr>
            <a:r>
              <a:rPr lang="en" sz="2533"/>
              <a:t>Seizures</a:t>
            </a:r>
            <a:endParaRPr sz="2533"/>
          </a:p>
          <a:p>
            <a:pPr marL="914377" lvl="1" indent="-347125">
              <a:spcBef>
                <a:spcPts val="667"/>
              </a:spcBef>
              <a:spcAft>
                <a:spcPts val="1600"/>
              </a:spcAft>
              <a:buSzPts val="2900"/>
            </a:pPr>
            <a:r>
              <a:rPr lang="en" sz="2533"/>
              <a:t>Extremely reduced CO/poor skin perfusion </a:t>
            </a:r>
            <a:endParaRPr sz="2533"/>
          </a:p>
        </p:txBody>
      </p:sp>
      <p:sp>
        <p:nvSpPr>
          <p:cNvPr id="1427" name="Google Shape;1427;p15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733"/>
              <a:t>2.  Skin surface area for cooling</a:t>
            </a:r>
            <a:endParaRPr sz="3733"/>
          </a:p>
        </p:txBody>
      </p:sp>
      <p:sp>
        <p:nvSpPr>
          <p:cNvPr id="1433" name="Google Shape;1433;p1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45527">
              <a:buClr>
                <a:schemeClr val="dk1"/>
              </a:buClr>
              <a:buSzPts val="2100"/>
            </a:pPr>
            <a:r>
              <a:rPr lang="en"/>
              <a:t>Surface area for contact (Conduction)</a:t>
            </a:r>
            <a:endParaRPr/>
          </a:p>
          <a:p>
            <a:pPr marL="914377" lvl="1" indent="-330192">
              <a:spcBef>
                <a:spcPts val="667"/>
              </a:spcBef>
              <a:buClr>
                <a:schemeClr val="dk1"/>
              </a:buClr>
              <a:buSzPts val="2700"/>
              <a:buFont typeface="Calibri"/>
              <a:buChar char="-"/>
            </a:pPr>
            <a:r>
              <a:rPr lang="en" sz="2267"/>
              <a:t>2 vs. 1 blankets (i.e., anterior/posterior vs. posterior)</a:t>
            </a:r>
            <a:endParaRPr sz="2267"/>
          </a:p>
          <a:p>
            <a:pPr marL="914377" lvl="1" indent="-330192">
              <a:spcBef>
                <a:spcPts val="667"/>
              </a:spcBef>
              <a:buClr>
                <a:schemeClr val="dk1"/>
              </a:buClr>
              <a:buSzPts val="2700"/>
              <a:buFont typeface="Calibri"/>
              <a:buChar char="-"/>
            </a:pPr>
            <a:r>
              <a:rPr lang="en" sz="2267"/>
              <a:t>Positioning of patient (i.e., side vs. back)</a:t>
            </a:r>
            <a:endParaRPr sz="2267"/>
          </a:p>
          <a:p>
            <a:pPr marL="914377" lvl="1" indent="-330192">
              <a:spcBef>
                <a:spcPts val="667"/>
              </a:spcBef>
              <a:buClr>
                <a:schemeClr val="dk1"/>
              </a:buClr>
              <a:buSzPts val="2700"/>
              <a:buFont typeface="Calibri"/>
              <a:buChar char="-"/>
            </a:pPr>
            <a:r>
              <a:rPr lang="en" sz="2267"/>
              <a:t>Probably less of issue with Arctic Sun pads</a:t>
            </a:r>
            <a:endParaRPr sz="2267"/>
          </a:p>
          <a:p>
            <a:pPr marL="304792" indent="-330192">
              <a:spcBef>
                <a:spcPts val="1333"/>
              </a:spcBef>
              <a:buClr>
                <a:schemeClr val="dk1"/>
              </a:buClr>
              <a:buSzPts val="3100"/>
            </a:pPr>
            <a:r>
              <a:rPr lang="en"/>
              <a:t>Extraneous materials between patient and blankets/pads (Maxi-Therm Lite or Arctic Sun pads)</a:t>
            </a:r>
            <a:endParaRPr/>
          </a:p>
          <a:p>
            <a:pPr marL="914377" lvl="1" indent="-330192">
              <a:spcBef>
                <a:spcPts val="667"/>
              </a:spcBef>
              <a:buClr>
                <a:schemeClr val="dk1"/>
              </a:buClr>
              <a:buSzPts val="2700"/>
              <a:buFont typeface="Calibri"/>
              <a:buChar char="-"/>
            </a:pPr>
            <a:r>
              <a:rPr lang="en" sz="2267"/>
              <a:t>Minimize, none required, </a:t>
            </a:r>
            <a:r>
              <a:rPr lang="en" sz="2267" u="sng"/>
              <a:t>no</a:t>
            </a:r>
            <a:r>
              <a:rPr lang="en" sz="2267"/>
              <a:t> sheets</a:t>
            </a:r>
            <a:endParaRPr/>
          </a:p>
          <a:p>
            <a:pPr marL="0" indent="0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34" name="Google Shape;1434;p15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800"/>
            </a:pPr>
            <a:r>
              <a:rPr lang="en" sz="3600"/>
              <a:t>Definitions</a:t>
            </a:r>
            <a:endParaRPr sz="3600"/>
          </a:p>
        </p:txBody>
      </p:sp>
      <p:pic>
        <p:nvPicPr>
          <p:cNvPr id="1150" name="Google Shape;1150;p118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257808"/>
            <a:ext cx="3332665" cy="160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18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3554" y="5297496"/>
            <a:ext cx="3249349" cy="156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118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6019" y="5216533"/>
            <a:ext cx="3415981" cy="164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11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/>
              <a:t>3.  Cooling Devices</a:t>
            </a:r>
            <a:endParaRPr/>
          </a:p>
        </p:txBody>
      </p:sp>
      <p:sp>
        <p:nvSpPr>
          <p:cNvPr id="1440" name="Google Shape;1440;p1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31037">
              <a:lnSpc>
                <a:spcPct val="80000"/>
              </a:lnSpc>
              <a:buSzPts val="2900"/>
            </a:pPr>
            <a:r>
              <a:rPr lang="en" sz="2533"/>
              <a:t>Know how to use your cooling device per the manufacturer's recommendations!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buSzPts val="2900"/>
            </a:pPr>
            <a:r>
              <a:rPr lang="en" sz="2533"/>
              <a:t>Also, know important limitations of your device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buSzPts val="2900"/>
            </a:pPr>
            <a:r>
              <a:rPr lang="en" sz="2533"/>
              <a:t>Most common devices used in P-ICECAP are:</a:t>
            </a:r>
            <a:endParaRPr sz="2533"/>
          </a:p>
          <a:p>
            <a:pPr lvl="1" indent="-633291">
              <a:lnSpc>
                <a:spcPct val="80000"/>
              </a:lnSpc>
              <a:spcBef>
                <a:spcPts val="667"/>
              </a:spcBef>
              <a:buSzPts val="2500"/>
              <a:buFont typeface="Calibri"/>
              <a:buAutoNum type="arabicParenR"/>
            </a:pPr>
            <a:r>
              <a:rPr lang="en" sz="2000"/>
              <a:t>Blanketrol-III:  Gentherm (formerly CSZ) has improved educational materials and videos on website.</a:t>
            </a:r>
            <a:endParaRPr sz="2000"/>
          </a:p>
          <a:p>
            <a:pPr marL="1223403" lvl="1" indent="0">
              <a:lnSpc>
                <a:spcPct val="80000"/>
              </a:lnSpc>
              <a:spcBef>
                <a:spcPts val="667"/>
              </a:spcBef>
              <a:buClr>
                <a:schemeClr val="dk1"/>
              </a:buClr>
              <a:buSzPts val="1600"/>
              <a:buNone/>
            </a:pPr>
            <a:r>
              <a:rPr lang="en" sz="2267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https://www.gentherm.com/en/medical/hyper-hypothermia/blanketrol-3</a:t>
            </a:r>
            <a:endParaRPr sz="2267">
              <a:solidFill>
                <a:srgbClr val="0000FF"/>
              </a:solidFill>
            </a:endParaRPr>
          </a:p>
          <a:p>
            <a:pPr lvl="1" indent="-633291">
              <a:lnSpc>
                <a:spcPct val="80000"/>
              </a:lnSpc>
              <a:spcBef>
                <a:spcPts val="667"/>
              </a:spcBef>
              <a:buSzPts val="2500"/>
              <a:buFont typeface="Calibri"/>
              <a:buAutoNum type="arabicParenR" startAt="2"/>
            </a:pPr>
            <a:r>
              <a:rPr lang="en" sz="2000"/>
              <a:t>Arctic Sun: BD outstanding hands-on customer service</a:t>
            </a:r>
            <a:endParaRPr sz="2000"/>
          </a:p>
          <a:p>
            <a:pPr lvl="1" indent="-633291">
              <a:lnSpc>
                <a:spcPct val="80000"/>
              </a:lnSpc>
              <a:spcBef>
                <a:spcPts val="667"/>
              </a:spcBef>
              <a:buSzPts val="2500"/>
              <a:buFont typeface="Calibri"/>
              <a:buAutoNum type="arabicParenR" startAt="2"/>
            </a:pPr>
            <a:r>
              <a:rPr lang="en" sz="2000"/>
              <a:t>Other (Criticool, etc.)</a:t>
            </a:r>
            <a:endParaRPr sz="2000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spcAft>
                <a:spcPts val="1600"/>
              </a:spcAft>
              <a:buSzPts val="2900"/>
            </a:pPr>
            <a:r>
              <a:rPr lang="en" sz="2533"/>
              <a:t>Unlike THAPCA, we are not instructing on the use of any device.  Examples used are for discussion purposes only.</a:t>
            </a:r>
            <a:endParaRPr sz="2533"/>
          </a:p>
        </p:txBody>
      </p:sp>
      <p:sp>
        <p:nvSpPr>
          <p:cNvPr id="1441" name="Google Shape;1441;p15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buClr>
                <a:schemeClr val="dk1"/>
              </a:buClr>
              <a:buSzPct val="146666"/>
            </a:pPr>
            <a:r>
              <a:rPr lang="en"/>
              <a:t>3.  Cooling Equipment:  Example of modes – Blanketrol-III</a:t>
            </a:r>
            <a:endParaRPr/>
          </a:p>
        </p:txBody>
      </p:sp>
      <p:sp>
        <p:nvSpPr>
          <p:cNvPr id="1447" name="Google Shape;1447;p1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96326">
              <a:lnSpc>
                <a:spcPct val="70000"/>
              </a:lnSpc>
              <a:buClr>
                <a:schemeClr val="dk1"/>
              </a:buClr>
              <a:buSzPts val="2300"/>
            </a:pPr>
            <a:r>
              <a:rPr lang="en" sz="3067" b="1"/>
              <a:t>AUTO CONTROL Mode </a:t>
            </a:r>
            <a:r>
              <a:rPr lang="en" sz="3067"/>
              <a:t>  </a:t>
            </a:r>
            <a:endParaRPr sz="2267"/>
          </a:p>
          <a:p>
            <a:pPr marL="914377" lvl="1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2533"/>
              <a:t>Warms or cools water to max range of 4 - 42ºC when patient’s central temp +/- 0.2ºC from Blanketrol Set Point temp.  </a:t>
            </a:r>
            <a:endParaRPr sz="1733"/>
          </a:p>
          <a:p>
            <a:pPr marL="914377" lvl="1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2533"/>
              <a:t>For large patients.</a:t>
            </a:r>
            <a:endParaRPr sz="1733"/>
          </a:p>
          <a:p>
            <a:pPr marL="304792" indent="-296326">
              <a:lnSpc>
                <a:spcPct val="70000"/>
              </a:lnSpc>
              <a:spcBef>
                <a:spcPts val="1333"/>
              </a:spcBef>
              <a:buClr>
                <a:schemeClr val="dk1"/>
              </a:buClr>
              <a:buSzPts val="2300"/>
            </a:pPr>
            <a:r>
              <a:rPr lang="en" sz="3067" b="1"/>
              <a:t>GRADIENT VARIABLE MODE</a:t>
            </a:r>
            <a:r>
              <a:rPr lang="en" sz="3067"/>
              <a:t> </a:t>
            </a:r>
            <a:r>
              <a:rPr lang="en" sz="3067" b="1"/>
              <a:t>(Plus SMART MODE)  </a:t>
            </a:r>
            <a:endParaRPr sz="2267"/>
          </a:p>
          <a:p>
            <a:pPr marL="914377" lvl="1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2533"/>
              <a:t>Warms or cools water to narrower range; dampens temp fluctuation compared to AUTO CONTROL Mode.  </a:t>
            </a:r>
            <a:endParaRPr sz="1733"/>
          </a:p>
          <a:p>
            <a:pPr marL="914377" lvl="1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2533"/>
              <a:t>For smaller patient sizes.</a:t>
            </a:r>
            <a:endParaRPr sz="1733"/>
          </a:p>
          <a:p>
            <a:pPr marL="914377" lvl="1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2533"/>
              <a:t>Example (assume patient 34ºC and set point 33ºC )</a:t>
            </a:r>
            <a:endParaRPr sz="1733"/>
          </a:p>
          <a:p>
            <a:pPr marL="1523962" lvl="2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AUTO CONTROL:       		  4 - 42ºC      For large patients </a:t>
            </a:r>
            <a:endParaRPr sz="1733"/>
          </a:p>
          <a:p>
            <a:pPr marL="1523962" lvl="2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Gradient Variable 20ºC:  	14 - 42ºC </a:t>
            </a:r>
            <a:endParaRPr sz="1733"/>
          </a:p>
          <a:p>
            <a:pPr marL="1523962" lvl="2" indent="-296326">
              <a:lnSpc>
                <a:spcPct val="70000"/>
              </a:lnSpc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Gradient Variable 10ºC:  	24 - 42ºC.     For smallest patients</a:t>
            </a:r>
            <a:endParaRPr sz="1200"/>
          </a:p>
          <a:p>
            <a:pPr marL="304792" indent="-296326">
              <a:lnSpc>
                <a:spcPct val="70000"/>
              </a:lnSpc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300"/>
            </a:pPr>
            <a:r>
              <a:rPr lang="en" sz="3067"/>
              <a:t>Defer to manufacturer/vendor for optimal set up and use</a:t>
            </a:r>
            <a:endParaRPr sz="2267"/>
          </a:p>
        </p:txBody>
      </p:sp>
      <p:sp>
        <p:nvSpPr>
          <p:cNvPr id="1448" name="Google Shape;1448;p155"/>
          <p:cNvSpPr/>
          <p:nvPr/>
        </p:nvSpPr>
        <p:spPr>
          <a:xfrm>
            <a:off x="4890756" y="4833367"/>
            <a:ext cx="662800" cy="976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5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" sz="4267">
                <a:latin typeface="Calibri"/>
                <a:ea typeface="Calibri"/>
                <a:cs typeface="Calibri"/>
                <a:sym typeface="Calibri"/>
              </a:rPr>
              <a:t>Temperature Tracings (from Primary Probe)</a:t>
            </a:r>
            <a:endParaRPr/>
          </a:p>
        </p:txBody>
      </p:sp>
      <p:sp>
        <p:nvSpPr>
          <p:cNvPr id="1455" name="Google Shape;1455;p156"/>
          <p:cNvSpPr txBox="1"/>
          <p:nvPr/>
        </p:nvSpPr>
        <p:spPr>
          <a:xfrm>
            <a:off x="6941767" y="2186918"/>
            <a:ext cx="2838000" cy="172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in range</a:t>
            </a:r>
            <a:endParaRPr sz="2400">
              <a:solidFill>
                <a:schemeClr val="dk2"/>
              </a:solidFill>
            </a:endParaRPr>
          </a:p>
          <a:p>
            <a:pPr marL="457189" indent="-457189">
              <a:buClr>
                <a:schemeClr val="dk2"/>
              </a:buClr>
              <a:buSzPts val="2000"/>
              <a:buFont typeface="Calibri"/>
              <a:buChar char="-"/>
            </a:pPr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 Mode</a:t>
            </a:r>
            <a:endParaRPr sz="2400">
              <a:solidFill>
                <a:schemeClr val="dk2"/>
              </a:solidFill>
            </a:endParaRPr>
          </a:p>
          <a:p>
            <a:pPr marL="457189" indent="-457189">
              <a:buClr>
                <a:schemeClr val="dk2"/>
              </a:buClr>
              <a:buSzPts val="2000"/>
              <a:buFont typeface="Calibri"/>
              <a:buChar char="-"/>
            </a:pPr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NMB, Sedation</a:t>
            </a:r>
            <a:endParaRPr sz="2400">
              <a:solidFill>
                <a:schemeClr val="dk2"/>
              </a:solidFill>
            </a:endParaRPr>
          </a:p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156"/>
          <p:cNvSpPr txBox="1"/>
          <p:nvPr/>
        </p:nvSpPr>
        <p:spPr>
          <a:xfrm>
            <a:off x="2133600" y="4114800"/>
            <a:ext cx="304800" cy="49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7" name="Google Shape;1457;p156" descr="Temp Gr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904999"/>
            <a:ext cx="551936" cy="185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56" descr="Ba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0" y="2514601"/>
            <a:ext cx="3860800" cy="156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56" descr="Temp Gr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4191000"/>
            <a:ext cx="551936" cy="185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56" descr="Good tem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2" y="5029202"/>
            <a:ext cx="1177245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56" descr="Good tem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2" y="5029200"/>
            <a:ext cx="117724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56"/>
          <p:cNvSpPr txBox="1"/>
          <p:nvPr/>
        </p:nvSpPr>
        <p:spPr>
          <a:xfrm>
            <a:off x="6785967" y="4191000"/>
            <a:ext cx="3149600" cy="217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range</a:t>
            </a:r>
            <a:endParaRPr sz="2400">
              <a:solidFill>
                <a:schemeClr val="dk2"/>
              </a:solidFill>
            </a:endParaRPr>
          </a:p>
          <a:p>
            <a:pPr marL="457189" indent="-457189">
              <a:buClr>
                <a:schemeClr val="dk2"/>
              </a:buClr>
              <a:buSzPts val="2000"/>
              <a:buFont typeface="Calibri"/>
              <a:buChar char="-"/>
            </a:pPr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GRADIENT VARIABLE  Mode 10º C</a:t>
            </a:r>
            <a:endParaRPr sz="2400">
              <a:solidFill>
                <a:schemeClr val="dk2"/>
              </a:solidFill>
            </a:endParaRPr>
          </a:p>
          <a:p>
            <a:pPr marL="457189" indent="-457189">
              <a:buClr>
                <a:schemeClr val="dk2"/>
              </a:buClr>
              <a:buSzPts val="2000"/>
              <a:buFont typeface="Calibri"/>
              <a:buChar char="-"/>
            </a:pPr>
            <a:r>
              <a:rPr lang="en" sz="26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NMB, sedation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63" name="Google Shape;1463;p15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733"/>
              <a:t>3. Blanketrol and SMART MODE</a:t>
            </a:r>
            <a:endParaRPr sz="3733"/>
          </a:p>
        </p:txBody>
      </p:sp>
      <p:sp>
        <p:nvSpPr>
          <p:cNvPr id="1469" name="Google Shape;1469;p1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32500" lnSpcReduction="20000"/>
          </a:bodyPr>
          <a:lstStyle/>
          <a:p>
            <a:pPr marL="304792" indent="-264576">
              <a:buSzPct val="100000"/>
            </a:pPr>
            <a:r>
              <a:rPr lang="en" sz="7897" b="1"/>
              <a:t>GRADIENT VARIABLE with SMART MODE </a:t>
            </a:r>
            <a:r>
              <a:rPr lang="en" sz="7897"/>
              <a:t>– Blanketrol-III </a:t>
            </a:r>
            <a:endParaRPr sz="7897"/>
          </a:p>
          <a:p>
            <a:pPr marL="304792" indent="-298442">
              <a:spcBef>
                <a:spcPts val="1333"/>
              </a:spcBef>
              <a:buSzPct val="100000"/>
            </a:pPr>
            <a:r>
              <a:rPr lang="en" sz="7897"/>
              <a:t>A modification to the GRADIENT VARIABLE MODE.</a:t>
            </a:r>
            <a:endParaRPr sz="7897"/>
          </a:p>
          <a:p>
            <a:pPr marL="304792" indent="-298442">
              <a:spcBef>
                <a:spcPts val="1333"/>
              </a:spcBef>
              <a:buSzPct val="100000"/>
            </a:pPr>
            <a:r>
              <a:rPr lang="en" sz="7897"/>
              <a:t>SMART MODE will decrease the water temperature set in GRADIENT VARIABLE MODE by 5ºC if the goal temperature is not achieved within 30 minutes.</a:t>
            </a:r>
            <a:endParaRPr sz="7897"/>
          </a:p>
          <a:p>
            <a:pPr marL="304792" indent="-298442">
              <a:spcBef>
                <a:spcPts val="1333"/>
              </a:spcBef>
              <a:buSzPct val="100000"/>
            </a:pPr>
            <a:r>
              <a:rPr lang="en" sz="7897"/>
              <a:t>It reverts to the GRADIENT VARIABLE MODE once the target temperature goal is achieved.</a:t>
            </a:r>
            <a:endParaRPr sz="7897"/>
          </a:p>
          <a:p>
            <a:pPr marL="304792" indent="-298442">
              <a:spcBef>
                <a:spcPts val="1333"/>
              </a:spcBef>
              <a:buSzPct val="100000"/>
            </a:pPr>
            <a:r>
              <a:rPr lang="en" sz="7897"/>
              <a:t>This mode is suggested to be used by the manufacturer (Gentherm). </a:t>
            </a:r>
            <a:endParaRPr sz="7897"/>
          </a:p>
          <a:p>
            <a:pPr marL="0" indent="0">
              <a:spcBef>
                <a:spcPts val="1333"/>
              </a:spcBef>
              <a:buClr>
                <a:schemeClr val="dk1"/>
              </a:buClr>
              <a:buSzPct val="33766"/>
              <a:buNone/>
            </a:pPr>
            <a:endParaRPr sz="7897"/>
          </a:p>
          <a:p>
            <a:pPr marL="0" indent="0">
              <a:spcBef>
                <a:spcPts val="1333"/>
              </a:spcBef>
              <a:buClr>
                <a:schemeClr val="dk1"/>
              </a:buClr>
              <a:buSzPct val="33766"/>
              <a:buNone/>
            </a:pPr>
            <a:r>
              <a:rPr lang="en" sz="7897"/>
              <a:t>See User Guide and Inservice videos updated since THAPCA.</a:t>
            </a:r>
            <a:endParaRPr sz="7897"/>
          </a:p>
          <a:p>
            <a:pPr marL="311143" indent="0">
              <a:spcBef>
                <a:spcPts val="1333"/>
              </a:spcBef>
              <a:buClr>
                <a:schemeClr val="dk1"/>
              </a:buClr>
              <a:buSzPct val="40816"/>
              <a:buNone/>
            </a:pPr>
            <a:r>
              <a:rPr lang="en" sz="6533"/>
              <a:t> </a:t>
            </a:r>
            <a:r>
              <a:rPr lang="en" sz="6533" u="sng">
                <a:solidFill>
                  <a:schemeClr val="hlink"/>
                </a:solidFill>
                <a:hlinkClick r:id="rId3"/>
              </a:rPr>
              <a:t>https://www.gentherm.com/en/medical/hyper-hypothermia/blanketrol-3</a:t>
            </a:r>
            <a:endParaRPr sz="6533"/>
          </a:p>
          <a:p>
            <a:pPr marL="304792" indent="-169329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endParaRPr sz="2133"/>
          </a:p>
          <a:p>
            <a:pPr marL="0" indent="0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ct val="155555"/>
              <a:buNone/>
            </a:pPr>
            <a:endParaRPr/>
          </a:p>
        </p:txBody>
      </p:sp>
      <p:sp>
        <p:nvSpPr>
          <p:cNvPr id="1470" name="Google Shape;1470;p15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3.  Blanketrol-III</a:t>
            </a:r>
            <a:endParaRPr sz="3600"/>
          </a:p>
        </p:txBody>
      </p:sp>
      <p:sp>
        <p:nvSpPr>
          <p:cNvPr id="1476" name="Google Shape;1476;p1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buSzPts val="1900"/>
            </a:pPr>
            <a:r>
              <a:rPr lang="en" sz="2533" b="1"/>
              <a:t>Manual Mode </a:t>
            </a:r>
            <a:r>
              <a:rPr lang="en" sz="2533"/>
              <a:t>- Blanketrol-III</a:t>
            </a:r>
            <a:endParaRPr sz="2533"/>
          </a:p>
          <a:p>
            <a:pPr lvl="1" indent="-431789">
              <a:buSzPts val="1500"/>
            </a:pPr>
            <a:r>
              <a:rPr lang="en" sz="2000"/>
              <a:t>Not normally used except for emergencies</a:t>
            </a:r>
            <a:endParaRPr sz="2000"/>
          </a:p>
          <a:p>
            <a:pPr lvl="1" indent="-431789">
              <a:buSzPts val="1500"/>
            </a:pPr>
            <a:r>
              <a:rPr lang="en" sz="2000" u="sng"/>
              <a:t>IMPORTANT: </a:t>
            </a:r>
            <a:r>
              <a:rPr lang="en" sz="2000"/>
              <a:t> Key fact to know for Blanketrol! Manual mode is required if patient's (pt) tempis ever ≤30°C</a:t>
            </a:r>
            <a:endParaRPr sz="2000"/>
          </a:p>
          <a:p>
            <a:pPr lvl="2" indent="-431789">
              <a:buSzPts val="1500"/>
            </a:pPr>
            <a:r>
              <a:rPr lang="en"/>
              <a:t>None of the other Blanketrol Modes function if patient temp is ≤30°C</a:t>
            </a:r>
            <a:endParaRPr/>
          </a:p>
          <a:p>
            <a:pPr lvl="2" indent="-431789">
              <a:buSzPts val="1500"/>
            </a:pPr>
            <a:r>
              <a:rPr lang="en"/>
              <a:t>Suggest setting the Manual Mode to highest (warmest) setting (42°C) briefly until the pt temp is 33°C. Then use Auto Control of a Gradient Variable SMART Mode depending on patient size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</a:t>
            </a:r>
            <a:r>
              <a:rPr lang="en" u="sng"/>
              <a:t>IMPORTANT</a:t>
            </a:r>
            <a:r>
              <a:rPr lang="en"/>
              <a:t> - In the Manual Mode, the bedside nurse must continuously observe the pt’s temp. The pt is 100% dependent on careful temp titration by nurse.</a:t>
            </a:r>
            <a:r>
              <a:rPr lang="en" sz="2533"/>
              <a:t> </a:t>
            </a:r>
            <a:endParaRPr sz="2533"/>
          </a:p>
        </p:txBody>
      </p:sp>
      <p:sp>
        <p:nvSpPr>
          <p:cNvPr id="1477" name="Google Shape;1477;p15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59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ts val="4200"/>
            </a:pPr>
            <a:r>
              <a:rPr lang="en" sz="4933">
                <a:solidFill>
                  <a:srgbClr val="000000"/>
                </a:solidFill>
              </a:rPr>
              <a:t>Protocol Overview Through 120 Hours</a:t>
            </a:r>
            <a:endParaRPr sz="4933">
              <a:solidFill>
                <a:srgbClr val="000000"/>
              </a:solidFill>
            </a:endParaRPr>
          </a:p>
        </p:txBody>
      </p:sp>
      <p:sp>
        <p:nvSpPr>
          <p:cNvPr id="1483" name="Google Shape;1483;p15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Overview – from 37,000 feet</a:t>
            </a:r>
            <a:endParaRPr sz="3600"/>
          </a:p>
        </p:txBody>
      </p:sp>
      <p:sp>
        <p:nvSpPr>
          <p:cNvPr id="1489" name="Google Shape;1489;p16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236702">
              <a:buClr>
                <a:schemeClr val="dk1"/>
              </a:buClr>
              <a:buSzPts val="1831"/>
            </a:pPr>
            <a:r>
              <a:rPr lang="en" sz="2440"/>
              <a:t>Example – University of Michigan PICU</a:t>
            </a:r>
            <a:endParaRPr sz="2440"/>
          </a:p>
          <a:p>
            <a:pPr marL="304792" indent="-236702">
              <a:spcBef>
                <a:spcPts val="1333"/>
              </a:spcBef>
              <a:buClr>
                <a:schemeClr val="dk1"/>
              </a:buClr>
              <a:buSzPts val="1831"/>
            </a:pPr>
            <a:r>
              <a:rPr lang="en" sz="2440"/>
              <a:t>PICU fellow is contacted re: an OHCA from outside ED or our UM ED.  </a:t>
            </a:r>
            <a:endParaRPr sz="2440"/>
          </a:p>
          <a:p>
            <a:pPr marL="304792" indent="-236702">
              <a:spcBef>
                <a:spcPts val="1333"/>
              </a:spcBef>
              <a:buClr>
                <a:schemeClr val="dk1"/>
              </a:buClr>
              <a:buSzPts val="1831"/>
            </a:pPr>
            <a:r>
              <a:rPr lang="en" sz="2440"/>
              <a:t>The research team on call is immediately notified of a pending OHCA admit.</a:t>
            </a:r>
            <a:endParaRPr sz="2440"/>
          </a:p>
          <a:p>
            <a:pPr marL="304792" indent="-236702">
              <a:spcBef>
                <a:spcPts val="1333"/>
              </a:spcBef>
              <a:buClr>
                <a:schemeClr val="dk1"/>
              </a:buClr>
              <a:buSzPts val="1831"/>
            </a:pPr>
            <a:r>
              <a:rPr lang="en" sz="2440"/>
              <a:t>Research team discusses with clinical team the case summary, arrival time, and approach for consent</a:t>
            </a:r>
            <a:endParaRPr sz="2440"/>
          </a:p>
          <a:p>
            <a:pPr marL="304792" indent="-236702">
              <a:spcBef>
                <a:spcPts val="1333"/>
              </a:spcBef>
              <a:buClr>
                <a:schemeClr val="dk1"/>
              </a:buClr>
              <a:buSzPts val="1831"/>
            </a:pPr>
            <a:r>
              <a:rPr lang="en" sz="2440"/>
              <a:t>Order for nursing to get cooling equipment to bedside: </a:t>
            </a:r>
            <a:endParaRPr sz="2440"/>
          </a:p>
          <a:p>
            <a:pPr marL="914377" lvl="1" indent="-231656">
              <a:spcBef>
                <a:spcPts val="667"/>
              </a:spcBef>
              <a:buClr>
                <a:schemeClr val="dk1"/>
              </a:buClr>
              <a:buSzPts val="1346"/>
              <a:buFont typeface="Calibri"/>
              <a:buChar char="-"/>
            </a:pPr>
            <a:r>
              <a:rPr lang="en" sz="1795"/>
              <a:t>Blanketrol-III, two Maxi-Therm Lite cooling blankets (Ped or Adult), 2 hoses, 2 temperature probes and temp sensing Foley of correct size</a:t>
            </a:r>
            <a:endParaRPr sz="1395"/>
          </a:p>
          <a:p>
            <a:pPr marL="304792" indent="-237271">
              <a:spcBef>
                <a:spcPts val="1333"/>
              </a:spcBef>
              <a:buClr>
                <a:schemeClr val="dk1"/>
              </a:buClr>
              <a:buSzPts val="1838"/>
            </a:pPr>
            <a:r>
              <a:rPr lang="en" sz="2449"/>
              <a:t>On pt arrival, clinical team stabilizes, places CVC, art line.</a:t>
            </a:r>
            <a:endParaRPr sz="2449"/>
          </a:p>
          <a:p>
            <a:pPr marL="304792" indent="-237271">
              <a:spcBef>
                <a:spcPts val="1333"/>
              </a:spcBef>
              <a:buClr>
                <a:schemeClr val="dk1"/>
              </a:buClr>
              <a:buSzPts val="1838"/>
            </a:pPr>
            <a:r>
              <a:rPr lang="en" sz="2449"/>
              <a:t>Cooling device started as soon as it is safe to do so.</a:t>
            </a:r>
            <a:endParaRPr sz="2449"/>
          </a:p>
          <a:p>
            <a:pPr marL="304792" indent="-237271">
              <a:spcBef>
                <a:spcPts val="1333"/>
              </a:spcBef>
              <a:buClr>
                <a:schemeClr val="dk1"/>
              </a:buClr>
              <a:buSzPts val="1838"/>
            </a:pPr>
            <a:r>
              <a:rPr lang="en" sz="2449"/>
              <a:t>Clinical team initiates their usual TTM target between 33-37ºC  before consent.  </a:t>
            </a:r>
            <a:endParaRPr sz="2449"/>
          </a:p>
          <a:p>
            <a:pPr marL="304792" indent="-103291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700"/>
              <a:buNone/>
            </a:pPr>
            <a:endParaRPr sz="600"/>
          </a:p>
        </p:txBody>
      </p:sp>
      <p:sp>
        <p:nvSpPr>
          <p:cNvPr id="1490" name="Google Shape;1490;p16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733"/>
              <a:t>Overview – from 37,000 feet</a:t>
            </a:r>
            <a:endParaRPr sz="3733"/>
          </a:p>
        </p:txBody>
      </p:sp>
      <p:sp>
        <p:nvSpPr>
          <p:cNvPr id="1496" name="Google Shape;1496;p1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04792">
              <a:lnSpc>
                <a:spcPct val="100000"/>
              </a:lnSpc>
              <a:buClr>
                <a:schemeClr val="dk1"/>
              </a:buClr>
              <a:buSzPts val="2800"/>
            </a:pPr>
            <a:r>
              <a:rPr lang="en"/>
              <a:t>Research team gets informed consent and randomizes to 1 of 3 cooling durations (24, 48 or 72 hrs) for first 150 pts (“burn-in” phase). </a:t>
            </a:r>
            <a:endParaRPr/>
          </a:p>
          <a:p>
            <a:pPr marL="304792" indent="-304792">
              <a:lnSpc>
                <a:spcPct val="100000"/>
              </a:lnSpc>
              <a:buClr>
                <a:schemeClr val="dk1"/>
              </a:buClr>
              <a:buSzPts val="2800"/>
            </a:pPr>
            <a:r>
              <a:rPr lang="en"/>
              <a:t>Subject enrollment = time randomized to a study cooling duration.</a:t>
            </a:r>
            <a:endParaRPr/>
          </a:p>
          <a:p>
            <a:pPr marL="304792" indent="-304792">
              <a:lnSpc>
                <a:spcPct val="100000"/>
              </a:lnSpc>
              <a:buClr>
                <a:schemeClr val="dk1"/>
              </a:buClr>
              <a:buSzPts val="2800"/>
            </a:pPr>
            <a:r>
              <a:rPr lang="en"/>
              <a:t>TTM 33°C will be set as the target temp no later than 15 min following randomization.   </a:t>
            </a:r>
            <a:endParaRPr/>
          </a:p>
          <a:p>
            <a:pPr marL="914377" lvl="1" indent="-304792">
              <a:lnSpc>
                <a:spcPct val="100000"/>
              </a:lnSpc>
              <a:buClr>
                <a:schemeClr val="dk1"/>
              </a:buClr>
              <a:buSzPts val="2000"/>
              <a:buFont typeface="Calibri"/>
              <a:buChar char="-"/>
            </a:pPr>
            <a:r>
              <a:rPr lang="en" sz="2667"/>
              <a:t>If it was started prior to randomization, then the start time for cooling will be when a target 32-34°C range was set.</a:t>
            </a:r>
            <a:endParaRPr/>
          </a:p>
          <a:p>
            <a:pPr marL="304792" indent="-304792">
              <a:lnSpc>
                <a:spcPct val="100000"/>
              </a:lnSpc>
              <a:buClr>
                <a:schemeClr val="dk1"/>
              </a:buClr>
              <a:buSzPts val="2800"/>
            </a:pPr>
            <a:r>
              <a:rPr lang="en"/>
              <a:t>Protocol goal is to achieve a temp range of 32-34°C no later than 2 hr. after randomization.</a:t>
            </a:r>
            <a:endParaRPr/>
          </a:p>
          <a:p>
            <a:pPr marL="914377" lvl="1" indent="-304792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" sz="2667"/>
              <a:t>Sedation and NMB for induction phase results in fastest time to goal</a:t>
            </a:r>
            <a:endParaRPr/>
          </a:p>
        </p:txBody>
      </p:sp>
      <p:sp>
        <p:nvSpPr>
          <p:cNvPr id="1497" name="Google Shape;1497;p16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600"/>
              <a:t>Overview – from 37,000 feet</a:t>
            </a:r>
            <a:endParaRPr sz="3600"/>
          </a:p>
        </p:txBody>
      </p:sp>
      <p:sp>
        <p:nvSpPr>
          <p:cNvPr id="1503" name="Google Shape;1503;p1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53994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en" sz="3200"/>
              <a:t>Cooling duration is equal to the combined time of the Induction plus Maintenance phases. </a:t>
            </a:r>
            <a:endParaRPr sz="3200"/>
          </a:p>
          <a:p>
            <a:pPr marL="304792" indent="-253994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en" sz="3200"/>
              <a:t>After the cooling duration is completed, slow rewarming over at least 16 hrs. is done.</a:t>
            </a:r>
            <a:endParaRPr sz="3200"/>
          </a:p>
          <a:p>
            <a:pPr marL="304792" indent="-253994">
              <a:lnSpc>
                <a:spcPct val="120000"/>
              </a:lnSpc>
              <a:spcAft>
                <a:spcPts val="1600"/>
              </a:spcAft>
              <a:buClr>
                <a:schemeClr val="dk1"/>
              </a:buClr>
              <a:buSzPts val="2400"/>
            </a:pPr>
            <a:r>
              <a:rPr lang="en" sz="3200"/>
              <a:t>Then normothermia 36.8°C for rest of 120 hr.</a:t>
            </a:r>
            <a:endParaRPr sz="3200"/>
          </a:p>
        </p:txBody>
      </p:sp>
      <p:sp>
        <p:nvSpPr>
          <p:cNvPr id="1504" name="Google Shape;1504;p16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6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" sz="4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Durations of Cooling in P-ICECAP</a:t>
            </a:r>
            <a:endParaRPr sz="4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2"/>
              </a:buClr>
              <a:buSzPct val="128548"/>
            </a:pPr>
            <a:r>
              <a:rPr lang="en" sz="2489">
                <a:latin typeface="Arial"/>
                <a:ea typeface="Arial"/>
                <a:cs typeface="Arial"/>
                <a:sym typeface="Arial"/>
              </a:rPr>
              <a:t>Patient Timeline 0 - 120 Hours</a:t>
            </a:r>
            <a:endParaRPr sz="4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16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1" y="381000"/>
            <a:ext cx="8229601" cy="61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19"/>
          <p:cNvSpPr/>
          <p:nvPr/>
        </p:nvSpPr>
        <p:spPr>
          <a:xfrm>
            <a:off x="914400" y="1752600"/>
            <a:ext cx="10566400" cy="762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119"/>
          <p:cNvSpPr/>
          <p:nvPr/>
        </p:nvSpPr>
        <p:spPr>
          <a:xfrm>
            <a:off x="4084800" y="1752600"/>
            <a:ext cx="7396000" cy="7620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12700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119"/>
          <p:cNvSpPr/>
          <p:nvPr/>
        </p:nvSpPr>
        <p:spPr>
          <a:xfrm>
            <a:off x="914400" y="2514600"/>
            <a:ext cx="10566400" cy="91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119"/>
          <p:cNvSpPr/>
          <p:nvPr/>
        </p:nvSpPr>
        <p:spPr>
          <a:xfrm>
            <a:off x="914400" y="1752600"/>
            <a:ext cx="3170400" cy="3048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9525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19"/>
          <p:cNvSpPr/>
          <p:nvPr/>
        </p:nvSpPr>
        <p:spPr>
          <a:xfrm>
            <a:off x="914400" y="2514600"/>
            <a:ext cx="3170400" cy="4572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9525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119"/>
          <p:cNvSpPr/>
          <p:nvPr/>
        </p:nvSpPr>
        <p:spPr>
          <a:xfrm>
            <a:off x="9753600" y="152400"/>
            <a:ext cx="12360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/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Polderman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915"/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CCM 2009</a:t>
            </a:r>
            <a:endParaRPr sz="2400"/>
          </a:p>
        </p:txBody>
      </p:sp>
      <p:sp>
        <p:nvSpPr>
          <p:cNvPr id="1165" name="Google Shape;1165;p119"/>
          <p:cNvSpPr/>
          <p:nvPr/>
        </p:nvSpPr>
        <p:spPr>
          <a:xfrm>
            <a:off x="4084800" y="2514600"/>
            <a:ext cx="7396000" cy="9144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9525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11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Cooling Duration</a:t>
            </a:r>
            <a:endParaRPr sz="3600"/>
          </a:p>
        </p:txBody>
      </p:sp>
      <p:sp>
        <p:nvSpPr>
          <p:cNvPr id="1516" name="Google Shape;1516;p1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39504">
              <a:lnSpc>
                <a:spcPct val="70000"/>
              </a:lnSpc>
              <a:buSzPts val="2790"/>
            </a:pPr>
            <a:r>
              <a:rPr lang="en" sz="2487"/>
              <a:t>Different than how it was defined in THAPCA.</a:t>
            </a:r>
            <a:endParaRPr sz="2487"/>
          </a:p>
          <a:p>
            <a:pPr marL="304792" indent="-339504">
              <a:lnSpc>
                <a:spcPct val="70000"/>
              </a:lnSpc>
              <a:spcBef>
                <a:spcPts val="1333"/>
              </a:spcBef>
              <a:buSzPts val="2790"/>
            </a:pPr>
            <a:r>
              <a:rPr lang="en" sz="2487" u="sng"/>
              <a:t>Cooling duration</a:t>
            </a:r>
            <a:r>
              <a:rPr lang="en" sz="2487"/>
              <a:t> - Induction Phase + Maintenance Phase combined times.  Starts when cooling device is set at target of 33°C [32-34 °C].  Ends when planned rewarming starts.</a:t>
            </a:r>
            <a:endParaRPr sz="2487"/>
          </a:p>
          <a:p>
            <a:pPr marL="304792" indent="-339504">
              <a:lnSpc>
                <a:spcPct val="70000"/>
              </a:lnSpc>
              <a:spcBef>
                <a:spcPts val="1333"/>
              </a:spcBef>
              <a:buSzPts val="2790"/>
            </a:pPr>
            <a:r>
              <a:rPr lang="en" sz="2487" u="sng"/>
              <a:t>Induction phase </a:t>
            </a:r>
            <a:r>
              <a:rPr lang="en" sz="2487"/>
              <a:t>– starts when cooling device is set to the target temperature of 33°C post randomization (or 32-34°C range pre-randomization) and ends when the range of 32-34°C is achieved.  Goal &lt; 2 hrs.</a:t>
            </a:r>
            <a:endParaRPr sz="2487"/>
          </a:p>
          <a:p>
            <a:pPr marL="304792" indent="-339504">
              <a:lnSpc>
                <a:spcPct val="70000"/>
              </a:lnSpc>
              <a:spcBef>
                <a:spcPts val="1333"/>
              </a:spcBef>
              <a:buSzPts val="2790"/>
            </a:pPr>
            <a:r>
              <a:rPr lang="en" sz="2487" u="sng"/>
              <a:t>Maintenance phase </a:t>
            </a:r>
            <a:r>
              <a:rPr lang="en" sz="2487"/>
              <a:t>– the remaining time to complete the assigned cooling duration.  Ends at the start of rewarming.</a:t>
            </a:r>
            <a:endParaRPr sz="2487"/>
          </a:p>
          <a:p>
            <a:pPr marL="304792" indent="-339504">
              <a:lnSpc>
                <a:spcPct val="70000"/>
              </a:lnSpc>
              <a:spcBef>
                <a:spcPts val="1333"/>
              </a:spcBef>
              <a:buSzPts val="2790"/>
            </a:pPr>
            <a:r>
              <a:rPr lang="en" sz="2487"/>
              <a:t>For the first 150 patients in P-ICECAP, the cooling durations will be 24, 48 or 72 hours only. (All patients cooled).  Other cooling durations (0 to 96 hrs.) will be added in Year 3.</a:t>
            </a:r>
            <a:endParaRPr sz="2487"/>
          </a:p>
          <a:p>
            <a:pPr marL="304792" indent="-339504">
              <a:lnSpc>
                <a:spcPct val="70000"/>
              </a:lnSpc>
              <a:spcBef>
                <a:spcPts val="1333"/>
              </a:spcBef>
              <a:spcAft>
                <a:spcPts val="1600"/>
              </a:spcAft>
              <a:buSzPts val="2790"/>
            </a:pPr>
            <a:r>
              <a:rPr lang="en" sz="2487"/>
              <a:t>DCC will provide sites with the exact time to begin rewarming.</a:t>
            </a:r>
            <a:endParaRPr sz="2487"/>
          </a:p>
        </p:txBody>
      </p:sp>
      <p:sp>
        <p:nvSpPr>
          <p:cNvPr id="1517" name="Google Shape;1517;p16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3" name="Google Shape;1523;p165"/>
          <p:cNvGraphicFramePr/>
          <p:nvPr/>
        </p:nvGraphicFramePr>
        <p:xfrm>
          <a:off x="7597172" y="1498121"/>
          <a:ext cx="4179233" cy="34135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3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Timepoints </a:t>
                      </a:r>
                      <a:endParaRPr sz="1100" u="none" strike="noStrike" cap="none"/>
                    </a:p>
                  </a:txBody>
                  <a:tcPr marL="162567" marR="162567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randomization to Hypothermia (blue) or Normothermia (gray)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b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to assigned temperature goal range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c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duration of cooling assigned in hr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c - d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rewarming of cooled group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d - 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of controlled normothermia through 120 hr</a:t>
                      </a:r>
                      <a:endParaRPr sz="11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e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end of study temperature control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24" name="Google Shape;1524;p165"/>
          <p:cNvSpPr txBox="1"/>
          <p:nvPr/>
        </p:nvSpPr>
        <p:spPr>
          <a:xfrm>
            <a:off x="415605" y="305557"/>
            <a:ext cx="11360800" cy="81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 lnSpcReduction="10000"/>
          </a:bodyPr>
          <a:lstStyle/>
          <a:p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Hour Cooling Duration</a:t>
            </a:r>
            <a:endParaRPr sz="2400"/>
          </a:p>
        </p:txBody>
      </p:sp>
      <p:pic>
        <p:nvPicPr>
          <p:cNvPr id="1525" name="Google Shape;1525;p165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98" y="1498153"/>
            <a:ext cx="7140833" cy="38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65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2" name="Google Shape;1532;p166"/>
          <p:cNvGraphicFramePr/>
          <p:nvPr/>
        </p:nvGraphicFramePr>
        <p:xfrm>
          <a:off x="7543405" y="1612317"/>
          <a:ext cx="4233000" cy="32993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63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Timepoints </a:t>
                      </a:r>
                      <a:endParaRPr sz="1100" u="none" strike="noStrike" cap="none"/>
                    </a:p>
                  </a:txBody>
                  <a:tcPr marL="162567" marR="162567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randomization to Hypothermia (blue) or Normothermia (gray)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b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to assigned temperature goal range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c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duration of cooling assigned in hr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c - d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rewarming of cooled group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d - 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of controlled normothermia through 120 hr</a:t>
                      </a:r>
                      <a:endParaRPr sz="11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e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end of study temperature control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33" name="Google Shape;1533;p166" descr="Char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7" y="1612367"/>
            <a:ext cx="6718400" cy="36332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166"/>
          <p:cNvSpPr txBox="1"/>
          <p:nvPr/>
        </p:nvSpPr>
        <p:spPr>
          <a:xfrm>
            <a:off x="415605" y="305557"/>
            <a:ext cx="11360800" cy="81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 lnSpcReduction="10000"/>
          </a:bodyPr>
          <a:lstStyle/>
          <a:p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Hour Cooling Duration</a:t>
            </a:r>
            <a:endParaRPr sz="2400"/>
          </a:p>
        </p:txBody>
      </p:sp>
      <p:sp>
        <p:nvSpPr>
          <p:cNvPr id="1535" name="Google Shape;1535;p166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" name="Google Shape;1540;p167"/>
          <p:cNvGraphicFramePr/>
          <p:nvPr/>
        </p:nvGraphicFramePr>
        <p:xfrm>
          <a:off x="7710005" y="1978268"/>
          <a:ext cx="3733166" cy="29333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Timepoints </a:t>
                      </a:r>
                      <a:endParaRPr sz="1100" u="none" strike="noStrike" cap="none"/>
                    </a:p>
                  </a:txBody>
                  <a:tcPr marL="162567" marR="162567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randomization to Hypothermia (blue) or Normothermia (gray)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b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to assigned temperature goal range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a - c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duration of cooling assigned in hr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c - d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rewarming of cooled group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d - e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interval of controlled normothermia through 120 hr</a:t>
                      </a:r>
                      <a:endParaRPr sz="11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/>
                        <a:t>e 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tc>
                  <a:txBody>
                    <a:bodyPr/>
                    <a:lstStyle/>
                    <a:p>
                      <a:pPr marL="50800" marR="0" lvl="0" indent="-508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2"/>
                          </a:solidFill>
                        </a:rPr>
                        <a:t>end of study temperature control</a:t>
                      </a:r>
                      <a:endParaRPr sz="1100" u="none" strike="noStrike" cap="none"/>
                    </a:p>
                  </a:txBody>
                  <a:tcPr marL="121900" marR="121900" marT="91433" marB="914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1" name="Google Shape;1541;p167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66" y="1674018"/>
            <a:ext cx="6592167" cy="35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167"/>
          <p:cNvSpPr txBox="1">
            <a:spLocks noGrp="1"/>
          </p:cNvSpPr>
          <p:nvPr>
            <p:ph type="title"/>
          </p:nvPr>
        </p:nvSpPr>
        <p:spPr>
          <a:xfrm>
            <a:off x="414867" y="490856"/>
            <a:ext cx="11362267" cy="6521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 Hour Cooling Duration</a:t>
            </a:r>
            <a:endParaRPr/>
          </a:p>
        </p:txBody>
      </p:sp>
      <p:sp>
        <p:nvSpPr>
          <p:cNvPr id="1543" name="Google Shape;1543;p16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Review: Cooling Duration</a:t>
            </a:r>
            <a:endParaRPr sz="3600"/>
          </a:p>
        </p:txBody>
      </p:sp>
      <p:sp>
        <p:nvSpPr>
          <p:cNvPr id="1549" name="Google Shape;1549;p1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39504">
              <a:buClr>
                <a:schemeClr val="dk1"/>
              </a:buClr>
              <a:buSzPts val="3000"/>
            </a:pPr>
            <a:r>
              <a:rPr lang="en" sz="2667"/>
              <a:t>Duration of cooling starts when the target temperature on the cooling device is set to 33°C (range 32-34°C)</a:t>
            </a:r>
            <a:endParaRPr sz="2667"/>
          </a:p>
          <a:p>
            <a:pPr marL="304792" indent="-339504">
              <a:spcBef>
                <a:spcPts val="1333"/>
              </a:spcBef>
              <a:buClr>
                <a:schemeClr val="dk1"/>
              </a:buClr>
              <a:buSzPts val="3000"/>
            </a:pPr>
            <a:r>
              <a:rPr lang="en" sz="2667"/>
              <a:t>Goal: start 33°C target temperature &lt;15 minutes post randomization.</a:t>
            </a:r>
            <a:endParaRPr sz="2667"/>
          </a:p>
          <a:p>
            <a:pPr marL="304792" indent="-339504">
              <a:spcBef>
                <a:spcPts val="1333"/>
              </a:spcBef>
              <a:buClr>
                <a:schemeClr val="dk1"/>
              </a:buClr>
              <a:buSzPts val="3000"/>
            </a:pPr>
            <a:r>
              <a:rPr lang="en" sz="2667"/>
              <a:t>If cooling device’s set temp is between 32-34°C before randomization (because this is the site TTM practice), then the start time for duration of cooling is pre-randomization. After randomization, the target should be set at 33°C. </a:t>
            </a:r>
            <a:endParaRPr sz="2667"/>
          </a:p>
          <a:p>
            <a:pPr marL="304792" indent="-339504">
              <a:spcBef>
                <a:spcPts val="1333"/>
              </a:spcBef>
              <a:buClr>
                <a:schemeClr val="dk1"/>
              </a:buClr>
              <a:buSzPts val="3000"/>
            </a:pPr>
            <a:r>
              <a:rPr lang="en" sz="2667"/>
              <a:t>Duration of cooling ends at the start of planned rewarming</a:t>
            </a:r>
            <a:endParaRPr sz="2667"/>
          </a:p>
          <a:p>
            <a:pPr marL="304792" indent="-339504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3000"/>
            </a:pPr>
            <a:r>
              <a:rPr lang="en" sz="2667"/>
              <a:t>Equals Induction + Maintenance combined time</a:t>
            </a:r>
            <a:endParaRPr sz="2667"/>
          </a:p>
        </p:txBody>
      </p:sp>
      <p:sp>
        <p:nvSpPr>
          <p:cNvPr id="1550" name="Google Shape;1550;p16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69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ts val="4200"/>
            </a:pPr>
            <a:r>
              <a:rPr lang="en" sz="4933">
                <a:solidFill>
                  <a:srgbClr val="000000"/>
                </a:solidFill>
              </a:rPr>
              <a:t>Temperature Monitoring and Management</a:t>
            </a:r>
            <a:endParaRPr sz="4933">
              <a:solidFill>
                <a:srgbClr val="000000"/>
              </a:solidFill>
            </a:endParaRPr>
          </a:p>
        </p:txBody>
      </p:sp>
      <p:sp>
        <p:nvSpPr>
          <p:cNvPr id="1556" name="Google Shape;1556;p16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1" name="Google Shape;1561;p170" descr="Graphical user interface, text&#10;&#10;Description automatically generated with medium confidenc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r="24653"/>
          <a:stretch/>
        </p:blipFill>
        <p:spPr>
          <a:xfrm>
            <a:off x="27" y="1281"/>
            <a:ext cx="6646800" cy="3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170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308" y="3806283"/>
            <a:ext cx="6120875" cy="294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17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" name="Google Shape;1568;p171" descr="Graphical user interface, application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64000" cy="55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17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2260" y="2609386"/>
            <a:ext cx="5099805" cy="4248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17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172" descr="Graphical user interface, text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228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172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134" y="3429001"/>
            <a:ext cx="3530149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17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600"/>
              <a:t>Monitoring: TTM 33°C (32-34°C)</a:t>
            </a:r>
            <a:endParaRPr sz="3600"/>
          </a:p>
        </p:txBody>
      </p:sp>
      <p:sp>
        <p:nvSpPr>
          <p:cNvPr id="1583" name="Google Shape;1583;p1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237061">
              <a:buClr>
                <a:schemeClr val="dk1"/>
              </a:buClr>
              <a:buSzPts val="2400"/>
            </a:pPr>
            <a:r>
              <a:rPr lang="en" sz="3200"/>
              <a:t>Two central temperature probes.  </a:t>
            </a:r>
            <a:endParaRPr sz="3200"/>
          </a:p>
          <a:p>
            <a:pPr marL="914377" lvl="1" indent="-253994">
              <a:spcBef>
                <a:spcPts val="667"/>
              </a:spcBef>
              <a:buClr>
                <a:schemeClr val="dk1"/>
              </a:buClr>
              <a:buSzPts val="2200"/>
            </a:pPr>
            <a:r>
              <a:rPr lang="en" sz="2933" u="sng"/>
              <a:t>Primary</a:t>
            </a:r>
            <a:r>
              <a:rPr lang="en" sz="2933"/>
              <a:t> to cooling device (Blanketrol-III, Arctic Sun, other). </a:t>
            </a:r>
            <a:endParaRPr sz="2933"/>
          </a:p>
          <a:p>
            <a:pPr marL="1523962" lvl="2" indent="-287859">
              <a:spcBef>
                <a:spcPts val="667"/>
              </a:spcBef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933"/>
              <a:t>*This temperature is entered into the case report form (CRF).</a:t>
            </a:r>
            <a:endParaRPr sz="2933"/>
          </a:p>
          <a:p>
            <a:pPr marL="914377" lvl="1" indent="-253994">
              <a:spcBef>
                <a:spcPts val="667"/>
              </a:spcBef>
              <a:spcAft>
                <a:spcPts val="1600"/>
              </a:spcAft>
              <a:buClr>
                <a:schemeClr val="dk1"/>
              </a:buClr>
              <a:buSzPts val="2200"/>
            </a:pPr>
            <a:r>
              <a:rPr lang="en" sz="2933" u="sng"/>
              <a:t>Secondary</a:t>
            </a:r>
            <a:r>
              <a:rPr lang="en" sz="2933"/>
              <a:t> to bedside monitor or device (safety).</a:t>
            </a:r>
            <a:endParaRPr sz="2933"/>
          </a:p>
        </p:txBody>
      </p:sp>
      <p:sp>
        <p:nvSpPr>
          <p:cNvPr id="1584" name="Google Shape;1584;p17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20"/>
          <p:cNvSpPr/>
          <p:nvPr/>
        </p:nvSpPr>
        <p:spPr>
          <a:xfrm flipH="1">
            <a:off x="508000" y="3657600"/>
            <a:ext cx="3657600" cy="9652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3600" y="8100"/>
                </a:lnTo>
                <a:lnTo>
                  <a:pt x="0" y="10800"/>
                </a:lnTo>
                <a:lnTo>
                  <a:pt x="3600" y="13500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600" y="0"/>
                </a:lnTo>
                <a:close/>
                <a:moveTo>
                  <a:pt x="3600" y="0"/>
                </a:move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2" name="Google Shape;1172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400" y="320467"/>
            <a:ext cx="4151315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20"/>
          <p:cNvSpPr/>
          <p:nvPr/>
        </p:nvSpPr>
        <p:spPr>
          <a:xfrm>
            <a:off x="8229600" y="5791200"/>
            <a:ext cx="296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 algn="ctr"/>
            <a:r>
              <a:rPr lang="en"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Irwin and Rippe.  Intensive Care Medicine, 4th ed, 1999</a:t>
            </a:r>
            <a:endParaRPr sz="2400"/>
          </a:p>
        </p:txBody>
      </p:sp>
      <p:sp>
        <p:nvSpPr>
          <p:cNvPr id="1174" name="Google Shape;1174;p120"/>
          <p:cNvSpPr/>
          <p:nvPr/>
        </p:nvSpPr>
        <p:spPr>
          <a:xfrm>
            <a:off x="4783167" y="3677567"/>
            <a:ext cx="2133600" cy="5912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9525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20"/>
          <p:cNvSpPr/>
          <p:nvPr/>
        </p:nvSpPr>
        <p:spPr>
          <a:xfrm>
            <a:off x="4783167" y="3176955"/>
            <a:ext cx="2133600" cy="328400"/>
          </a:xfrm>
          <a:prstGeom prst="roundRect">
            <a:avLst>
              <a:gd name="adj" fmla="val 16667"/>
            </a:avLst>
          </a:prstGeom>
          <a:solidFill>
            <a:srgbClr val="FFFF00">
              <a:alpha val="27450"/>
            </a:srgbClr>
          </a:solidFill>
          <a:ln w="9525" cap="flat" cmpd="sng">
            <a:solidFill>
              <a:schemeClr val="dk1">
                <a:alpha val="70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20"/>
          <p:cNvSpPr/>
          <p:nvPr/>
        </p:nvSpPr>
        <p:spPr>
          <a:xfrm>
            <a:off x="7315200" y="4114800"/>
            <a:ext cx="4284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/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*Concern for arrhythmias at temp &lt; 30</a:t>
            </a: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Rewarm STAT to goal</a:t>
            </a:r>
            <a:endParaRPr sz="2400"/>
          </a:p>
        </p:txBody>
      </p:sp>
      <p:sp>
        <p:nvSpPr>
          <p:cNvPr id="1177" name="Google Shape;1177;p120"/>
          <p:cNvSpPr/>
          <p:nvPr/>
        </p:nvSpPr>
        <p:spPr>
          <a:xfrm>
            <a:off x="7315200" y="4724400"/>
            <a:ext cx="4284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/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en" sz="1867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Greatly</a:t>
            </a: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increased risk of VF and other arrhythmias &lt; 28</a:t>
            </a: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STAT rewarming required.</a:t>
            </a:r>
            <a:endParaRPr sz="2400"/>
          </a:p>
        </p:txBody>
      </p:sp>
      <p:sp>
        <p:nvSpPr>
          <p:cNvPr id="1178" name="Google Shape;1178;p120"/>
          <p:cNvSpPr/>
          <p:nvPr/>
        </p:nvSpPr>
        <p:spPr>
          <a:xfrm flipH="1">
            <a:off x="4826365" y="4346567"/>
            <a:ext cx="2402064" cy="3000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71" y="5143"/>
                </a:moveTo>
                <a:lnTo>
                  <a:pt x="2971" y="7886"/>
                </a:lnTo>
                <a:lnTo>
                  <a:pt x="2971" y="12000"/>
                </a:lnTo>
                <a:lnTo>
                  <a:pt x="2971" y="21600"/>
                </a:lnTo>
                <a:lnTo>
                  <a:pt x="6076" y="21600"/>
                </a:lnTo>
                <a:lnTo>
                  <a:pt x="10733" y="21600"/>
                </a:lnTo>
                <a:lnTo>
                  <a:pt x="21600" y="21600"/>
                </a:lnTo>
                <a:lnTo>
                  <a:pt x="21600" y="12000"/>
                </a:lnTo>
                <a:lnTo>
                  <a:pt x="21600" y="7886"/>
                </a:lnTo>
                <a:lnTo>
                  <a:pt x="21600" y="5143"/>
                </a:lnTo>
                <a:lnTo>
                  <a:pt x="10733" y="5143"/>
                </a:lnTo>
                <a:lnTo>
                  <a:pt x="0" y="0"/>
                </a:lnTo>
                <a:lnTo>
                  <a:pt x="6076" y="5143"/>
                </a:lnTo>
                <a:lnTo>
                  <a:pt x="2971" y="5143"/>
                </a:lnTo>
                <a:close/>
                <a:moveTo>
                  <a:pt x="2971" y="5143"/>
                </a:moveTo>
              </a:path>
            </a:pathLst>
          </a:custGeom>
          <a:noFill/>
          <a:ln w="44450" cap="rnd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20"/>
          <p:cNvSpPr/>
          <p:nvPr/>
        </p:nvSpPr>
        <p:spPr>
          <a:xfrm flipH="1">
            <a:off x="4826332" y="4724400"/>
            <a:ext cx="2474064" cy="3047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699" y="0"/>
                </a:moveTo>
                <a:lnTo>
                  <a:pt x="2699" y="3600"/>
                </a:lnTo>
                <a:lnTo>
                  <a:pt x="0" y="8774"/>
                </a:lnTo>
                <a:lnTo>
                  <a:pt x="2699" y="9000"/>
                </a:lnTo>
                <a:lnTo>
                  <a:pt x="2699" y="21600"/>
                </a:lnTo>
                <a:lnTo>
                  <a:pt x="5849" y="21600"/>
                </a:lnTo>
                <a:lnTo>
                  <a:pt x="10574" y="21600"/>
                </a:lnTo>
                <a:lnTo>
                  <a:pt x="21600" y="21600"/>
                </a:lnTo>
                <a:lnTo>
                  <a:pt x="21600" y="9000"/>
                </a:lnTo>
                <a:lnTo>
                  <a:pt x="21600" y="3600"/>
                </a:lnTo>
                <a:lnTo>
                  <a:pt x="21600" y="0"/>
                </a:lnTo>
                <a:lnTo>
                  <a:pt x="10574" y="0"/>
                </a:lnTo>
                <a:lnTo>
                  <a:pt x="5849" y="0"/>
                </a:lnTo>
                <a:lnTo>
                  <a:pt x="2699" y="0"/>
                </a:lnTo>
                <a:close/>
                <a:moveTo>
                  <a:pt x="2699" y="0"/>
                </a:move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20"/>
          <p:cNvSpPr/>
          <p:nvPr/>
        </p:nvSpPr>
        <p:spPr>
          <a:xfrm flipH="1">
            <a:off x="508000" y="2547565"/>
            <a:ext cx="3657600" cy="10338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3600" y="8100"/>
                </a:lnTo>
                <a:lnTo>
                  <a:pt x="0" y="10800"/>
                </a:lnTo>
                <a:lnTo>
                  <a:pt x="3600" y="13500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600" y="0"/>
                </a:lnTo>
                <a:close/>
                <a:moveTo>
                  <a:pt x="3600" y="0"/>
                </a:moveTo>
              </a:path>
            </a:pathLst>
          </a:custGeom>
          <a:noFill/>
          <a:ln w="381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20"/>
          <p:cNvSpPr/>
          <p:nvPr/>
        </p:nvSpPr>
        <p:spPr>
          <a:xfrm>
            <a:off x="508000" y="2616100"/>
            <a:ext cx="30628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Therapeutic Normothermia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5"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Normothermia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5" algn="ctr"/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TTM 36.0-37.5°C (36.8)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2" name="Google Shape;1182;p120"/>
          <p:cNvSpPr/>
          <p:nvPr/>
        </p:nvSpPr>
        <p:spPr>
          <a:xfrm>
            <a:off x="508000" y="3733799"/>
            <a:ext cx="3064800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167" bIns="0" anchor="t" anchorCtr="0">
            <a:noAutofit/>
          </a:bodyPr>
          <a:lstStyle/>
          <a:p>
            <a:pPr marL="52915" algn="ctr"/>
            <a:r>
              <a:rPr lang="en" sz="1867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Therapeutic Hypothermia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5" algn="ctr"/>
            <a:r>
              <a:rPr lang="en" sz="1867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Cooling</a:t>
            </a: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2915" algn="ctr"/>
            <a:r>
              <a:rPr lang="en" sz="1867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TTM 32.0-34.0°C (33.0)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3" name="Google Shape;1183;p12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600"/>
              <a:t>Monitoring: TTM 33°C (32-34°C)</a:t>
            </a:r>
            <a:endParaRPr sz="3600"/>
          </a:p>
        </p:txBody>
      </p:sp>
      <p:sp>
        <p:nvSpPr>
          <p:cNvPr id="1590" name="Google Shape;1590;p1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13259">
              <a:buSzPts val="2900"/>
            </a:pPr>
            <a:r>
              <a:rPr lang="en" sz="2533"/>
              <a:t>Cooling device’s target temp is 33°C (range 32-34°C) until rewarming.  Different devices have different settings/modes for small to large sized patients.</a:t>
            </a:r>
            <a:endParaRPr sz="2533"/>
          </a:p>
          <a:p>
            <a:pPr marL="914377" lvl="1" indent="-313259">
              <a:spcBef>
                <a:spcPts val="667"/>
              </a:spcBef>
              <a:buSzPts val="2500"/>
              <a:buFont typeface="Calibri"/>
              <a:buChar char="-"/>
            </a:pPr>
            <a:r>
              <a:rPr lang="en" sz="2000"/>
              <a:t>If temp is not staying in the 32-34°C range, need to adjust cooling device per manufacture (e.g., next slide).</a:t>
            </a:r>
            <a:endParaRPr sz="2000"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Arctic Sun (excellent hands-on support)</a:t>
            </a:r>
            <a:endParaRPr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Blanketrol-III (good online instructions &amp; videos)</a:t>
            </a:r>
            <a:endParaRPr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Both have 24/7 hotline numbers for support.</a:t>
            </a:r>
            <a:endParaRPr/>
          </a:p>
          <a:p>
            <a:pPr marL="914377" lvl="1" indent="-313259">
              <a:spcBef>
                <a:spcPts val="667"/>
              </a:spcBef>
              <a:buSzPts val="2500"/>
              <a:buFont typeface="Calibri"/>
              <a:buChar char="-"/>
            </a:pPr>
            <a:r>
              <a:rPr lang="en" sz="2000"/>
              <a:t>The on-call P-ICECAP team has 24/7 hotline that is available for other study questions. </a:t>
            </a:r>
            <a:endParaRPr sz="2000"/>
          </a:p>
          <a:p>
            <a:pPr marL="914377" lvl="1" indent="-313259">
              <a:spcBef>
                <a:spcPts val="667"/>
              </a:spcBef>
              <a:spcAft>
                <a:spcPts val="1600"/>
              </a:spcAft>
              <a:buSzPts val="2500"/>
              <a:buFont typeface="Calibri"/>
              <a:buChar char="-"/>
            </a:pPr>
            <a:r>
              <a:rPr lang="en" sz="2000"/>
              <a:t>We will collect temp information hourly after the first central temp probe is placed until end of TTM or the probe is removed. (FDA request).</a:t>
            </a:r>
            <a:endParaRPr sz="2000"/>
          </a:p>
        </p:txBody>
      </p:sp>
      <p:sp>
        <p:nvSpPr>
          <p:cNvPr id="1591" name="Google Shape;1591;p17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" sz="3600"/>
              <a:t>Temperature tracings from small child (primary probe)</a:t>
            </a:r>
            <a:endParaRPr sz="3600"/>
          </a:p>
        </p:txBody>
      </p:sp>
      <p:sp>
        <p:nvSpPr>
          <p:cNvPr id="1597" name="Google Shape;1597;p175"/>
          <p:cNvSpPr txBox="1"/>
          <p:nvPr/>
        </p:nvSpPr>
        <p:spPr>
          <a:xfrm>
            <a:off x="7626137" y="1905001"/>
            <a:ext cx="4009600" cy="180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3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in 32-34ºC range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9" indent="-457189"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en" sz="2667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 Mode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9" indent="-457189"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en" sz="2667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NMB, Sedation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175"/>
          <p:cNvSpPr txBox="1"/>
          <p:nvPr/>
        </p:nvSpPr>
        <p:spPr>
          <a:xfrm>
            <a:off x="2133600" y="4114800"/>
            <a:ext cx="304800" cy="49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9" name="Google Shape;1599;p175" descr="Temp Gr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904999"/>
            <a:ext cx="551936" cy="185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175" descr="Ba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0" y="2514601"/>
            <a:ext cx="3860800" cy="156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175" descr="Temp Gr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4191000"/>
            <a:ext cx="551936" cy="185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175" descr="Good tem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2" y="5029202"/>
            <a:ext cx="1177245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175" descr="Good tem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2" y="5029200"/>
            <a:ext cx="117724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175"/>
          <p:cNvSpPr txBox="1"/>
          <p:nvPr/>
        </p:nvSpPr>
        <p:spPr>
          <a:xfrm>
            <a:off x="7626133" y="3911533"/>
            <a:ext cx="3149600" cy="225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3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range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9" indent="-457189"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en" sz="2667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GRADIENT VARIABLE  Mode 10ºC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9" indent="-457189"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en" sz="2667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NMB, sedation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5" name="Google Shape;1605;p17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Temperature Management</a:t>
            </a:r>
            <a:endParaRPr sz="3600"/>
          </a:p>
        </p:txBody>
      </p:sp>
      <p:sp>
        <p:nvSpPr>
          <p:cNvPr id="1611" name="Google Shape;1611;p176"/>
          <p:cNvSpPr txBox="1">
            <a:spLocks noGrp="1"/>
          </p:cNvSpPr>
          <p:nvPr>
            <p:ph type="body" idx="1"/>
          </p:nvPr>
        </p:nvSpPr>
        <p:spPr>
          <a:xfrm>
            <a:off x="623467" y="1536633"/>
            <a:ext cx="1115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296326">
              <a:buSzPts val="2300"/>
            </a:pPr>
            <a:r>
              <a:rPr lang="en" sz="3067"/>
              <a:t>A major goal in P-ICECAP is to achieve the desired phase target temperatures for the 120-hour intervention while preventing shivering. </a:t>
            </a:r>
            <a:endParaRPr sz="2267"/>
          </a:p>
          <a:p>
            <a:pPr marL="304792" indent="-296326">
              <a:spcBef>
                <a:spcPts val="1600"/>
              </a:spcBef>
              <a:buSzPts val="2300"/>
            </a:pPr>
            <a:r>
              <a:rPr lang="en" sz="3067"/>
              <a:t>Sedation and analgesia are generally used throughout the120 hours while a patient remains intubated.</a:t>
            </a:r>
            <a:endParaRPr sz="2267"/>
          </a:p>
          <a:p>
            <a:pPr marL="304792" indent="-296326">
              <a:spcBef>
                <a:spcPts val="1600"/>
              </a:spcBef>
              <a:buSzPts val="2300"/>
            </a:pPr>
            <a:r>
              <a:rPr lang="en" sz="3067"/>
              <a:t>NMB use for Induction and Rewarming phases.  Other times PRN.</a:t>
            </a:r>
            <a:endParaRPr sz="2267"/>
          </a:p>
          <a:p>
            <a:pPr marL="304792" indent="-296326">
              <a:spcBef>
                <a:spcPts val="1600"/>
              </a:spcBef>
              <a:buSzPts val="2300"/>
            </a:pPr>
            <a:r>
              <a:rPr lang="en" sz="3067"/>
              <a:t>Subclinical shivering is common.  In patients with difficult to maintain temperature, consider sedation with NMB trial.</a:t>
            </a:r>
            <a:endParaRPr sz="2267"/>
          </a:p>
        </p:txBody>
      </p:sp>
      <p:sp>
        <p:nvSpPr>
          <p:cNvPr id="1612" name="Google Shape;1612;p17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Temperature Management</a:t>
            </a:r>
            <a:endParaRPr sz="3600"/>
          </a:p>
        </p:txBody>
      </p:sp>
      <p:sp>
        <p:nvSpPr>
          <p:cNvPr id="1618" name="Google Shape;1618;p177"/>
          <p:cNvSpPr txBox="1">
            <a:spLocks noGrp="1"/>
          </p:cNvSpPr>
          <p:nvPr>
            <p:ph type="body" idx="1"/>
          </p:nvPr>
        </p:nvSpPr>
        <p:spPr>
          <a:xfrm>
            <a:off x="505200" y="1536633"/>
            <a:ext cx="1127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13259">
              <a:buSzPts val="2900"/>
            </a:pPr>
            <a:r>
              <a:rPr lang="en" sz="2533"/>
              <a:t>Sedation/analgesia and NMB for Induction Phase until a stable goal 33°C target. </a:t>
            </a:r>
            <a:endParaRPr sz="2533"/>
          </a:p>
          <a:p>
            <a:pPr marL="914377" lvl="1" indent="-313259">
              <a:spcBef>
                <a:spcPts val="667"/>
              </a:spcBef>
              <a:buSzPts val="2500"/>
              <a:buChar char="-"/>
            </a:pPr>
            <a:r>
              <a:rPr lang="en" sz="2000"/>
              <a:t>The goal clinical response is </a:t>
            </a:r>
            <a:r>
              <a:rPr lang="en" sz="2000" u="sng"/>
              <a:t>“sluggish or no response to noxious stimulus.”</a:t>
            </a:r>
            <a:endParaRPr sz="2000"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Common sedatives midazolam and dexmedetomidine.</a:t>
            </a:r>
            <a:endParaRPr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Common analgesics fentanyl and morphine.</a:t>
            </a:r>
            <a:endParaRPr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Common NMB agents vecuronium and rocuronium.</a:t>
            </a:r>
            <a:endParaRPr/>
          </a:p>
          <a:p>
            <a:pPr marL="2133547" lvl="3" indent="-313259">
              <a:spcBef>
                <a:spcPts val="667"/>
              </a:spcBef>
              <a:buSzPts val="1900"/>
            </a:pPr>
            <a:r>
              <a:rPr lang="en" sz="2000"/>
              <a:t>Twitch monitoring as needed</a:t>
            </a:r>
            <a:endParaRPr sz="2000"/>
          </a:p>
          <a:p>
            <a:pPr marL="1523962" lvl="2" indent="-313259">
              <a:spcBef>
                <a:spcPts val="667"/>
              </a:spcBef>
              <a:buSzPts val="2100"/>
            </a:pPr>
            <a:r>
              <a:rPr lang="en"/>
              <a:t>Infusions and intermittent dosing per site practice</a:t>
            </a:r>
            <a:endParaRPr/>
          </a:p>
          <a:p>
            <a:pPr indent="-482588">
              <a:spcBef>
                <a:spcPts val="667"/>
              </a:spcBef>
              <a:buSzPts val="2100"/>
            </a:pPr>
            <a:r>
              <a:rPr lang="en" sz="2533"/>
              <a:t>After the goal temperature range is achieved and stable, may hold NMB and dose prn through the Maintenance Phase.  Titrate sedation/analgesia to above goal.</a:t>
            </a:r>
            <a:endParaRPr sz="2533"/>
          </a:p>
        </p:txBody>
      </p:sp>
      <p:sp>
        <p:nvSpPr>
          <p:cNvPr id="1619" name="Google Shape;1619;p17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Temperature Management</a:t>
            </a:r>
            <a:endParaRPr/>
          </a:p>
        </p:txBody>
      </p:sp>
      <p:sp>
        <p:nvSpPr>
          <p:cNvPr id="1625" name="Google Shape;1625;p1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304792" indent="-338658">
              <a:buSzPts val="3200"/>
            </a:pPr>
            <a:r>
              <a:rPr lang="en" sz="2933"/>
              <a:t>Sedation/analgesia and NMB are also key during the Rewarming Phase. This facilitates slow controlled temp increase to the normothermia target 36.8 °C. </a:t>
            </a:r>
            <a:endParaRPr sz="2933"/>
          </a:p>
          <a:p>
            <a:pPr marL="304792" indent="-338658">
              <a:spcBef>
                <a:spcPts val="1333"/>
              </a:spcBef>
              <a:buSzPts val="3200"/>
            </a:pPr>
            <a:r>
              <a:rPr lang="en" sz="2933"/>
              <a:t>Increased doses of sedatives/analgesics and NMBs may be required during rewarming as drug clearance increases at higher temperatures. </a:t>
            </a:r>
            <a:endParaRPr sz="2933"/>
          </a:p>
          <a:p>
            <a:pPr marL="0" indent="0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" sz="2933"/>
              <a:t>See Clinical Practice Guidelines</a:t>
            </a:r>
            <a:endParaRPr sz="2933"/>
          </a:p>
        </p:txBody>
      </p:sp>
      <p:sp>
        <p:nvSpPr>
          <p:cNvPr id="1626" name="Google Shape;1626;p17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79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129629"/>
            </a:pPr>
            <a:r>
              <a:rPr lang="en">
                <a:solidFill>
                  <a:srgbClr val="000000"/>
                </a:solidFill>
              </a:rPr>
              <a:t>P-ICECAP Trial:  Cooling, Rewarming and Normothermia Phases</a:t>
            </a:r>
            <a:endParaRPr sz="4667">
              <a:solidFill>
                <a:srgbClr val="000000"/>
              </a:solidFill>
            </a:endParaRPr>
          </a:p>
        </p:txBody>
      </p:sp>
      <p:sp>
        <p:nvSpPr>
          <p:cNvPr id="1632" name="Google Shape;1632;p17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Cooling Groups: 24, 48, and 72 hour</a:t>
            </a:r>
            <a:endParaRPr sz="2400"/>
          </a:p>
        </p:txBody>
      </p:sp>
      <p:sp>
        <p:nvSpPr>
          <p:cNvPr id="1638" name="Google Shape;1638;p1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3500"/>
              <a:buNone/>
            </a:pPr>
            <a:r>
              <a:rPr lang="en" b="1"/>
              <a:t>Induction Phase (I)</a:t>
            </a:r>
            <a:endParaRPr b="1"/>
          </a:p>
          <a:p>
            <a:pPr marL="914377" lvl="1" indent="-260767"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Time from start of TTM 33ºC (or 32-34ºC if pre randomization) until the goal </a:t>
            </a:r>
            <a:r>
              <a:rPr lang="en" sz="2267" u="sng"/>
              <a:t>range</a:t>
            </a:r>
            <a:r>
              <a:rPr lang="en" sz="2267"/>
              <a:t> (32-34ºC) is reached. </a:t>
            </a:r>
            <a:endParaRPr sz="2267"/>
          </a:p>
          <a:p>
            <a:pPr marL="914377" lvl="1" indent="-260767"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Use the recommended cooling modes described by manufactures for the patient’s size. </a:t>
            </a:r>
            <a:endParaRPr sz="2267"/>
          </a:p>
          <a:p>
            <a:pPr lvl="2" indent="-431789">
              <a:spcBef>
                <a:spcPts val="667"/>
              </a:spcBef>
              <a:buClr>
                <a:schemeClr val="dk1"/>
              </a:buClr>
              <a:buSzPts val="1500"/>
              <a:buChar char="-"/>
            </a:pPr>
            <a:r>
              <a:rPr lang="en"/>
              <a:t>Blanketrol III - AUTO CONTROL or GRADIENT VARIABLE SMART MODE – per manufacturer. </a:t>
            </a:r>
            <a:endParaRPr/>
          </a:p>
          <a:p>
            <a:pPr lvl="2" indent="-431789">
              <a:spcBef>
                <a:spcPts val="667"/>
              </a:spcBef>
              <a:buClr>
                <a:schemeClr val="dk1"/>
              </a:buClr>
              <a:buSzPts val="1500"/>
              <a:buChar char="-"/>
            </a:pPr>
            <a:r>
              <a:rPr lang="en"/>
              <a:t>Arctic Sun – per manufacturer.   </a:t>
            </a:r>
            <a:endParaRPr/>
          </a:p>
          <a:p>
            <a:pPr marL="914377" lvl="1" indent="-260767"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Induction will require sedation + analgesia and NMB</a:t>
            </a:r>
            <a:endParaRPr sz="2267"/>
          </a:p>
          <a:p>
            <a:pPr marL="914377" lvl="1" indent="-260767"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Likely time of maximum BP instability following OHCA since closest to event</a:t>
            </a:r>
            <a:endParaRPr sz="2267"/>
          </a:p>
          <a:p>
            <a:pPr marL="914377" lvl="1" indent="-260767">
              <a:spcBef>
                <a:spcPts val="667"/>
              </a:spcBef>
              <a:buClr>
                <a:schemeClr val="dk1"/>
              </a:buClr>
              <a:buSzPts val="1700"/>
            </a:pPr>
            <a:r>
              <a:rPr lang="en" sz="2267"/>
              <a:t>Hypovolemia, Hypokalemia and Hyperglycemia may occur during this period</a:t>
            </a:r>
            <a:endParaRPr sz="2267"/>
          </a:p>
          <a:p>
            <a:pPr marL="914377" lvl="1" indent="-260767">
              <a:spcBef>
                <a:spcPts val="667"/>
              </a:spcBef>
              <a:spcAft>
                <a:spcPts val="1600"/>
              </a:spcAft>
              <a:buClr>
                <a:schemeClr val="dk1"/>
              </a:buClr>
              <a:buSzPts val="1700"/>
            </a:pPr>
            <a:r>
              <a:rPr lang="en" sz="2267"/>
              <a:t>Review issues with clinical team optimal</a:t>
            </a:r>
            <a:endParaRPr sz="2267"/>
          </a:p>
        </p:txBody>
      </p:sp>
      <p:sp>
        <p:nvSpPr>
          <p:cNvPr id="1639" name="Google Shape;1639;p18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Cooling Groups: 24, 48, and 72 hour</a:t>
            </a:r>
            <a:endParaRPr sz="2400"/>
          </a:p>
        </p:txBody>
      </p:sp>
      <p:sp>
        <p:nvSpPr>
          <p:cNvPr id="1645" name="Google Shape;1645;p18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" sz="3333" b="1"/>
              <a:t>Maintenance Phase (II)</a:t>
            </a:r>
            <a:endParaRPr sz="3333" b="1"/>
          </a:p>
          <a:p>
            <a:pPr marL="914377" lvl="1" indent="-279393">
              <a:spcBef>
                <a:spcPts val="667"/>
              </a:spcBef>
              <a:buClr>
                <a:schemeClr val="dk1"/>
              </a:buClr>
              <a:buSzPts val="2100"/>
            </a:pPr>
            <a:r>
              <a:rPr lang="en" sz="2800"/>
              <a:t>Steady state period with target temperature 33ºC (32-34ºC) until assigned study cooling duration is completed and planned rewarming starts.</a:t>
            </a:r>
            <a:endParaRPr sz="2800"/>
          </a:p>
          <a:p>
            <a:pPr marL="914377" lvl="1" indent="-279393">
              <a:spcBef>
                <a:spcPts val="667"/>
              </a:spcBef>
              <a:buClr>
                <a:schemeClr val="dk1"/>
              </a:buClr>
              <a:buSzPts val="2100"/>
            </a:pPr>
            <a:r>
              <a:rPr lang="en" sz="2800"/>
              <a:t>Adjust the cooling device mode as needed per manufacturer.</a:t>
            </a:r>
            <a:endParaRPr sz="2800"/>
          </a:p>
          <a:p>
            <a:pPr marL="914377" lvl="1" indent="-279393">
              <a:spcBef>
                <a:spcPts val="667"/>
              </a:spcBef>
              <a:buClr>
                <a:schemeClr val="dk1"/>
              </a:buClr>
              <a:buSzPts val="2100"/>
            </a:pPr>
            <a:r>
              <a:rPr lang="en" sz="2800"/>
              <a:t>Titrate sedation/analgesia to achieve/maintain </a:t>
            </a:r>
            <a:r>
              <a:rPr lang="en" sz="2800" u="sng">
                <a:latin typeface="Calibri"/>
                <a:ea typeface="Calibri"/>
                <a:cs typeface="Calibri"/>
                <a:sym typeface="Calibri"/>
              </a:rPr>
              <a:t>“sluggish or no response to noxious stimulus.”</a:t>
            </a:r>
            <a:endParaRPr sz="2800"/>
          </a:p>
          <a:p>
            <a:pPr marL="914377" lvl="1" indent="-279393">
              <a:spcBef>
                <a:spcPts val="667"/>
              </a:spcBef>
              <a:buClr>
                <a:schemeClr val="dk1"/>
              </a:buClr>
              <a:buSzPts val="2100"/>
            </a:pPr>
            <a:r>
              <a:rPr lang="en" sz="2800"/>
              <a:t>NMB prn after stable 32-34ºC temp range is achieved.</a:t>
            </a:r>
            <a:endParaRPr sz="2800"/>
          </a:p>
          <a:p>
            <a:pPr marL="914377" lvl="1" indent="-279393">
              <a:spcBef>
                <a:spcPts val="667"/>
              </a:spcBef>
              <a:buClr>
                <a:schemeClr val="dk1"/>
              </a:buClr>
              <a:buSzPts val="2100"/>
            </a:pPr>
            <a:r>
              <a:rPr lang="en" sz="2800"/>
              <a:t>Similar clinical issues as Induction Phase possible (Hypovolemia, Hypokalemia and Hyperglycemia).</a:t>
            </a:r>
            <a:endParaRPr sz="2800"/>
          </a:p>
        </p:txBody>
      </p:sp>
      <p:sp>
        <p:nvSpPr>
          <p:cNvPr id="1646" name="Google Shape;1646;p18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3600"/>
              <a:t>Cooling Groups: 24, 48, and 72 hour</a:t>
            </a:r>
            <a:endParaRPr sz="3600"/>
          </a:p>
        </p:txBody>
      </p:sp>
      <p:sp>
        <p:nvSpPr>
          <p:cNvPr id="1652" name="Google Shape;1652;p1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" sz="2667" b="1"/>
              <a:t>Rewarming Phase (III)</a:t>
            </a:r>
            <a:endParaRPr sz="2667" b="1"/>
          </a:p>
          <a:p>
            <a:pPr marL="914377" lvl="1" indent="-253994">
              <a:spcBef>
                <a:spcPts val="667"/>
              </a:spcBef>
              <a:buSzPts val="1800"/>
            </a:pPr>
            <a:r>
              <a:rPr lang="en"/>
              <a:t>This is a critical time – it needs to be done slowly.</a:t>
            </a:r>
            <a:endParaRPr/>
          </a:p>
          <a:p>
            <a:pPr marL="914377" lvl="1" indent="-253994">
              <a:spcBef>
                <a:spcPts val="667"/>
              </a:spcBef>
              <a:buSzPts val="1800"/>
            </a:pPr>
            <a:r>
              <a:rPr lang="en"/>
              <a:t>Begins with the initiation of planned increase of device target temperature toward 36.8ºC (normothermia) goal.</a:t>
            </a:r>
            <a:endParaRPr/>
          </a:p>
          <a:p>
            <a:pPr marL="914377" lvl="1" indent="-253994">
              <a:spcBef>
                <a:spcPts val="667"/>
              </a:spcBef>
              <a:buSzPts val="1800"/>
            </a:pPr>
            <a:r>
              <a:rPr lang="en"/>
              <a:t>Should be done over ≥16 hrs</a:t>
            </a:r>
            <a:endParaRPr/>
          </a:p>
          <a:p>
            <a:pPr marL="914377" lvl="1" indent="-253994">
              <a:spcBef>
                <a:spcPts val="667"/>
              </a:spcBef>
              <a:buSzPts val="1800"/>
            </a:pPr>
            <a:r>
              <a:rPr lang="en"/>
              <a:t>For Blanketrol-III:   AUTO CONTROL or GRADIENT VARIABLE SMART MODE</a:t>
            </a:r>
            <a:endParaRPr/>
          </a:p>
          <a:p>
            <a:pPr marL="1523962" lvl="2" indent="-270927">
              <a:spcBef>
                <a:spcPts val="667"/>
              </a:spcBef>
              <a:buSzPts val="1600"/>
            </a:pPr>
            <a:r>
              <a:rPr lang="en" sz="2133"/>
              <a:t>Manually</a:t>
            </a:r>
            <a:r>
              <a:rPr lang="en" sz="2133" b="1"/>
              <a:t> Increase</a:t>
            </a:r>
            <a:r>
              <a:rPr lang="en" sz="2133"/>
              <a:t> temp set goal 0.7 ºC every 4 hrs.</a:t>
            </a:r>
            <a:endParaRPr sz="2133"/>
          </a:p>
          <a:p>
            <a:pPr marL="2133547" lvl="3" indent="-270927">
              <a:spcBef>
                <a:spcPts val="667"/>
              </a:spcBef>
            </a:pPr>
            <a:r>
              <a:rPr lang="en" b="1"/>
              <a:t>33ºC</a:t>
            </a:r>
            <a:r>
              <a:rPr lang="en"/>
              <a:t> (0 hr); </a:t>
            </a:r>
            <a:r>
              <a:rPr lang="en" b="1"/>
              <a:t>33.7ºC</a:t>
            </a:r>
            <a:r>
              <a:rPr lang="en"/>
              <a:t> (0-4hr); </a:t>
            </a:r>
            <a:r>
              <a:rPr lang="en" b="1"/>
              <a:t>34.4ºC</a:t>
            </a:r>
            <a:r>
              <a:rPr lang="en"/>
              <a:t> (4-8hr); </a:t>
            </a:r>
            <a:r>
              <a:rPr lang="en" b="1"/>
              <a:t>35.1ºC</a:t>
            </a:r>
            <a:r>
              <a:rPr lang="en"/>
              <a:t> (8-12hr); </a:t>
            </a:r>
            <a:r>
              <a:rPr lang="en" b="1"/>
              <a:t>35.8ºC</a:t>
            </a:r>
            <a:r>
              <a:rPr lang="en"/>
              <a:t> (12-16hr); then </a:t>
            </a:r>
            <a:r>
              <a:rPr lang="en" b="1"/>
              <a:t>36.8ºC</a:t>
            </a:r>
            <a:r>
              <a:rPr lang="en"/>
              <a:t> (16+hr) </a:t>
            </a:r>
            <a:endParaRPr/>
          </a:p>
          <a:p>
            <a:pPr marL="1523962" lvl="2" indent="-270927">
              <a:spcBef>
                <a:spcPts val="667"/>
              </a:spcBef>
              <a:buSzPts val="1600"/>
            </a:pPr>
            <a:r>
              <a:rPr lang="en" sz="2133"/>
              <a:t>Goal temp of 36.8ºC (36-37.5ºC range) after 16 hrs</a:t>
            </a:r>
            <a:endParaRPr sz="2133"/>
          </a:p>
          <a:p>
            <a:pPr marL="914377" lvl="1" indent="-253994">
              <a:spcBef>
                <a:spcPts val="667"/>
              </a:spcBef>
              <a:buSzPts val="1800"/>
            </a:pPr>
            <a:r>
              <a:rPr lang="en"/>
              <a:t>For Arctic Sun – the rate of rewarming is programed to achieve the goal of 36.8ºC (from 33ºC) over 16-18 hr.   </a:t>
            </a:r>
            <a:endParaRPr/>
          </a:p>
          <a:p>
            <a:pPr marL="304792" indent="-304792">
              <a:spcBef>
                <a:spcPts val="1333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sz="3733"/>
          </a:p>
        </p:txBody>
      </p:sp>
      <p:sp>
        <p:nvSpPr>
          <p:cNvPr id="1653" name="Google Shape;1653;p18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Cooling Groups: 24, 48 and 72 hour</a:t>
            </a:r>
            <a:endParaRPr sz="2400"/>
          </a:p>
        </p:txBody>
      </p:sp>
      <p:sp>
        <p:nvSpPr>
          <p:cNvPr id="1659" name="Google Shape;1659;p18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" sz="3333" b="1"/>
              <a:t>Normothermia Phase (IV)</a:t>
            </a:r>
            <a:endParaRPr sz="3333" b="1"/>
          </a:p>
          <a:p>
            <a:pPr marL="914377" lvl="1" indent="-296326">
              <a:spcBef>
                <a:spcPts val="667"/>
              </a:spcBef>
              <a:buSzPts val="2300"/>
            </a:pPr>
            <a:r>
              <a:rPr lang="en" sz="3067"/>
              <a:t>Goal temp is 36.8°C, range 36-37.5°C for remaining time to 120 hrs </a:t>
            </a:r>
            <a:endParaRPr sz="3067"/>
          </a:p>
          <a:p>
            <a:pPr marL="914377" lvl="1" indent="-296326">
              <a:spcBef>
                <a:spcPts val="667"/>
              </a:spcBef>
              <a:buSzPts val="2300"/>
            </a:pPr>
            <a:r>
              <a:rPr lang="en" sz="3067"/>
              <a:t>If clinical team determines they must check fever status, put in MONITOR ONLY Mode</a:t>
            </a:r>
            <a:endParaRPr sz="3067"/>
          </a:p>
          <a:p>
            <a:pPr marL="914377" lvl="1" indent="-296326">
              <a:spcBef>
                <a:spcPts val="667"/>
              </a:spcBef>
              <a:spcAft>
                <a:spcPts val="1600"/>
              </a:spcAft>
              <a:buSzPts val="2300"/>
            </a:pPr>
            <a:r>
              <a:rPr lang="en" sz="3067"/>
              <a:t>Return to the device’s appropriate cooling mode if temp &gt; 37.5°C, but only if the patient remains intubated.  Sedation/analgesia and possibly NMB may be required to prevent shivering</a:t>
            </a:r>
            <a:endParaRPr sz="3067"/>
          </a:p>
        </p:txBody>
      </p:sp>
      <p:sp>
        <p:nvSpPr>
          <p:cNvPr id="1660" name="Google Shape;1660;p18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21"/>
          <p:cNvSpPr txBox="1">
            <a:spLocks noGrp="1"/>
          </p:cNvSpPr>
          <p:nvPr>
            <p:ph type="title" idx="4294967295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320"/>
            </a:pPr>
            <a:r>
              <a:rPr lang="en" sz="4973"/>
              <a:t>Thermoregulation</a:t>
            </a:r>
            <a:endParaRPr sz="4973"/>
          </a:p>
          <a:p>
            <a:pPr>
              <a:spcBef>
                <a:spcPts val="0"/>
              </a:spcBef>
              <a:buClr>
                <a:schemeClr val="dk1"/>
              </a:buClr>
              <a:buSzPts val="4320"/>
            </a:pPr>
            <a:r>
              <a:rPr lang="en" sz="4973"/>
              <a:t>Basics 101</a:t>
            </a:r>
            <a:endParaRPr sz="2813"/>
          </a:p>
        </p:txBody>
      </p:sp>
      <p:pic>
        <p:nvPicPr>
          <p:cNvPr id="1189" name="Google Shape;1189;p12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12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9600" y="5657851"/>
            <a:ext cx="2286000" cy="12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2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21" descr="Ice Cube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600" y="5697538"/>
            <a:ext cx="2209800" cy="116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2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600"/>
              <a:t>Cooling Groups: 24, 48, and 72 hour</a:t>
            </a:r>
            <a:endParaRPr sz="2400"/>
          </a:p>
        </p:txBody>
      </p:sp>
      <p:sp>
        <p:nvSpPr>
          <p:cNvPr id="1666" name="Google Shape;1666;p1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" sz="3067" b="1"/>
              <a:t>Normothermia Phase (IV)</a:t>
            </a:r>
            <a:endParaRPr sz="3067" b="1"/>
          </a:p>
          <a:p>
            <a:pPr marL="914377" lvl="1" indent="-259072">
              <a:spcBef>
                <a:spcPts val="667"/>
              </a:spcBef>
              <a:buSzPts val="2050"/>
            </a:pPr>
            <a:r>
              <a:rPr lang="en" sz="2733"/>
              <a:t>Clinical team may elect to extubate patient if clinically awake and otherwise stable</a:t>
            </a:r>
            <a:endParaRPr sz="2733"/>
          </a:p>
          <a:p>
            <a:pPr marL="1523962" lvl="2" indent="-269233">
              <a:spcBef>
                <a:spcPts val="667"/>
              </a:spcBef>
              <a:buSzPts val="1800"/>
            </a:pPr>
            <a:r>
              <a:rPr lang="en" sz="2400"/>
              <a:t>Management of fever following extubation is limited to antipyretic agents (Tylenol).  Will NOT be able to deeply sedate or use NMB to prevent shivering.</a:t>
            </a:r>
            <a:endParaRPr sz="2400"/>
          </a:p>
          <a:p>
            <a:pPr marL="1523962" lvl="2" indent="-269233">
              <a:spcBef>
                <a:spcPts val="667"/>
              </a:spcBef>
              <a:buSzPts val="1800"/>
            </a:pPr>
            <a:r>
              <a:rPr lang="en" sz="2400"/>
              <a:t>If afebrile, could use MONITOR Only Mode</a:t>
            </a:r>
            <a:endParaRPr sz="2400"/>
          </a:p>
          <a:p>
            <a:pPr marL="1219170" lvl="2" indent="0">
              <a:spcBef>
                <a:spcPts val="667"/>
              </a:spcBef>
              <a:buClr>
                <a:schemeClr val="dk1"/>
              </a:buClr>
              <a:buSzPts val="2000"/>
              <a:buNone/>
            </a:pPr>
            <a:endParaRPr sz="3733"/>
          </a:p>
          <a:p>
            <a:pPr marL="609585" lvl="1" indent="0">
              <a:spcBef>
                <a:spcPts val="667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" sz="2667"/>
              <a:t>*IMPORTANT:  Do </a:t>
            </a:r>
            <a:r>
              <a:rPr lang="en" sz="2667" u="sng"/>
              <a:t>NOT</a:t>
            </a:r>
            <a:r>
              <a:rPr lang="en" sz="2667"/>
              <a:t> extubate a patient until rewarmed!  Cerebral edema, hypoglycemia, hyperkalemia, and hypotension are risks of rapid rewarming.</a:t>
            </a:r>
            <a:endParaRPr sz="2667"/>
          </a:p>
        </p:txBody>
      </p:sp>
      <p:sp>
        <p:nvSpPr>
          <p:cNvPr id="1667" name="Google Shape;1667;p18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85"/>
          <p:cNvSpPr txBox="1">
            <a:spLocks noGrp="1"/>
          </p:cNvSpPr>
          <p:nvPr>
            <p:ph type="title" idx="4294967295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3600"/>
              <a:t>Initial Site Enrollments</a:t>
            </a:r>
            <a:endParaRPr sz="2400"/>
          </a:p>
        </p:txBody>
      </p:sp>
      <p:sp>
        <p:nvSpPr>
          <p:cNvPr id="1673" name="Google Shape;1673;p185"/>
          <p:cNvSpPr txBox="1"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04792" indent="-331037">
              <a:lnSpc>
                <a:spcPct val="80000"/>
              </a:lnSpc>
              <a:spcBef>
                <a:spcPts val="0"/>
              </a:spcBef>
              <a:buSzPts val="2900"/>
              <a:buChar char="●"/>
            </a:pPr>
            <a:r>
              <a:rPr lang="en" sz="2533"/>
              <a:t>For the first 2 patients enrolled from each site, we recommend you contact the on-call 247 P-ICECAP hotline to review the Induction Phase soon after device is set to 33°C.  Call again just prior to start of the Rewarming Phase. 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buSzPts val="2900"/>
              <a:buChar char="●"/>
            </a:pPr>
            <a:r>
              <a:rPr lang="en" sz="2533"/>
              <a:t>This was done successfully in THAPCA.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buSzPts val="2900"/>
              <a:buChar char="●"/>
            </a:pPr>
            <a:r>
              <a:rPr lang="en" sz="2533"/>
              <a:t>Since sites are using their own cooling devices, we are relying on sites and manufacturers to have expertise for using their cooling equipment safely.  Contact your vendor for an in-service if you believe it would benefit your PICU/PCCM team.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buSzPts val="2900"/>
              <a:buChar char="●"/>
            </a:pPr>
            <a:r>
              <a:rPr lang="en" sz="2533"/>
              <a:t>Arctic Sun may have already contacted you.  </a:t>
            </a:r>
            <a:endParaRPr sz="2533"/>
          </a:p>
          <a:p>
            <a:pPr marL="304792" indent="-331037">
              <a:lnSpc>
                <a:spcPct val="80000"/>
              </a:lnSpc>
              <a:spcBef>
                <a:spcPts val="1333"/>
              </a:spcBef>
              <a:spcAft>
                <a:spcPts val="1600"/>
              </a:spcAft>
              <a:buSzPts val="2900"/>
              <a:buChar char="●"/>
            </a:pPr>
            <a:r>
              <a:rPr lang="en" sz="2533"/>
              <a:t>Contact Gentherm (Blanketrol) and other manufactures as needed for in-services.</a:t>
            </a:r>
            <a:endParaRPr sz="2533"/>
          </a:p>
        </p:txBody>
      </p:sp>
      <p:sp>
        <p:nvSpPr>
          <p:cNvPr id="1674" name="Google Shape;1674;p18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86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ts val="4200"/>
            </a:pPr>
            <a:r>
              <a:rPr lang="en" sz="4933">
                <a:solidFill>
                  <a:srgbClr val="000000"/>
                </a:solidFill>
              </a:rPr>
              <a:t>Questions?</a:t>
            </a:r>
            <a:endParaRPr sz="4933">
              <a:solidFill>
                <a:srgbClr val="000000"/>
              </a:solidFill>
            </a:endParaRPr>
          </a:p>
        </p:txBody>
      </p:sp>
      <p:sp>
        <p:nvSpPr>
          <p:cNvPr id="1680" name="Google Shape;1680;p18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72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" sz="3600"/>
              <a:t>Normal Thermoregulation</a:t>
            </a:r>
            <a:endParaRPr sz="3600"/>
          </a:p>
        </p:txBody>
      </p:sp>
      <p:sp>
        <p:nvSpPr>
          <p:cNvPr id="1199" name="Google Shape;1199;p1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t" anchorCtr="0">
            <a:normAutofit lnSpcReduction="10000"/>
          </a:bodyPr>
          <a:lstStyle/>
          <a:p>
            <a:pPr marL="304792" indent="-304792">
              <a:buClr>
                <a:srgbClr val="000000"/>
              </a:buClr>
              <a:buSzPts val="2800"/>
            </a:pPr>
            <a:r>
              <a:rPr lang="en" sz="3733"/>
              <a:t>Heat production</a:t>
            </a:r>
            <a:endParaRPr/>
          </a:p>
          <a:p>
            <a:pPr marL="1195887" lvl="1" indent="-457189"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Normal heat production from metabolic processes in liver, viscera, and muscle</a:t>
            </a:r>
            <a:endParaRPr/>
          </a:p>
          <a:p>
            <a:pPr marL="1195887" lvl="1" indent="-457189"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During exercise or shivering, muscle primary source of heat generation, may be very large</a:t>
            </a:r>
            <a:endParaRPr/>
          </a:p>
          <a:p>
            <a:pPr marL="304792" indent="-304792">
              <a:spcBef>
                <a:spcPts val="1333"/>
              </a:spcBef>
              <a:buClr>
                <a:srgbClr val="000000"/>
              </a:buClr>
              <a:buSzPts val="2800"/>
            </a:pPr>
            <a:r>
              <a:rPr lang="en" sz="3733"/>
              <a:t>Heat elimination</a:t>
            </a:r>
            <a:endParaRPr/>
          </a:p>
          <a:p>
            <a:pPr marL="1195887" lvl="1" indent="-457189"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Radiation = heat from skin to object without contact (NA)</a:t>
            </a:r>
            <a:endParaRPr/>
          </a:p>
          <a:p>
            <a:pPr marL="1195887" lvl="1" indent="-457189"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Convection = airflow across skin (minor P-ICECAP)</a:t>
            </a:r>
            <a:endParaRPr/>
          </a:p>
          <a:p>
            <a:pPr marL="1195887" lvl="1" indent="-457189">
              <a:spcBef>
                <a:spcPts val="667"/>
              </a:spcBef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Conduction = skin to object in contact (#1 in P-ICECAP)</a:t>
            </a:r>
            <a:endParaRPr/>
          </a:p>
          <a:p>
            <a:pPr marL="1195887" lvl="1" indent="-457189">
              <a:spcBef>
                <a:spcPts val="667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667"/>
              <a:t>Evaporation = sweating (NA in P-ICECAP)</a:t>
            </a:r>
            <a:endParaRPr/>
          </a:p>
        </p:txBody>
      </p:sp>
      <p:sp>
        <p:nvSpPr>
          <p:cNvPr id="1200" name="Google Shape;1200;p122"/>
          <p:cNvSpPr/>
          <p:nvPr/>
        </p:nvSpPr>
        <p:spPr>
          <a:xfrm>
            <a:off x="1357900" y="4993100"/>
            <a:ext cx="9753600" cy="38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2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23"/>
          <p:cNvSpPr txBox="1">
            <a:spLocks noGrp="1"/>
          </p:cNvSpPr>
          <p:nvPr>
            <p:ph type="body" idx="1"/>
          </p:nvPr>
        </p:nvSpPr>
        <p:spPr>
          <a:xfrm>
            <a:off x="505200" y="1612367"/>
            <a:ext cx="11271200" cy="42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/>
          <a:p>
            <a:pPr marL="304792" indent="-270927">
              <a:spcBef>
                <a:spcPts val="0"/>
              </a:spcBef>
              <a:buClr>
                <a:srgbClr val="000000"/>
              </a:buClr>
              <a:buSzPts val="2400"/>
              <a:buChar char="●"/>
            </a:pPr>
            <a:r>
              <a:rPr lang="en" sz="3200"/>
              <a:t>Hypothalamus regulates body Tº</a:t>
            </a:r>
            <a:endParaRPr sz="3200"/>
          </a:p>
          <a:p>
            <a:pPr marL="914377" lvl="1" indent="-287859">
              <a:spcBef>
                <a:spcPts val="667"/>
              </a:spcBef>
              <a:buClr>
                <a:srgbClr val="000000"/>
              </a:buClr>
              <a:buSzPts val="2200"/>
              <a:buFont typeface="Calibri"/>
              <a:buChar char="-"/>
            </a:pPr>
            <a:r>
              <a:rPr lang="en" sz="2933"/>
              <a:t>Afferent inputs to hypothalamus</a:t>
            </a:r>
            <a:endParaRPr sz="2933"/>
          </a:p>
          <a:p>
            <a:pPr marL="1523962" lvl="2" indent="-304792">
              <a:spcBef>
                <a:spcPts val="667"/>
              </a:spcBef>
              <a:buClr>
                <a:srgbClr val="000000"/>
              </a:buClr>
              <a:buSzPts val="2000"/>
              <a:buChar char="■"/>
            </a:pPr>
            <a:r>
              <a:rPr lang="en" sz="2667"/>
              <a:t>Skin*, abdomen, thorax, spinal cord, brain</a:t>
            </a:r>
            <a:endParaRPr/>
          </a:p>
          <a:p>
            <a:pPr marL="914377" lvl="1" indent="-287859">
              <a:spcBef>
                <a:spcPts val="667"/>
              </a:spcBef>
              <a:buClr>
                <a:srgbClr val="000000"/>
              </a:buClr>
              <a:buSzPts val="2200"/>
              <a:buFont typeface="Calibri"/>
              <a:buChar char="-"/>
            </a:pPr>
            <a:r>
              <a:rPr lang="en" sz="2933"/>
              <a:t>Hypothalamus processes based on its setpoint</a:t>
            </a:r>
            <a:endParaRPr sz="2933"/>
          </a:p>
          <a:p>
            <a:pPr marL="914377" lvl="1" indent="-287859">
              <a:spcBef>
                <a:spcPts val="667"/>
              </a:spcBef>
              <a:buClr>
                <a:srgbClr val="000000"/>
              </a:buClr>
              <a:buSzPts val="2200"/>
              <a:buFont typeface="Calibri"/>
              <a:buChar char="-"/>
            </a:pPr>
            <a:r>
              <a:rPr lang="en" sz="2933"/>
              <a:t>Central temp below hypothalamic setpoint results in efferent responses</a:t>
            </a:r>
            <a:endParaRPr sz="2933"/>
          </a:p>
          <a:p>
            <a:pPr marL="1523962" lvl="2" indent="-304792">
              <a:spcBef>
                <a:spcPts val="667"/>
              </a:spcBef>
              <a:buClr>
                <a:srgbClr val="000000"/>
              </a:buClr>
              <a:buSzPts val="2000"/>
              <a:buChar char="■"/>
            </a:pPr>
            <a:r>
              <a:rPr lang="en" sz="2667"/>
              <a:t>Cutaneous vasoconstriction </a:t>
            </a:r>
            <a:endParaRPr sz="2667"/>
          </a:p>
          <a:p>
            <a:pPr marL="2133547" lvl="3" indent="-313259">
              <a:spcBef>
                <a:spcPts val="667"/>
              </a:spcBef>
              <a:buClr>
                <a:srgbClr val="000000"/>
              </a:buClr>
              <a:buSzPts val="1900"/>
              <a:buFont typeface="Calibri"/>
              <a:buChar char="-"/>
            </a:pPr>
            <a:r>
              <a:rPr lang="en" sz="2533"/>
              <a:t>impedes heat transfer through skin</a:t>
            </a:r>
            <a:endParaRPr sz="2533"/>
          </a:p>
          <a:p>
            <a:pPr marL="1523962" lvl="2" indent="-304792">
              <a:spcBef>
                <a:spcPts val="667"/>
              </a:spcBef>
              <a:buClr>
                <a:srgbClr val="000000"/>
              </a:buClr>
              <a:buSzPts val="2000"/>
              <a:buChar char="■"/>
            </a:pPr>
            <a:r>
              <a:rPr lang="en" sz="2667"/>
              <a:t>Shivering </a:t>
            </a:r>
            <a:endParaRPr sz="2667"/>
          </a:p>
          <a:p>
            <a:pPr marL="2133547" lvl="3" indent="-313259">
              <a:spcBef>
                <a:spcPts val="667"/>
              </a:spcBef>
              <a:buClr>
                <a:srgbClr val="000000"/>
              </a:buClr>
              <a:buSzPts val="1900"/>
              <a:buFont typeface="Calibri"/>
              <a:buChar char="-"/>
            </a:pPr>
            <a:r>
              <a:rPr lang="en" sz="2533"/>
              <a:t>generates heat (muscles)</a:t>
            </a:r>
            <a:endParaRPr sz="2533"/>
          </a:p>
          <a:p>
            <a:pPr marL="2133547" lvl="3" indent="-304792">
              <a:spcBef>
                <a:spcPts val="667"/>
              </a:spcBef>
              <a:spcAft>
                <a:spcPts val="400"/>
              </a:spcAft>
              <a:buClr>
                <a:srgbClr val="000000"/>
              </a:buClr>
              <a:buSzPts val="1600"/>
              <a:buNone/>
            </a:pPr>
            <a:endParaRPr sz="2133"/>
          </a:p>
        </p:txBody>
      </p:sp>
      <p:sp>
        <p:nvSpPr>
          <p:cNvPr id="1207" name="Google Shape;1207;p1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761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3600"/>
              <a:t>Normal Thermoregulation</a:t>
            </a:r>
            <a:endParaRPr sz="3600"/>
          </a:p>
        </p:txBody>
      </p:sp>
      <p:sp>
        <p:nvSpPr>
          <p:cNvPr id="1208" name="Google Shape;1208;p123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4633</Words>
  <Application>Microsoft Office PowerPoint</Application>
  <PresentationFormat>Widescreen</PresentationFormat>
  <Paragraphs>579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Comfortaa</vt:lpstr>
      <vt:lpstr>Source Sans Pro</vt:lpstr>
      <vt:lpstr>Times</vt:lpstr>
      <vt:lpstr>Office Theme</vt:lpstr>
      <vt:lpstr>Protocol: Cooling Basics, Clinical Considerations, and Phases of Care Dr. Frank Moler</vt:lpstr>
      <vt:lpstr>Overview</vt:lpstr>
      <vt:lpstr>Outline</vt:lpstr>
      <vt:lpstr>Definitions</vt:lpstr>
      <vt:lpstr>PowerPoint Presentation</vt:lpstr>
      <vt:lpstr>PowerPoint Presentation</vt:lpstr>
      <vt:lpstr>Thermoregulation Basics 101</vt:lpstr>
      <vt:lpstr>Normal Thermoregulation</vt:lpstr>
      <vt:lpstr>Normal Thermoregulation</vt:lpstr>
      <vt:lpstr>PowerPoint Presentation</vt:lpstr>
      <vt:lpstr>Thermoregulation</vt:lpstr>
      <vt:lpstr>Normal thermoregulation</vt:lpstr>
      <vt:lpstr>Physiologic and Other Effects of Cooling in P-ICECAP</vt:lpstr>
      <vt:lpstr>List of Physiologic Effects</vt:lpstr>
      <vt:lpstr>1. Shivering</vt:lpstr>
      <vt:lpstr>1. Shivering – drugs to inhibit</vt:lpstr>
      <vt:lpstr>Induction of Hypothermia without sedation</vt:lpstr>
      <vt:lpstr>Induction of Hypothermia with sedation/analgesia</vt:lpstr>
      <vt:lpstr>2. CV:  Hypovolemia</vt:lpstr>
      <vt:lpstr>3. CV effects</vt:lpstr>
      <vt:lpstr>3. CV effects</vt:lpstr>
      <vt:lpstr>4. Electrolytes (Potassium = K+)</vt:lpstr>
      <vt:lpstr>5. Hyperglycemia (GLU)</vt:lpstr>
      <vt:lpstr>PowerPoint Presentation</vt:lpstr>
      <vt:lpstr>8. Hematology/Coagulation</vt:lpstr>
      <vt:lpstr>9. Hematologic (Neutropenia)/Infection</vt:lpstr>
      <vt:lpstr>10.  Drug Metabolism</vt:lpstr>
      <vt:lpstr>11. Metabolic Rate</vt:lpstr>
      <vt:lpstr>12. Blood Gases</vt:lpstr>
      <vt:lpstr>13. Skin</vt:lpstr>
      <vt:lpstr>Central Temperature Measurement</vt:lpstr>
      <vt:lpstr>Temperature Measurement</vt:lpstr>
      <vt:lpstr>PowerPoint Presentation</vt:lpstr>
      <vt:lpstr>PowerPoint Presentation</vt:lpstr>
      <vt:lpstr>PowerPoint Presentation</vt:lpstr>
      <vt:lpstr>Central Temp Differences</vt:lpstr>
      <vt:lpstr>Factors influencing ability to maintain goal temperature</vt:lpstr>
      <vt:lpstr>1.  Patient factors</vt:lpstr>
      <vt:lpstr>2.  Skin surface area for cooling</vt:lpstr>
      <vt:lpstr>3.  Cooling Devices</vt:lpstr>
      <vt:lpstr>3.  Cooling Equipment:  Example of modes – Blanketrol-III</vt:lpstr>
      <vt:lpstr>Temperature Tracings (from Primary Probe)</vt:lpstr>
      <vt:lpstr>3. Blanketrol and SMART MODE</vt:lpstr>
      <vt:lpstr>3.  Blanketrol-III</vt:lpstr>
      <vt:lpstr>Protocol Overview Through 120 Hours</vt:lpstr>
      <vt:lpstr>Overview – from 37,000 feet</vt:lpstr>
      <vt:lpstr>Overview – from 37,000 feet</vt:lpstr>
      <vt:lpstr>Overview – from 37,000 feet</vt:lpstr>
      <vt:lpstr>Durations of Cooling in P-ICECAP Patient Timeline 0 - 120 Hours</vt:lpstr>
      <vt:lpstr>Cooling Duration</vt:lpstr>
      <vt:lpstr>PowerPoint Presentation</vt:lpstr>
      <vt:lpstr>PowerPoint Presentation</vt:lpstr>
      <vt:lpstr>72 Hour Cooling Duration</vt:lpstr>
      <vt:lpstr>Review: Cooling Duration</vt:lpstr>
      <vt:lpstr>Temperature Monitoring and Management</vt:lpstr>
      <vt:lpstr>PowerPoint Presentation</vt:lpstr>
      <vt:lpstr>PowerPoint Presentation</vt:lpstr>
      <vt:lpstr>PowerPoint Presentation</vt:lpstr>
      <vt:lpstr>Monitoring: TTM 33°C (32-34°C)</vt:lpstr>
      <vt:lpstr>Monitoring: TTM 33°C (32-34°C)</vt:lpstr>
      <vt:lpstr>Temperature tracings from small child (primary probe)</vt:lpstr>
      <vt:lpstr>Temperature Management</vt:lpstr>
      <vt:lpstr>Temperature Management</vt:lpstr>
      <vt:lpstr>Temperature Management</vt:lpstr>
      <vt:lpstr>P-ICECAP Trial:  Cooling, Rewarming and Normothermia Phases</vt:lpstr>
      <vt:lpstr>Cooling Groups: 24, 48, and 72 hour</vt:lpstr>
      <vt:lpstr>Cooling Groups: 24, 48, and 72 hour</vt:lpstr>
      <vt:lpstr>Cooling Groups: 24, 48, and 72 hour</vt:lpstr>
      <vt:lpstr>Cooling Groups: 24, 48 and 72 hour</vt:lpstr>
      <vt:lpstr>Cooling Groups: 24, 48, and 72 hour</vt:lpstr>
      <vt:lpstr>Initial Site Enrollments</vt:lpstr>
      <vt:lpstr>Questions?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Protocol: Cooling Basics, Clinical Considerations, and Phases of Care Dr. Frank Moler</dc:title>
  <dc:creator>Miller, Courtney</dc:creator>
  <cp:lastModifiedBy>Miller, Courtney</cp:lastModifiedBy>
  <cp:revision>3</cp:revision>
  <dcterms:created xsi:type="dcterms:W3CDTF">2022-06-01T14:46:32Z</dcterms:created>
  <dcterms:modified xsi:type="dcterms:W3CDTF">2022-06-01T17:29:16Z</dcterms:modified>
</cp:coreProperties>
</file>