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45"/>
  </p:notesMasterIdLst>
  <p:sldIdLst>
    <p:sldId id="260"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Lst>
  <p:sldSz cx="9144000" cy="5143500" type="screen16x9"/>
  <p:notesSz cx="6858000" cy="9144000"/>
  <p:embeddedFontLst>
    <p:embeddedFont>
      <p:font typeface="Calibri" panose="020F0502020204030204" pitchFamily="34" charset="0"/>
      <p:regular r:id="rId46"/>
      <p:bold r:id="rId47"/>
      <p:italic r:id="rId48"/>
      <p:boldItalic r:id="rId49"/>
    </p:embeddedFont>
    <p:embeddedFont>
      <p:font typeface="Comfortaa" pitchFamily="2" charset="0"/>
      <p:regular r:id="rId50"/>
      <p:bold r:id="rId51"/>
    </p:embeddedFont>
    <p:embeddedFont>
      <p:font typeface="Comfortaa SemiBold" pitchFamily="2" charset="0"/>
      <p:regular r:id="rId52"/>
      <p:bold r:id="rId53"/>
    </p:embeddedFont>
    <p:embeddedFont>
      <p:font typeface="Raleway" pitchFamily="2" charset="0"/>
      <p:regular r:id="rId54"/>
      <p:bold r:id="rId55"/>
      <p:italic r:id="rId56"/>
      <p:boldItalic r:id="rId57"/>
    </p:embeddedFont>
    <p:embeddedFont>
      <p:font typeface="Source Sans Pro" panose="020B0503030403020204" pitchFamily="34"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DF45650-399F-4A54-835C-F1C9E374DA01}">
  <a:tblStyle styleId="{4DF45650-399F-4A54-835C-F1C9E374DA0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65BD100-2EF5-40F2-BB90-395A623A00AB}"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6F42F768-B0C2-4E5D-9991-83365C6F0B15}" styleName="Table_2">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800" y="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5" Type="http://schemas.openxmlformats.org/officeDocument/2006/relationships/slide" Target="slides/slide4.xml"/><Relationship Id="rId61" Type="http://schemas.openxmlformats.org/officeDocument/2006/relationships/font" Target="fonts/font1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2776614bdf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2776614bdf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127b38304e8_2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1" name="Google Shape;281;g127b38304e8_2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27b38304e8_2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 name="Google Shape;306;g127b38304e8_2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127b38304e8_2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 name="Google Shape;314;g127b38304e8_2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27b38304e8_2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1" name="Google Shape;321;g127b38304e8_2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127b38304e8_2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g127b38304e8_2_10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The innovative adaptive clinical trial design for ICECAP was made possible because of an FDA / NIH cooperative award for a project that we called ADAPT-IT involving the Berry Consultant group, experts in adaptive trials, and clinical investigators recruited and organized through NETT.  The project was designed to encourage application of adaptive methods to the confirmatory clinical trial space, and to develop and study the processes for engaging regulatory and academic stakeholders, and their acceptance of these methods.  </a:t>
            </a:r>
            <a:endParaRPr/>
          </a:p>
          <a:p>
            <a:pPr marL="0" lvl="0" indent="0" algn="l" rtl="0">
              <a:spcBef>
                <a:spcPts val="0"/>
              </a:spcBef>
              <a:spcAft>
                <a:spcPts val="0"/>
              </a:spcAft>
              <a:buNone/>
            </a:pPr>
            <a:endParaRPr/>
          </a:p>
          <a:p>
            <a:pPr marL="0" lvl="0" indent="0" algn="l" rtl="0">
              <a:spcBef>
                <a:spcPts val="0"/>
              </a:spcBef>
              <a:spcAft>
                <a:spcPts val="0"/>
              </a:spcAft>
              <a:buNone/>
            </a:pPr>
            <a:r>
              <a:rPr lang="en"/>
              <a:t>The project led to the design and simulation of ICECAP and four other clinical trials.    In a nutshell, the process involved a series of meetings in person and by conference call.  Stakeholders including the investigators, NIH program scientists, and FDA regulators presented the clinical problem.  Berry Consultants then proposed a preliminary design and simulations, which then evolved through iterative rounds of feedback and modification with the investigators.  The larger stakeholder group was then reconvened to review and comment on a near final design.  It was in this stage that the importance of studying the population of patients with non-shockable rhythms was emphasized by enough stakeholders that this was incorporated into the trial.  </a:t>
            </a:r>
            <a:endParaRPr/>
          </a:p>
          <a:p>
            <a:pPr marL="0" lvl="0" indent="0" algn="l" rtl="0">
              <a:spcBef>
                <a:spcPts val="0"/>
              </a:spcBef>
              <a:spcAft>
                <a:spcPts val="0"/>
              </a:spcAft>
              <a:buNone/>
            </a:pPr>
            <a:endParaRPr/>
          </a:p>
          <a:p>
            <a:pPr marL="0" lvl="0" indent="0" algn="l" rtl="0">
              <a:spcBef>
                <a:spcPts val="0"/>
              </a:spcBef>
              <a:spcAft>
                <a:spcPts val="0"/>
              </a:spcAft>
              <a:buNone/>
            </a:pPr>
            <a:r>
              <a:rPr lang="en"/>
              <a:t>ADAPT IT allowed for the extensive simulation needed for this kind of complex trial.</a:t>
            </a:r>
            <a:endParaRPr/>
          </a:p>
          <a:p>
            <a:pPr marL="0" lvl="0" indent="0" algn="l" rtl="0">
              <a:spcBef>
                <a:spcPts val="0"/>
              </a:spcBef>
              <a:spcAft>
                <a:spcPts val="0"/>
              </a:spcAft>
              <a:buNone/>
            </a:pPr>
            <a:r>
              <a:rPr lang="en"/>
              <a:t>This support allowed us to prepare all the preliminary data necessary to submit an IDE application and obtain a “may proceed” letter from FDA.  Because of ADAPT-IT we have already have FDA approval and are ready to hit the ground running.</a:t>
            </a:r>
            <a:endParaRPr/>
          </a:p>
          <a:p>
            <a:pPr marL="0" lvl="0" indent="0" algn="l" rtl="0">
              <a:spcBef>
                <a:spcPts val="0"/>
              </a:spcBef>
              <a:spcAft>
                <a:spcPts val="0"/>
              </a:spcAft>
              <a:buNone/>
            </a:pPr>
            <a:endParaRPr/>
          </a:p>
          <a:p>
            <a:pPr marL="0" lvl="0" indent="0" algn="l" rtl="0">
              <a:spcBef>
                <a:spcPts val="0"/>
              </a:spcBef>
              <a:spcAft>
                <a:spcPts val="0"/>
              </a:spcAft>
              <a:buNone/>
            </a:pPr>
            <a:r>
              <a:rPr lang="en"/>
              <a:t> </a:t>
            </a:r>
            <a:endParaRPr/>
          </a:p>
        </p:txBody>
      </p:sp>
      <p:sp>
        <p:nvSpPr>
          <p:cNvPr id="329" name="Google Shape;329;g127b38304e8_2_10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127b38304e8_0_3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127b38304e8_0_3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127b38304e8_2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3" name="Google Shape;343;g127b38304e8_2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127b38304e8_2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1" name="Google Shape;351;g127b38304e8_2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127b38304e8_2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4" name="Google Shape;364;g127b38304e8_2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127b38304e8_2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g127b38304e8_2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27b38304e8_0_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127b38304e8_0_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127b38304e8_2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g127b38304e8_2_1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Graphically, their data looks like this.  The interventions are ranked on effectiveness and the size of the bubble shows the number of trials analyzed.  The large green dot represents hypothermia, with a high level of efficacy, only beaten by a few other interventions that were never ultimately reproduced.  </a:t>
            </a:r>
            <a:endParaRPr/>
          </a:p>
          <a:p>
            <a:pPr marL="0" lvl="0" indent="0" algn="l" rtl="0">
              <a:spcBef>
                <a:spcPts val="0"/>
              </a:spcBef>
              <a:spcAft>
                <a:spcPts val="0"/>
              </a:spcAft>
              <a:buNone/>
            </a:pPr>
            <a:endParaRPr/>
          </a:p>
          <a:p>
            <a:pPr marL="0" lvl="0" indent="0" algn="l" rtl="0">
              <a:spcBef>
                <a:spcPts val="0"/>
              </a:spcBef>
              <a:spcAft>
                <a:spcPts val="0"/>
              </a:spcAft>
              <a:buNone/>
            </a:pPr>
            <a:r>
              <a:rPr lang="en"/>
              <a:t>The table on the right shows that efficacy was in both focal and global cerebral ischemia animal models in most experiments, and in few cell culture models.  </a:t>
            </a:r>
            <a:endParaRPr/>
          </a:p>
          <a:p>
            <a:pPr marL="0" lvl="0" indent="0" algn="l" rtl="0">
              <a:spcBef>
                <a:spcPts val="0"/>
              </a:spcBef>
              <a:spcAft>
                <a:spcPts val="0"/>
              </a:spcAft>
              <a:buNone/>
            </a:pPr>
            <a:endParaRPr/>
          </a:p>
          <a:p>
            <a:pPr marL="0" lvl="0" indent="0" algn="l" rtl="0">
              <a:spcBef>
                <a:spcPts val="0"/>
              </a:spcBef>
              <a:spcAft>
                <a:spcPts val="0"/>
              </a:spcAft>
              <a:buNone/>
            </a:pPr>
            <a:r>
              <a:rPr lang="en"/>
              <a:t>The papers they didn’t report on were basic science papers exploring mechanism rather than outcome.  So what do those show?</a:t>
            </a:r>
            <a:endParaRPr/>
          </a:p>
        </p:txBody>
      </p:sp>
      <p:sp>
        <p:nvSpPr>
          <p:cNvPr id="386" name="Google Shape;386;g127b38304e8_2_1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127b38304e8_2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127b38304e8_2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7" name="Google Shape;397;g127b38304e8_2_156: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127b38304e8_2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127b38304e8_2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127b38304e8_2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127b38304e8_2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2" name="Google Shape;412;g127b38304e8_2_168: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127b38304e8_2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127b38304e8_2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0" name="Google Shape;420;g127b38304e8_2_1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127b38304e8_2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127b38304e8_2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8" name="Google Shape;428;g127b38304e8_2_182: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127b38304e8_2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127b38304e8_2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9" name="Google Shape;439;g127b38304e8_2_192: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127b38304e8_2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7" name="Google Shape;447;g127b38304e8_2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127b38304e8_2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4" name="Google Shape;454;g127b38304e8_2_20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5" name="Google Shape;455;g127b38304e8_2_20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127b38304e8_2_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2" name="Google Shape;462;g127b38304e8_2_2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3" name="Google Shape;463;g127b38304e8_2_2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27b38304e8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g127b38304e8_2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g127b38304e8_2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127b38304e8_2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g127b38304e8_2_2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1" name="Google Shape;471;g127b38304e8_2_2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127b38304e8_2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127b38304e8_2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9" name="Google Shape;479;g127b38304e8_2_2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127b38304e8_2_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127b38304e8_2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7" name="Google Shape;487;g127b38304e8_2_2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127b38304e8_2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4" name="Google Shape;494;g127b38304e8_2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127b38304e8_2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1" name="Google Shape;501;g127b38304e8_2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127b38304e8_2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8" name="Google Shape;508;g127b38304e8_2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127b38304e8_2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5" name="Google Shape;515;g127b38304e8_2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127b38304e8_2_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 name="Google Shape;522;g127b38304e8_2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3" name="Google Shape;523;g127b38304e8_2_2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127b38304e8_0_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127b38304e8_0_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127b38304e8_2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6" name="Google Shape;536;g127b38304e8_2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27b38304e8_2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g127b38304e8_2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127b38304e8_2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4" name="Google Shape;544;g127b38304e8_2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27b38304e8_2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1" name="Google Shape;551;g127b38304e8_2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127b38304e8_2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8" name="Google Shape;558;g127b38304e8_2_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127b38304e8_2_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127b38304e8_2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27b38304e8_2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g127b38304e8_2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27b38304e8_2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g127b38304e8_2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27b38304e8_2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g127b38304e8_2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127b38304e8_2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g127b38304e8_2_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In a commentary by Lewis Sheiner from UCSF, he describes the idea of what we are looking for in a clinical trials. This is a gross oversimplification, but you can think of the regimen axis as containing information on everything about the drug or device including dose, how long to treat, concomitant therapies. The prognostic axis contains all the important ways that patients differ in their outcome either with or without the treatment. The vertical, benefit axis signifies the NET efficacy with toxicity subtracted off. This plane will be flat with zero benefit for a treatment that has no effect on anyone. It is important to point out that this is a biological description and when we conduct clinical trials we are trying to find parts of this surface, but we will never estimate something like this fully with a high degree of accuracy.</a:t>
            </a:r>
            <a:endParaRPr/>
          </a:p>
        </p:txBody>
      </p:sp>
      <p:sp>
        <p:nvSpPr>
          <p:cNvPr id="243" name="Google Shape;243;g127b38304e8_2_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127b38304e8_2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g127b38304e8_2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3"/>
          <p:cNvSpPr/>
          <p:nvPr/>
        </p:nvSpPr>
        <p:spPr>
          <a:xfrm>
            <a:off x="0" y="2731800"/>
            <a:ext cx="9144000" cy="2411700"/>
          </a:xfrm>
          <a:prstGeom prst="rect">
            <a:avLst/>
          </a:prstGeom>
          <a:solidFill>
            <a:srgbClr val="4B72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txBox="1">
            <a:spLocks noGrp="1"/>
          </p:cNvSpPr>
          <p:nvPr>
            <p:ph type="title"/>
          </p:nvPr>
        </p:nvSpPr>
        <p:spPr>
          <a:xfrm>
            <a:off x="485875" y="1714500"/>
            <a:ext cx="8183700" cy="785700"/>
          </a:xfrm>
          <a:prstGeom prst="rect">
            <a:avLst/>
          </a:prstGeom>
        </p:spPr>
        <p:txBody>
          <a:bodyPr spcFirstLastPara="1" wrap="square" lIns="91425" tIns="91425" rIns="91425" bIns="91425" anchor="b" anchorCtr="0">
            <a:normAutofit/>
          </a:bodyPr>
          <a:lstStyle>
            <a:lvl1pPr lvl="0">
              <a:spcBef>
                <a:spcPts val="0"/>
              </a:spcBef>
              <a:spcAft>
                <a:spcPts val="0"/>
              </a:spcAft>
              <a:buSzPts val="3600"/>
              <a:buFont typeface="Comfortaa"/>
              <a:buNone/>
              <a:defRPr sz="3600">
                <a:latin typeface="Comfortaa"/>
                <a:ea typeface="Comfortaa"/>
                <a:cs typeface="Comfortaa"/>
                <a:sym typeface="Comfortaa"/>
              </a:defRPr>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22" name="Google Shape;22;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8"/>
        <p:cNvGrpSpPr/>
        <p:nvPr/>
      </p:nvGrpSpPr>
      <p:grpSpPr>
        <a:xfrm>
          <a:off x="0" y="0"/>
          <a:ext cx="0" cy="0"/>
          <a:chOff x="0" y="0"/>
          <a:chExt cx="0" cy="0"/>
        </a:xfrm>
      </p:grpSpPr>
      <p:sp>
        <p:nvSpPr>
          <p:cNvPr id="59" name="Google Shape;59;p12"/>
          <p:cNvSpPr/>
          <p:nvPr/>
        </p:nvSpPr>
        <p:spPr>
          <a:xfrm>
            <a:off x="80700" y="2651100"/>
            <a:ext cx="8982600" cy="2411700"/>
          </a:xfrm>
          <a:prstGeom prst="rect">
            <a:avLst/>
          </a:prstGeom>
          <a:solidFill>
            <a:srgbClr val="4B72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2"/>
          <p:cNvSpPr txBox="1">
            <a:spLocks noGrp="1"/>
          </p:cNvSpPr>
          <p:nvPr>
            <p:ph type="title" hasCustomPrompt="1"/>
          </p:nvPr>
        </p:nvSpPr>
        <p:spPr>
          <a:xfrm>
            <a:off x="311700" y="743001"/>
            <a:ext cx="8520600" cy="200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61" name="Google Shape;61;p12"/>
          <p:cNvSpPr txBox="1">
            <a:spLocks noGrp="1"/>
          </p:cNvSpPr>
          <p:nvPr>
            <p:ph type="body" idx="1"/>
          </p:nvPr>
        </p:nvSpPr>
        <p:spPr>
          <a:xfrm>
            <a:off x="311700" y="2845182"/>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62" name="Google Shape;62;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p1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 no graphics">
  <p:cSld name="BLANK_1">
    <p:spTree>
      <p:nvGrpSpPr>
        <p:cNvPr id="1" name="Shape 65"/>
        <p:cNvGrpSpPr/>
        <p:nvPr/>
      </p:nvGrpSpPr>
      <p:grpSpPr>
        <a:xfrm>
          <a:off x="0" y="0"/>
          <a:ext cx="0" cy="0"/>
          <a:chOff x="0" y="0"/>
          <a:chExt cx="0" cy="0"/>
        </a:xfrm>
      </p:grpSpPr>
      <p:sp>
        <p:nvSpPr>
          <p:cNvPr id="66" name="Google Shape;66;p1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7" name="Google Shape;67;p14"/>
          <p:cNvSpPr/>
          <p:nvPr/>
        </p:nvSpPr>
        <p:spPr>
          <a:xfrm>
            <a:off x="7975" y="3662375"/>
            <a:ext cx="8770200" cy="1481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4"/>
          <p:cNvSpPr/>
          <p:nvPr/>
        </p:nvSpPr>
        <p:spPr>
          <a:xfrm>
            <a:off x="7901075" y="3716400"/>
            <a:ext cx="1242900" cy="1129800"/>
          </a:xfrm>
          <a:prstGeom prst="roundRect">
            <a:avLst>
              <a:gd name="adj" fmla="val 16667"/>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822960" y="214952"/>
            <a:ext cx="7543800" cy="1088100"/>
          </a:xfrm>
          <a:prstGeom prst="rect">
            <a:avLst/>
          </a:prstGeom>
          <a:noFill/>
          <a:ln>
            <a:noFill/>
          </a:ln>
        </p:spPr>
        <p:txBody>
          <a:bodyPr spcFirstLastPara="1" wrap="square" lIns="68575" tIns="34275" rIns="68575" bIns="34275" anchor="b" anchorCtr="0">
            <a:normAutofit/>
          </a:bodyPr>
          <a:lstStyle>
            <a:lvl1pPr lvl="0" algn="l">
              <a:lnSpc>
                <a:spcPct val="85000"/>
              </a:lnSpc>
              <a:spcBef>
                <a:spcPts val="0"/>
              </a:spcBef>
              <a:spcAft>
                <a:spcPts val="0"/>
              </a:spcAft>
              <a:buClr>
                <a:srgbClr val="3F3F3F"/>
              </a:buClr>
              <a:buSzPts val="3600"/>
              <a:buFont typeface="Comfortaa SemiBold"/>
              <a:buNone/>
              <a:defRPr sz="1100">
                <a:latin typeface="Comfortaa SemiBold"/>
                <a:ea typeface="Comfortaa SemiBold"/>
                <a:cs typeface="Comfortaa SemiBold"/>
                <a:sym typeface="Comfortaa SemiBold"/>
              </a:defRPr>
            </a:lvl1pPr>
            <a:lvl2pPr lvl="1">
              <a:spcBef>
                <a:spcPts val="0"/>
              </a:spcBef>
              <a:spcAft>
                <a:spcPts val="0"/>
              </a:spcAft>
              <a:buSzPts val="1100"/>
              <a:buNone/>
              <a:defRPr sz="1100"/>
            </a:lvl2pPr>
            <a:lvl3pPr lvl="2">
              <a:spcBef>
                <a:spcPts val="0"/>
              </a:spcBef>
              <a:spcAft>
                <a:spcPts val="0"/>
              </a:spcAft>
              <a:buSzPts val="1100"/>
              <a:buNone/>
              <a:defRPr sz="1100"/>
            </a:lvl3pPr>
            <a:lvl4pPr lvl="3">
              <a:spcBef>
                <a:spcPts val="0"/>
              </a:spcBef>
              <a:spcAft>
                <a:spcPts val="0"/>
              </a:spcAft>
              <a:buSzPts val="1100"/>
              <a:buNone/>
              <a:defRPr sz="1100"/>
            </a:lvl4pPr>
            <a:lvl5pPr lvl="4">
              <a:spcBef>
                <a:spcPts val="0"/>
              </a:spcBef>
              <a:spcAft>
                <a:spcPts val="0"/>
              </a:spcAft>
              <a:buSzPts val="1100"/>
              <a:buNone/>
              <a:defRPr sz="1100"/>
            </a:lvl5pPr>
            <a:lvl6pPr lvl="5">
              <a:spcBef>
                <a:spcPts val="0"/>
              </a:spcBef>
              <a:spcAft>
                <a:spcPts val="0"/>
              </a:spcAft>
              <a:buSzPts val="1100"/>
              <a:buNone/>
              <a:defRPr sz="1100"/>
            </a:lvl6pPr>
            <a:lvl7pPr lvl="6">
              <a:spcBef>
                <a:spcPts val="0"/>
              </a:spcBef>
              <a:spcAft>
                <a:spcPts val="0"/>
              </a:spcAft>
              <a:buSzPts val="1100"/>
              <a:buNone/>
              <a:defRPr sz="1100"/>
            </a:lvl7pPr>
            <a:lvl8pPr lvl="7">
              <a:spcBef>
                <a:spcPts val="0"/>
              </a:spcBef>
              <a:spcAft>
                <a:spcPts val="0"/>
              </a:spcAft>
              <a:buSzPts val="1100"/>
              <a:buNone/>
              <a:defRPr sz="1100"/>
            </a:lvl8pPr>
            <a:lvl9pPr lvl="8">
              <a:spcBef>
                <a:spcPts val="0"/>
              </a:spcBef>
              <a:spcAft>
                <a:spcPts val="0"/>
              </a:spcAft>
              <a:buSzPts val="1100"/>
              <a:buNone/>
              <a:defRPr sz="1100"/>
            </a:lvl9pPr>
          </a:lstStyle>
          <a:p>
            <a:endParaRPr/>
          </a:p>
        </p:txBody>
      </p:sp>
      <p:sp>
        <p:nvSpPr>
          <p:cNvPr id="71" name="Google Shape;71;p15"/>
          <p:cNvSpPr txBox="1">
            <a:spLocks noGrp="1"/>
          </p:cNvSpPr>
          <p:nvPr>
            <p:ph type="body" idx="1"/>
          </p:nvPr>
        </p:nvSpPr>
        <p:spPr>
          <a:xfrm>
            <a:off x="822960" y="1384300"/>
            <a:ext cx="7543800" cy="3017400"/>
          </a:xfrm>
          <a:prstGeom prst="rect">
            <a:avLst/>
          </a:prstGeom>
          <a:noFill/>
          <a:ln>
            <a:noFill/>
          </a:ln>
        </p:spPr>
        <p:txBody>
          <a:bodyPr spcFirstLastPara="1" wrap="square" lIns="0" tIns="34275" rIns="0" bIns="34275" anchor="t" anchorCtr="0">
            <a:normAutofit/>
          </a:bodyPr>
          <a:lstStyle>
            <a:lvl1pPr marL="457200" lvl="0" indent="-317500" algn="l">
              <a:lnSpc>
                <a:spcPct val="90000"/>
              </a:lnSpc>
              <a:spcBef>
                <a:spcPts val="900"/>
              </a:spcBef>
              <a:spcAft>
                <a:spcPts val="0"/>
              </a:spcAft>
              <a:buSzPts val="1400"/>
              <a:buChar char="●"/>
              <a:defRPr sz="1100"/>
            </a:lvl1pPr>
            <a:lvl2pPr marL="914400" lvl="1" indent="-317500" algn="l">
              <a:lnSpc>
                <a:spcPct val="90000"/>
              </a:lnSpc>
              <a:spcBef>
                <a:spcPts val="200"/>
              </a:spcBef>
              <a:spcAft>
                <a:spcPts val="0"/>
              </a:spcAft>
              <a:buSzPts val="1400"/>
              <a:buChar char="○"/>
              <a:defRPr sz="1100"/>
            </a:lvl2pPr>
            <a:lvl3pPr marL="1371600" lvl="2" indent="-317500" algn="l">
              <a:lnSpc>
                <a:spcPct val="90000"/>
              </a:lnSpc>
              <a:spcBef>
                <a:spcPts val="300"/>
              </a:spcBef>
              <a:spcAft>
                <a:spcPts val="0"/>
              </a:spcAft>
              <a:buSzPts val="1400"/>
              <a:buChar char="■"/>
              <a:defRPr sz="1100"/>
            </a:lvl3pPr>
            <a:lvl4pPr marL="1828800" lvl="3" indent="-317500" algn="l">
              <a:lnSpc>
                <a:spcPct val="90000"/>
              </a:lnSpc>
              <a:spcBef>
                <a:spcPts val="300"/>
              </a:spcBef>
              <a:spcAft>
                <a:spcPts val="0"/>
              </a:spcAft>
              <a:buSzPts val="1400"/>
              <a:buChar char="●"/>
              <a:defRPr sz="1100"/>
            </a:lvl4pPr>
            <a:lvl5pPr marL="2286000" lvl="4" indent="-317500" algn="l">
              <a:lnSpc>
                <a:spcPct val="90000"/>
              </a:lnSpc>
              <a:spcBef>
                <a:spcPts val="300"/>
              </a:spcBef>
              <a:spcAft>
                <a:spcPts val="0"/>
              </a:spcAft>
              <a:buSzPts val="1400"/>
              <a:buChar char="○"/>
              <a:defRPr sz="1100"/>
            </a:lvl5pPr>
            <a:lvl6pPr marL="2743200" lvl="5" indent="-317500" algn="l">
              <a:lnSpc>
                <a:spcPct val="90000"/>
              </a:lnSpc>
              <a:spcBef>
                <a:spcPts val="300"/>
              </a:spcBef>
              <a:spcAft>
                <a:spcPts val="0"/>
              </a:spcAft>
              <a:buSzPts val="1400"/>
              <a:buChar char="■"/>
              <a:defRPr sz="1100"/>
            </a:lvl6pPr>
            <a:lvl7pPr marL="3200400" lvl="6" indent="-317500" algn="l">
              <a:lnSpc>
                <a:spcPct val="90000"/>
              </a:lnSpc>
              <a:spcBef>
                <a:spcPts val="300"/>
              </a:spcBef>
              <a:spcAft>
                <a:spcPts val="0"/>
              </a:spcAft>
              <a:buSzPts val="1400"/>
              <a:buChar char="●"/>
              <a:defRPr sz="1100"/>
            </a:lvl7pPr>
            <a:lvl8pPr marL="3657600" lvl="7" indent="-317500" algn="l">
              <a:lnSpc>
                <a:spcPct val="90000"/>
              </a:lnSpc>
              <a:spcBef>
                <a:spcPts val="300"/>
              </a:spcBef>
              <a:spcAft>
                <a:spcPts val="0"/>
              </a:spcAft>
              <a:buSzPts val="1400"/>
              <a:buChar char="○"/>
              <a:defRPr sz="1100"/>
            </a:lvl8pPr>
            <a:lvl9pPr marL="4114800" lvl="8" indent="-317500" algn="l">
              <a:lnSpc>
                <a:spcPct val="90000"/>
              </a:lnSpc>
              <a:spcBef>
                <a:spcPts val="300"/>
              </a:spcBef>
              <a:spcAft>
                <a:spcPts val="300"/>
              </a:spcAft>
              <a:buSzPts val="1400"/>
              <a:buChar char="■"/>
              <a:defRPr sz="1100"/>
            </a:lvl9pPr>
          </a:lstStyle>
          <a:p>
            <a:endParaRPr/>
          </a:p>
        </p:txBody>
      </p:sp>
      <p:sp>
        <p:nvSpPr>
          <p:cNvPr id="72" name="Google Shape;72;p15"/>
          <p:cNvSpPr txBox="1">
            <a:spLocks noGrp="1"/>
          </p:cNvSpPr>
          <p:nvPr>
            <p:ph type="sldNum" idx="12"/>
          </p:nvPr>
        </p:nvSpPr>
        <p:spPr>
          <a:xfrm>
            <a:off x="7425344" y="4844839"/>
            <a:ext cx="984000" cy="273900"/>
          </a:xfrm>
          <a:prstGeom prst="rect">
            <a:avLst/>
          </a:prstGeom>
          <a:noFill/>
          <a:ln>
            <a:noFill/>
          </a:ln>
        </p:spPr>
        <p:txBody>
          <a:bodyPr spcFirstLastPara="1" wrap="square" lIns="68575" tIns="34275" rIns="68575" bIns="34275" anchor="ctr" anchorCtr="0">
            <a:normAutofit/>
          </a:bodyPr>
          <a:lstStyle>
            <a:lvl1pPr marL="0" lvl="0" indent="0" algn="r">
              <a:spcBef>
                <a:spcPts val="0"/>
              </a:spcBef>
              <a:buNone/>
              <a:defRPr sz="1100"/>
            </a:lvl1pPr>
            <a:lvl2pPr marL="0" lvl="1" indent="0" algn="r">
              <a:spcBef>
                <a:spcPts val="0"/>
              </a:spcBef>
              <a:buNone/>
              <a:defRPr sz="1100"/>
            </a:lvl2pPr>
            <a:lvl3pPr marL="0" lvl="2" indent="0" algn="r">
              <a:spcBef>
                <a:spcPts val="0"/>
              </a:spcBef>
              <a:buNone/>
              <a:defRPr sz="1100"/>
            </a:lvl3pPr>
            <a:lvl4pPr marL="0" lvl="3" indent="0" algn="r">
              <a:spcBef>
                <a:spcPts val="0"/>
              </a:spcBef>
              <a:buNone/>
              <a:defRPr sz="1100"/>
            </a:lvl4pPr>
            <a:lvl5pPr marL="0" lvl="4" indent="0" algn="r">
              <a:spcBef>
                <a:spcPts val="0"/>
              </a:spcBef>
              <a:buNone/>
              <a:defRPr sz="1100"/>
            </a:lvl5pPr>
            <a:lvl6pPr marL="0" lvl="5" indent="0" algn="r">
              <a:spcBef>
                <a:spcPts val="0"/>
              </a:spcBef>
              <a:buNone/>
              <a:defRPr sz="1100"/>
            </a:lvl6pPr>
            <a:lvl7pPr marL="0" lvl="6" indent="0" algn="r">
              <a:spcBef>
                <a:spcPts val="0"/>
              </a:spcBef>
              <a:buNone/>
              <a:defRPr sz="1100"/>
            </a:lvl7pPr>
            <a:lvl8pPr marL="0" lvl="7" indent="0" algn="r">
              <a:spcBef>
                <a:spcPts val="0"/>
              </a:spcBef>
              <a:buNone/>
              <a:defRPr sz="1100"/>
            </a:lvl8pPr>
            <a:lvl9pPr marL="0" lvl="8" indent="0" algn="r">
              <a:spcBef>
                <a:spcPts val="0"/>
              </a:spcBef>
              <a:buNone/>
              <a:defRPr sz="11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722313" y="3305176"/>
            <a:ext cx="7772400" cy="1021500"/>
          </a:xfrm>
          <a:prstGeom prst="rect">
            <a:avLst/>
          </a:prstGeom>
          <a:noFill/>
          <a:ln>
            <a:noFill/>
          </a:ln>
        </p:spPr>
        <p:txBody>
          <a:bodyPr spcFirstLastPara="1" wrap="square" lIns="68575" tIns="34275" rIns="68575" bIns="34275" anchor="t" anchorCtr="0">
            <a:normAutofit/>
          </a:bodyPr>
          <a:lstStyle>
            <a:lvl1pPr lvl="0" algn="l" rtl="0">
              <a:spcBef>
                <a:spcPts val="0"/>
              </a:spcBef>
              <a:spcAft>
                <a:spcPts val="0"/>
              </a:spcAft>
              <a:buClr>
                <a:schemeClr val="dk1"/>
              </a:buClr>
              <a:buSzPts val="3000"/>
              <a:buFont typeface="Calibri"/>
              <a:buNone/>
              <a:defRPr sz="3000" b="1" cap="none"/>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5" name="Google Shape;75;p16"/>
          <p:cNvSpPr txBox="1">
            <a:spLocks noGrp="1"/>
          </p:cNvSpPr>
          <p:nvPr>
            <p:ph type="body" idx="1"/>
          </p:nvPr>
        </p:nvSpPr>
        <p:spPr>
          <a:xfrm>
            <a:off x="722313" y="2180035"/>
            <a:ext cx="7772400" cy="1125000"/>
          </a:xfrm>
          <a:prstGeom prst="rect">
            <a:avLst/>
          </a:prstGeom>
          <a:noFill/>
          <a:ln>
            <a:noFill/>
          </a:ln>
        </p:spPr>
        <p:txBody>
          <a:bodyPr spcFirstLastPara="1" wrap="square" lIns="68575" tIns="34275" rIns="68575" bIns="34275" anchor="b" anchorCtr="0">
            <a:normAutofit/>
          </a:bodyPr>
          <a:lstStyle>
            <a:lvl1pPr marL="457200" lvl="0" indent="-228600" algn="l" rtl="0">
              <a:spcBef>
                <a:spcPts val="300"/>
              </a:spcBef>
              <a:spcAft>
                <a:spcPts val="0"/>
              </a:spcAft>
              <a:buClr>
                <a:srgbClr val="888888"/>
              </a:buClr>
              <a:buSzPts val="1500"/>
              <a:buNone/>
              <a:defRPr sz="1500">
                <a:solidFill>
                  <a:srgbClr val="888888"/>
                </a:solidFill>
              </a:defRPr>
            </a:lvl1pPr>
            <a:lvl2pPr marL="914400" lvl="1" indent="-228600" algn="l" rtl="0">
              <a:spcBef>
                <a:spcPts val="1200"/>
              </a:spcBef>
              <a:spcAft>
                <a:spcPts val="0"/>
              </a:spcAft>
              <a:buClr>
                <a:srgbClr val="888888"/>
              </a:buClr>
              <a:buSzPts val="1400"/>
              <a:buNone/>
              <a:defRPr sz="1400">
                <a:solidFill>
                  <a:srgbClr val="888888"/>
                </a:solidFill>
              </a:defRPr>
            </a:lvl2pPr>
            <a:lvl3pPr marL="1371600" lvl="2" indent="-228600" algn="l" rtl="0">
              <a:spcBef>
                <a:spcPts val="1200"/>
              </a:spcBef>
              <a:spcAft>
                <a:spcPts val="0"/>
              </a:spcAft>
              <a:buClr>
                <a:srgbClr val="888888"/>
              </a:buClr>
              <a:buSzPts val="1200"/>
              <a:buNone/>
              <a:defRPr sz="1200">
                <a:solidFill>
                  <a:srgbClr val="888888"/>
                </a:solidFill>
              </a:defRPr>
            </a:lvl3pPr>
            <a:lvl4pPr marL="1828800" lvl="3" indent="-228600" algn="l" rtl="0">
              <a:spcBef>
                <a:spcPts val="1200"/>
              </a:spcBef>
              <a:spcAft>
                <a:spcPts val="0"/>
              </a:spcAft>
              <a:buClr>
                <a:srgbClr val="888888"/>
              </a:buClr>
              <a:buSzPts val="1100"/>
              <a:buNone/>
              <a:defRPr sz="1100">
                <a:solidFill>
                  <a:srgbClr val="888888"/>
                </a:solidFill>
              </a:defRPr>
            </a:lvl4pPr>
            <a:lvl5pPr marL="2286000" lvl="4" indent="-228600" algn="l" rtl="0">
              <a:spcBef>
                <a:spcPts val="1200"/>
              </a:spcBef>
              <a:spcAft>
                <a:spcPts val="0"/>
              </a:spcAft>
              <a:buClr>
                <a:srgbClr val="888888"/>
              </a:buClr>
              <a:buSzPts val="1100"/>
              <a:buNone/>
              <a:defRPr sz="1100">
                <a:solidFill>
                  <a:srgbClr val="888888"/>
                </a:solidFill>
              </a:defRPr>
            </a:lvl5pPr>
            <a:lvl6pPr marL="2743200" lvl="5" indent="-228600" algn="l" rtl="0">
              <a:spcBef>
                <a:spcPts val="1200"/>
              </a:spcBef>
              <a:spcAft>
                <a:spcPts val="0"/>
              </a:spcAft>
              <a:buClr>
                <a:srgbClr val="888888"/>
              </a:buClr>
              <a:buSzPts val="1100"/>
              <a:buNone/>
              <a:defRPr sz="1100">
                <a:solidFill>
                  <a:srgbClr val="888888"/>
                </a:solidFill>
              </a:defRPr>
            </a:lvl6pPr>
            <a:lvl7pPr marL="3200400" lvl="6" indent="-228600" algn="l" rtl="0">
              <a:spcBef>
                <a:spcPts val="1200"/>
              </a:spcBef>
              <a:spcAft>
                <a:spcPts val="0"/>
              </a:spcAft>
              <a:buClr>
                <a:srgbClr val="888888"/>
              </a:buClr>
              <a:buSzPts val="1100"/>
              <a:buNone/>
              <a:defRPr sz="1100">
                <a:solidFill>
                  <a:srgbClr val="888888"/>
                </a:solidFill>
              </a:defRPr>
            </a:lvl7pPr>
            <a:lvl8pPr marL="3657600" lvl="7" indent="-228600" algn="l" rtl="0">
              <a:spcBef>
                <a:spcPts val="1200"/>
              </a:spcBef>
              <a:spcAft>
                <a:spcPts val="0"/>
              </a:spcAft>
              <a:buClr>
                <a:srgbClr val="888888"/>
              </a:buClr>
              <a:buSzPts val="1100"/>
              <a:buNone/>
              <a:defRPr sz="1100">
                <a:solidFill>
                  <a:srgbClr val="888888"/>
                </a:solidFill>
              </a:defRPr>
            </a:lvl8pPr>
            <a:lvl9pPr marL="4114800" lvl="8" indent="-228600" algn="l" rtl="0">
              <a:spcBef>
                <a:spcPts val="1200"/>
              </a:spcBef>
              <a:spcAft>
                <a:spcPts val="1200"/>
              </a:spcAft>
              <a:buClr>
                <a:srgbClr val="888888"/>
              </a:buClr>
              <a:buSzPts val="1100"/>
              <a:buNone/>
              <a:defRPr sz="1100">
                <a:solidFill>
                  <a:srgbClr val="888888"/>
                </a:solidFill>
              </a:defRPr>
            </a:lvl9pPr>
          </a:lstStyle>
          <a:p>
            <a:endParaRPr/>
          </a:p>
        </p:txBody>
      </p:sp>
      <p:sp>
        <p:nvSpPr>
          <p:cNvPr id="76" name="Google Shape;76;p16"/>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7" name="Google Shape;77;p16"/>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8" name="Google Shape;78;p16"/>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rmAutofit/>
          </a:bodyPr>
          <a:lstStyle>
            <a:lvl1pPr lvl="0" algn="l" rtl="0">
              <a:spcBef>
                <a:spcPts val="0"/>
              </a:spcBef>
              <a:spcAft>
                <a:spcPts val="0"/>
              </a:spcAft>
              <a:buClr>
                <a:schemeClr val="dk1"/>
              </a:buClr>
              <a:buSzPts val="1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1" name="Google Shape;81;p17"/>
          <p:cNvSpPr txBox="1">
            <a:spLocks noGrp="1"/>
          </p:cNvSpPr>
          <p:nvPr>
            <p:ph type="body" idx="1"/>
          </p:nvPr>
        </p:nvSpPr>
        <p:spPr>
          <a:xfrm>
            <a:off x="457200" y="1200151"/>
            <a:ext cx="4038600" cy="3394500"/>
          </a:xfrm>
          <a:prstGeom prst="rect">
            <a:avLst/>
          </a:prstGeom>
          <a:noFill/>
          <a:ln>
            <a:noFill/>
          </a:ln>
        </p:spPr>
        <p:txBody>
          <a:bodyPr spcFirstLastPara="1" wrap="square" lIns="68575" tIns="34275" rIns="68575" bIns="34275" anchor="t" anchorCtr="0">
            <a:normAutofit/>
          </a:bodyPr>
          <a:lstStyle>
            <a:lvl1pPr marL="457200" lvl="0" indent="-361950" algn="l" rtl="0">
              <a:spcBef>
                <a:spcPts val="400"/>
              </a:spcBef>
              <a:spcAft>
                <a:spcPts val="0"/>
              </a:spcAft>
              <a:buClr>
                <a:schemeClr val="dk1"/>
              </a:buClr>
              <a:buSzPts val="2100"/>
              <a:buChar char="●"/>
              <a:defRPr sz="2100"/>
            </a:lvl1pPr>
            <a:lvl2pPr marL="914400" lvl="1" indent="-342900" algn="l" rtl="0">
              <a:spcBef>
                <a:spcPts val="1200"/>
              </a:spcBef>
              <a:spcAft>
                <a:spcPts val="0"/>
              </a:spcAft>
              <a:buClr>
                <a:schemeClr val="dk1"/>
              </a:buClr>
              <a:buSzPts val="1800"/>
              <a:buChar char="○"/>
              <a:defRPr sz="1800"/>
            </a:lvl2pPr>
            <a:lvl3pPr marL="1371600" lvl="2" indent="-323850" algn="l" rtl="0">
              <a:spcBef>
                <a:spcPts val="1200"/>
              </a:spcBef>
              <a:spcAft>
                <a:spcPts val="0"/>
              </a:spcAft>
              <a:buClr>
                <a:schemeClr val="dk1"/>
              </a:buClr>
              <a:buSzPts val="1500"/>
              <a:buChar char="■"/>
              <a:defRPr sz="1500"/>
            </a:lvl3pPr>
            <a:lvl4pPr marL="1828800" lvl="3" indent="-317500" algn="l" rtl="0">
              <a:spcBef>
                <a:spcPts val="1200"/>
              </a:spcBef>
              <a:spcAft>
                <a:spcPts val="0"/>
              </a:spcAft>
              <a:buClr>
                <a:schemeClr val="dk1"/>
              </a:buClr>
              <a:buSzPts val="1400"/>
              <a:buChar char="●"/>
              <a:defRPr sz="1400"/>
            </a:lvl4pPr>
            <a:lvl5pPr marL="2286000" lvl="4" indent="-317500" algn="l" rtl="0">
              <a:spcBef>
                <a:spcPts val="1200"/>
              </a:spcBef>
              <a:spcAft>
                <a:spcPts val="0"/>
              </a:spcAft>
              <a:buClr>
                <a:schemeClr val="dk1"/>
              </a:buClr>
              <a:buSzPts val="1400"/>
              <a:buChar char="○"/>
              <a:defRPr sz="1400"/>
            </a:lvl5pPr>
            <a:lvl6pPr marL="2743200" lvl="5" indent="-317500" algn="l" rtl="0">
              <a:spcBef>
                <a:spcPts val="1200"/>
              </a:spcBef>
              <a:spcAft>
                <a:spcPts val="0"/>
              </a:spcAft>
              <a:buClr>
                <a:schemeClr val="dk1"/>
              </a:buClr>
              <a:buSzPts val="1400"/>
              <a:buChar char="■"/>
              <a:defRPr sz="1400"/>
            </a:lvl6pPr>
            <a:lvl7pPr marL="3200400" lvl="6" indent="-317500" algn="l" rtl="0">
              <a:spcBef>
                <a:spcPts val="1200"/>
              </a:spcBef>
              <a:spcAft>
                <a:spcPts val="0"/>
              </a:spcAft>
              <a:buClr>
                <a:schemeClr val="dk1"/>
              </a:buClr>
              <a:buSzPts val="1400"/>
              <a:buChar char="●"/>
              <a:defRPr sz="1400"/>
            </a:lvl7pPr>
            <a:lvl8pPr marL="3657600" lvl="7" indent="-317500" algn="l" rtl="0">
              <a:spcBef>
                <a:spcPts val="1200"/>
              </a:spcBef>
              <a:spcAft>
                <a:spcPts val="0"/>
              </a:spcAft>
              <a:buClr>
                <a:schemeClr val="dk1"/>
              </a:buClr>
              <a:buSzPts val="1400"/>
              <a:buChar char="○"/>
              <a:defRPr sz="1400"/>
            </a:lvl8pPr>
            <a:lvl9pPr marL="4114800" lvl="8" indent="-317500" algn="l" rtl="0">
              <a:spcBef>
                <a:spcPts val="1200"/>
              </a:spcBef>
              <a:spcAft>
                <a:spcPts val="1200"/>
              </a:spcAft>
              <a:buClr>
                <a:schemeClr val="dk1"/>
              </a:buClr>
              <a:buSzPts val="1400"/>
              <a:buChar char="■"/>
              <a:defRPr sz="1400"/>
            </a:lvl9pPr>
          </a:lstStyle>
          <a:p>
            <a:endParaRPr/>
          </a:p>
        </p:txBody>
      </p:sp>
      <p:sp>
        <p:nvSpPr>
          <p:cNvPr id="82" name="Google Shape;82;p17"/>
          <p:cNvSpPr txBox="1">
            <a:spLocks noGrp="1"/>
          </p:cNvSpPr>
          <p:nvPr>
            <p:ph type="body" idx="2"/>
          </p:nvPr>
        </p:nvSpPr>
        <p:spPr>
          <a:xfrm>
            <a:off x="4648200" y="1200151"/>
            <a:ext cx="4038600" cy="3394500"/>
          </a:xfrm>
          <a:prstGeom prst="rect">
            <a:avLst/>
          </a:prstGeom>
          <a:noFill/>
          <a:ln>
            <a:noFill/>
          </a:ln>
        </p:spPr>
        <p:txBody>
          <a:bodyPr spcFirstLastPara="1" wrap="square" lIns="68575" tIns="34275" rIns="68575" bIns="34275" anchor="t" anchorCtr="0">
            <a:normAutofit/>
          </a:bodyPr>
          <a:lstStyle>
            <a:lvl1pPr marL="457200" lvl="0" indent="-361950" algn="l" rtl="0">
              <a:spcBef>
                <a:spcPts val="400"/>
              </a:spcBef>
              <a:spcAft>
                <a:spcPts val="0"/>
              </a:spcAft>
              <a:buClr>
                <a:schemeClr val="dk1"/>
              </a:buClr>
              <a:buSzPts val="2100"/>
              <a:buChar char="●"/>
              <a:defRPr sz="2100"/>
            </a:lvl1pPr>
            <a:lvl2pPr marL="914400" lvl="1" indent="-342900" algn="l" rtl="0">
              <a:spcBef>
                <a:spcPts val="1200"/>
              </a:spcBef>
              <a:spcAft>
                <a:spcPts val="0"/>
              </a:spcAft>
              <a:buClr>
                <a:schemeClr val="dk1"/>
              </a:buClr>
              <a:buSzPts val="1800"/>
              <a:buChar char="○"/>
              <a:defRPr sz="1800"/>
            </a:lvl2pPr>
            <a:lvl3pPr marL="1371600" lvl="2" indent="-323850" algn="l" rtl="0">
              <a:spcBef>
                <a:spcPts val="1200"/>
              </a:spcBef>
              <a:spcAft>
                <a:spcPts val="0"/>
              </a:spcAft>
              <a:buClr>
                <a:schemeClr val="dk1"/>
              </a:buClr>
              <a:buSzPts val="1500"/>
              <a:buChar char="■"/>
              <a:defRPr sz="1500"/>
            </a:lvl3pPr>
            <a:lvl4pPr marL="1828800" lvl="3" indent="-317500" algn="l" rtl="0">
              <a:spcBef>
                <a:spcPts val="1200"/>
              </a:spcBef>
              <a:spcAft>
                <a:spcPts val="0"/>
              </a:spcAft>
              <a:buClr>
                <a:schemeClr val="dk1"/>
              </a:buClr>
              <a:buSzPts val="1400"/>
              <a:buChar char="●"/>
              <a:defRPr sz="1400"/>
            </a:lvl4pPr>
            <a:lvl5pPr marL="2286000" lvl="4" indent="-317500" algn="l" rtl="0">
              <a:spcBef>
                <a:spcPts val="1200"/>
              </a:spcBef>
              <a:spcAft>
                <a:spcPts val="0"/>
              </a:spcAft>
              <a:buClr>
                <a:schemeClr val="dk1"/>
              </a:buClr>
              <a:buSzPts val="1400"/>
              <a:buChar char="○"/>
              <a:defRPr sz="1400"/>
            </a:lvl5pPr>
            <a:lvl6pPr marL="2743200" lvl="5" indent="-317500" algn="l" rtl="0">
              <a:spcBef>
                <a:spcPts val="1200"/>
              </a:spcBef>
              <a:spcAft>
                <a:spcPts val="0"/>
              </a:spcAft>
              <a:buClr>
                <a:schemeClr val="dk1"/>
              </a:buClr>
              <a:buSzPts val="1400"/>
              <a:buChar char="■"/>
              <a:defRPr sz="1400"/>
            </a:lvl6pPr>
            <a:lvl7pPr marL="3200400" lvl="6" indent="-317500" algn="l" rtl="0">
              <a:spcBef>
                <a:spcPts val="1200"/>
              </a:spcBef>
              <a:spcAft>
                <a:spcPts val="0"/>
              </a:spcAft>
              <a:buClr>
                <a:schemeClr val="dk1"/>
              </a:buClr>
              <a:buSzPts val="1400"/>
              <a:buChar char="●"/>
              <a:defRPr sz="1400"/>
            </a:lvl7pPr>
            <a:lvl8pPr marL="3657600" lvl="7" indent="-317500" algn="l" rtl="0">
              <a:spcBef>
                <a:spcPts val="1200"/>
              </a:spcBef>
              <a:spcAft>
                <a:spcPts val="0"/>
              </a:spcAft>
              <a:buClr>
                <a:schemeClr val="dk1"/>
              </a:buClr>
              <a:buSzPts val="1400"/>
              <a:buChar char="○"/>
              <a:defRPr sz="1400"/>
            </a:lvl8pPr>
            <a:lvl9pPr marL="4114800" lvl="8" indent="-317500" algn="l" rtl="0">
              <a:spcBef>
                <a:spcPts val="1200"/>
              </a:spcBef>
              <a:spcAft>
                <a:spcPts val="1200"/>
              </a:spcAft>
              <a:buClr>
                <a:schemeClr val="dk1"/>
              </a:buClr>
              <a:buSzPts val="1400"/>
              <a:buChar char="■"/>
              <a:defRPr sz="1400"/>
            </a:lvl9pPr>
          </a:lstStyle>
          <a:p>
            <a:endParaRPr/>
          </a:p>
        </p:txBody>
      </p:sp>
      <p:sp>
        <p:nvSpPr>
          <p:cNvPr id="83" name="Google Shape;83;p17"/>
          <p:cNvSpPr txBox="1">
            <a:spLocks noGrp="1"/>
          </p:cNvSpPr>
          <p:nvPr>
            <p:ph type="dt" idx="10"/>
          </p:nvPr>
        </p:nvSpPr>
        <p:spPr>
          <a:xfrm>
            <a:off x="1314450" y="4767263"/>
            <a:ext cx="12765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84" name="Google Shape;84;p17"/>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85" name="Google Shape;85;p17"/>
          <p:cNvSpPr txBox="1">
            <a:spLocks noGrp="1"/>
          </p:cNvSpPr>
          <p:nvPr>
            <p:ph type="sldNum" idx="12"/>
          </p:nvPr>
        </p:nvSpPr>
        <p:spPr>
          <a:xfrm>
            <a:off x="5570794" y="4838148"/>
            <a:ext cx="21336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Font typeface="Comfortaa"/>
              <a:buNone/>
              <a:defRPr>
                <a:latin typeface="Comfortaa"/>
                <a:ea typeface="Comfortaa"/>
                <a:cs typeface="Comfortaa"/>
                <a:sym typeface="Comfortaa"/>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Google Shape;25;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6" name="Google Shape;26;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no graphics">
  <p:cSld name="TITLE_AND_BODY_1">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Font typeface="Comfortaa"/>
              <a:buNone/>
              <a:defRPr>
                <a:latin typeface="Comfortaa"/>
                <a:ea typeface="Comfortaa"/>
                <a:cs typeface="Comfortaa"/>
                <a:sym typeface="Comfortaa"/>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9" name="Google Shape;29;p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0" name="Google Shape;30;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1" name="Google Shape;31;p5"/>
          <p:cNvSpPr/>
          <p:nvPr/>
        </p:nvSpPr>
        <p:spPr>
          <a:xfrm>
            <a:off x="7975" y="3662375"/>
            <a:ext cx="8770200" cy="1481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5"/>
          <p:cNvSpPr/>
          <p:nvPr/>
        </p:nvSpPr>
        <p:spPr>
          <a:xfrm>
            <a:off x="7901075" y="3716400"/>
            <a:ext cx="1242900" cy="1129800"/>
          </a:xfrm>
          <a:prstGeom prst="roundRect">
            <a:avLst>
              <a:gd name="adj" fmla="val 16667"/>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5" name="Google Shape;35;p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6" name="Google Shape;36;p6"/>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7" name="Google Shape;37;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3" name="Google Shape;43;p8"/>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4" name="Google Shape;44;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4B72B8"/>
        </a:solidFill>
        <a:effectLst/>
      </p:bgPr>
    </p:bg>
    <p:spTree>
      <p:nvGrpSpPr>
        <p:cNvPr id="1" name="Shape 45"/>
        <p:cNvGrpSpPr/>
        <p:nvPr/>
      </p:nvGrpSpPr>
      <p:grpSpPr>
        <a:xfrm>
          <a:off x="0" y="0"/>
          <a:ext cx="0" cy="0"/>
          <a:chOff x="0" y="0"/>
          <a:chExt cx="0" cy="0"/>
        </a:xfrm>
      </p:grpSpPr>
      <p:sp>
        <p:nvSpPr>
          <p:cNvPr id="46" name="Google Shape;46;p9"/>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47" name="Google Shape;47;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10"/>
          <p:cNvSpPr/>
          <p:nvPr/>
        </p:nvSpPr>
        <p:spPr>
          <a:xfrm>
            <a:off x="4636800" y="80700"/>
            <a:ext cx="4426500" cy="4982100"/>
          </a:xfrm>
          <a:prstGeom prst="rect">
            <a:avLst/>
          </a:prstGeom>
          <a:solidFill>
            <a:srgbClr val="4B72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0;p10"/>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1" name="Google Shape;51;p10"/>
          <p:cNvSpPr txBox="1">
            <a:spLocks noGrp="1"/>
          </p:cNvSpPr>
          <p:nvPr>
            <p:ph type="title"/>
          </p:nvPr>
        </p:nvSpPr>
        <p:spPr>
          <a:xfrm>
            <a:off x="265500" y="1181700"/>
            <a:ext cx="4045200" cy="15336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52" name="Google Shape;52;p10"/>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3" name="Google Shape;53;p1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4" name="Google Shape;54;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sp>
        <p:nvSpPr>
          <p:cNvPr id="56" name="Google Shape;56;p11"/>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100"/>
              <a:buNone/>
              <a:defRPr sz="2100"/>
            </a:lvl1pPr>
          </a:lstStyle>
          <a:p>
            <a:endParaRPr/>
          </a:p>
        </p:txBody>
      </p:sp>
      <p:sp>
        <p:nvSpPr>
          <p:cNvPr id="57" name="Google Shape;57;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lum">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a:blip r:embed="rId17">
            <a:alphaModFix/>
          </a:blip>
          <a:stretch>
            <a:fillRect/>
          </a:stretch>
        </p:blipFill>
        <p:spPr>
          <a:xfrm>
            <a:off x="7573300" y="4231937"/>
            <a:ext cx="1714700" cy="976400"/>
          </a:xfrm>
          <a:prstGeom prst="rect">
            <a:avLst/>
          </a:prstGeom>
          <a:noFill/>
          <a:ln>
            <a:noFill/>
          </a:ln>
        </p:spPr>
      </p:pic>
      <p:sp>
        <p:nvSpPr>
          <p:cNvPr id="7" name="Google Shape;7;p1"/>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3000"/>
              <a:buFont typeface="Comfortaa"/>
              <a:buNone/>
              <a:defRPr sz="3000" b="1">
                <a:solidFill>
                  <a:schemeClr val="dk2"/>
                </a:solidFill>
                <a:latin typeface="Comfortaa"/>
                <a:ea typeface="Comfortaa"/>
                <a:cs typeface="Comfortaa"/>
                <a:sym typeface="Comfortaa"/>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8" name="Google Shape;8;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Source Sans Pro"/>
              <a:buChar char="●"/>
              <a:defRPr sz="1800">
                <a:solidFill>
                  <a:schemeClr val="dk2"/>
                </a:solidFill>
                <a:latin typeface="Source Sans Pro"/>
                <a:ea typeface="Source Sans Pro"/>
                <a:cs typeface="Source Sans Pro"/>
                <a:sym typeface="Source Sans Pro"/>
              </a:defRPr>
            </a:lvl1pPr>
            <a:lvl2pPr marL="914400" lvl="1"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2pPr>
            <a:lvl3pPr marL="1371600" lvl="2"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3pPr>
            <a:lvl4pPr marL="1828800" lvl="3"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4pPr>
            <a:lvl5pPr marL="2286000" lvl="4"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5pPr>
            <a:lvl6pPr marL="2743200" lvl="5"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6pPr>
            <a:lvl7pPr marL="3200400" lvl="6"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7pPr>
            <a:lvl8pPr marL="3657600" lvl="7"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8pPr>
            <a:lvl9pPr marL="4114800" lvl="8"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9pPr>
          </a:lstStyle>
          <a:p>
            <a:endParaRPr/>
          </a:p>
        </p:txBody>
      </p:sp>
      <p:sp>
        <p:nvSpPr>
          <p:cNvPr id="9" name="Google Shape;9;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10" name="Google Shape;10;p1"/>
          <p:cNvSpPr txBox="1"/>
          <p:nvPr/>
        </p:nvSpPr>
        <p:spPr>
          <a:xfrm>
            <a:off x="1812000" y="4774200"/>
            <a:ext cx="5520000" cy="369300"/>
          </a:xfrm>
          <a:prstGeom prst="rect">
            <a:avLst/>
          </a:prstGeom>
          <a:noFill/>
          <a:ln>
            <a:noFill/>
          </a:ln>
        </p:spPr>
        <p:txBody>
          <a:bodyPr spcFirstLastPara="1" wrap="square" lIns="91425" tIns="91425" rIns="91425" bIns="91425" anchor="ctr" anchorCtr="0">
            <a:spAutoFit/>
          </a:bodyPr>
          <a:lstStyle/>
          <a:p>
            <a:pPr marL="0" lvl="0" indent="0" algn="ctr" rtl="0">
              <a:spcBef>
                <a:spcPts val="0"/>
              </a:spcBef>
              <a:spcAft>
                <a:spcPts val="0"/>
              </a:spcAft>
              <a:buNone/>
            </a:pPr>
            <a:r>
              <a:rPr lang="en" sz="1200">
                <a:solidFill>
                  <a:srgbClr val="888888"/>
                </a:solidFill>
                <a:latin typeface="Calibri"/>
                <a:ea typeface="Calibri"/>
                <a:cs typeface="Calibri"/>
                <a:sym typeface="Calibri"/>
              </a:rPr>
              <a:t>NHLBI UG3HL159134, U24HL159132   	NINDS U24NS100659, U24NS100655</a:t>
            </a:r>
            <a:endParaRPr/>
          </a:p>
        </p:txBody>
      </p:sp>
      <p:pic>
        <p:nvPicPr>
          <p:cNvPr id="11" name="Google Shape;11;p1"/>
          <p:cNvPicPr preferRelativeResize="0"/>
          <p:nvPr/>
        </p:nvPicPr>
        <p:blipFill>
          <a:blip r:embed="rId18">
            <a:alphaModFix/>
          </a:blip>
          <a:stretch>
            <a:fillRect/>
          </a:stretch>
        </p:blipFill>
        <p:spPr>
          <a:xfrm>
            <a:off x="69825" y="4077301"/>
            <a:ext cx="834847" cy="10456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7"/>
          <p:cNvSpPr txBox="1">
            <a:spLocks noGrp="1"/>
          </p:cNvSpPr>
          <p:nvPr>
            <p:ph type="title"/>
          </p:nvPr>
        </p:nvSpPr>
        <p:spPr>
          <a:xfrm>
            <a:off x="485875" y="1714500"/>
            <a:ext cx="8183700" cy="7857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History and Overview</a:t>
            </a:r>
            <a:endParaRPr/>
          </a:p>
          <a:p>
            <a:pPr marL="0" lvl="0" indent="0" algn="l" rtl="0">
              <a:spcBef>
                <a:spcPts val="0"/>
              </a:spcBef>
              <a:spcAft>
                <a:spcPts val="0"/>
              </a:spcAft>
              <a:buNone/>
            </a:pPr>
            <a:r>
              <a:rPr lang="en" sz="1750"/>
              <a:t>Dr. William Meurer</a:t>
            </a:r>
            <a:endParaRPr sz="1750"/>
          </a:p>
        </p:txBody>
      </p:sp>
      <p:sp>
        <p:nvSpPr>
          <p:cNvPr id="195" name="Google Shape;195;p3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6"/>
          <p:cNvSpPr txBox="1">
            <a:spLocks noGrp="1"/>
          </p:cNvSpPr>
          <p:nvPr>
            <p:ph type="title"/>
          </p:nvPr>
        </p:nvSpPr>
        <p:spPr>
          <a:xfrm>
            <a:off x="1591188" y="285750"/>
            <a:ext cx="4866900" cy="857400"/>
          </a:xfrm>
          <a:prstGeom prst="rect">
            <a:avLst/>
          </a:prstGeom>
          <a:noFill/>
          <a:ln>
            <a:noFill/>
          </a:ln>
        </p:spPr>
        <p:txBody>
          <a:bodyPr spcFirstLastPara="1" wrap="square" lIns="68575" tIns="34275" rIns="68575" bIns="34275" anchor="ctr" anchorCtr="0">
            <a:normAutofit/>
          </a:bodyPr>
          <a:lstStyle/>
          <a:p>
            <a:pPr marL="0" lvl="0" indent="0" algn="l" rtl="0">
              <a:spcBef>
                <a:spcPts val="0"/>
              </a:spcBef>
              <a:spcAft>
                <a:spcPts val="0"/>
              </a:spcAft>
              <a:buClr>
                <a:schemeClr val="dk1"/>
              </a:buClr>
              <a:buSzPts val="3300"/>
              <a:buFont typeface="Calibri"/>
              <a:buNone/>
            </a:pPr>
            <a:r>
              <a:rPr lang="en" sz="3000" b="1"/>
              <a:t>The Adaptive Process</a:t>
            </a:r>
            <a:endParaRPr sz="3000" b="1"/>
          </a:p>
        </p:txBody>
      </p:sp>
      <p:sp>
        <p:nvSpPr>
          <p:cNvPr id="284" name="Google Shape;284;p46"/>
          <p:cNvSpPr txBox="1"/>
          <p:nvPr/>
        </p:nvSpPr>
        <p:spPr>
          <a:xfrm>
            <a:off x="3420649" y="1924955"/>
            <a:ext cx="1878000" cy="484800"/>
          </a:xfrm>
          <a:prstGeom prst="rect">
            <a:avLst/>
          </a:prstGeom>
          <a:solidFill>
            <a:srgbClr val="FFFF00"/>
          </a:solidFill>
          <a:ln w="25400" cap="flat" cmpd="sng">
            <a:solidFill>
              <a:srgbClr val="000000"/>
            </a:solidFill>
            <a:prstDash val="solid"/>
            <a:miter lim="800000"/>
            <a:headEnd type="none" w="sm" len="sm"/>
            <a:tailEnd type="none" w="sm" len="sm"/>
          </a:ln>
        </p:spPr>
        <p:txBody>
          <a:bodyPr spcFirstLastPara="1" wrap="square" lIns="68575" tIns="34275" rIns="68575" bIns="34275" anchor="t" anchorCtr="0">
            <a:noAutofit/>
          </a:bodyPr>
          <a:lstStyle/>
          <a:p>
            <a:pPr marL="0" marR="0" lvl="0" indent="0" algn="ctr" rtl="0">
              <a:spcBef>
                <a:spcPts val="0"/>
              </a:spcBef>
              <a:spcAft>
                <a:spcPts val="0"/>
              </a:spcAft>
              <a:buNone/>
            </a:pPr>
            <a:r>
              <a:rPr lang="en" sz="1400" b="1">
                <a:solidFill>
                  <a:schemeClr val="dk1"/>
                </a:solidFill>
                <a:latin typeface="Calibri"/>
                <a:ea typeface="Calibri"/>
                <a:cs typeface="Calibri"/>
                <a:sym typeface="Calibri"/>
              </a:rPr>
              <a:t>Analyze</a:t>
            </a:r>
            <a:endParaRPr sz="1100"/>
          </a:p>
          <a:p>
            <a:pPr marL="0" marR="0" lvl="0" indent="0" algn="ctr" rtl="0">
              <a:spcBef>
                <a:spcPts val="0"/>
              </a:spcBef>
              <a:spcAft>
                <a:spcPts val="0"/>
              </a:spcAft>
              <a:buNone/>
            </a:pPr>
            <a:r>
              <a:rPr lang="en" sz="1400" b="1">
                <a:solidFill>
                  <a:schemeClr val="dk1"/>
                </a:solidFill>
                <a:latin typeface="Calibri"/>
                <a:ea typeface="Calibri"/>
                <a:cs typeface="Calibri"/>
                <a:sym typeface="Calibri"/>
              </a:rPr>
              <a:t>Available Data</a:t>
            </a:r>
            <a:endParaRPr sz="1100"/>
          </a:p>
        </p:txBody>
      </p:sp>
      <p:sp>
        <p:nvSpPr>
          <p:cNvPr id="285" name="Google Shape;285;p46"/>
          <p:cNvSpPr txBox="1"/>
          <p:nvPr/>
        </p:nvSpPr>
        <p:spPr>
          <a:xfrm>
            <a:off x="2404288" y="2690479"/>
            <a:ext cx="1164000" cy="484800"/>
          </a:xfrm>
          <a:prstGeom prst="rect">
            <a:avLst/>
          </a:prstGeom>
          <a:solidFill>
            <a:srgbClr val="FFFF00"/>
          </a:solidFill>
          <a:ln w="25400" cap="flat" cmpd="sng">
            <a:solidFill>
              <a:srgbClr val="000000"/>
            </a:solidFill>
            <a:prstDash val="solid"/>
            <a:miter lim="800000"/>
            <a:headEnd type="none" w="sm" len="sm"/>
            <a:tailEnd type="none" w="sm" len="sm"/>
          </a:ln>
        </p:spPr>
        <p:txBody>
          <a:bodyPr spcFirstLastPara="1" wrap="square" lIns="68575" tIns="34275" rIns="68575" bIns="34275" anchor="t" anchorCtr="0">
            <a:noAutofit/>
          </a:bodyPr>
          <a:lstStyle/>
          <a:p>
            <a:pPr marL="0" marR="0" lvl="0" indent="0" algn="ctr" rtl="0">
              <a:spcBef>
                <a:spcPts val="0"/>
              </a:spcBef>
              <a:spcAft>
                <a:spcPts val="0"/>
              </a:spcAft>
              <a:buNone/>
            </a:pPr>
            <a:r>
              <a:rPr lang="en" sz="1300" b="1">
                <a:solidFill>
                  <a:schemeClr val="dk1"/>
                </a:solidFill>
                <a:latin typeface="Calibri"/>
                <a:ea typeface="Calibri"/>
                <a:cs typeface="Calibri"/>
                <a:sym typeface="Calibri"/>
              </a:rPr>
              <a:t>Continue Data</a:t>
            </a:r>
            <a:endParaRPr sz="1000"/>
          </a:p>
          <a:p>
            <a:pPr marL="0" marR="0" lvl="0" indent="0" algn="ctr" rtl="0">
              <a:spcBef>
                <a:spcPts val="0"/>
              </a:spcBef>
              <a:spcAft>
                <a:spcPts val="0"/>
              </a:spcAft>
              <a:buNone/>
            </a:pPr>
            <a:r>
              <a:rPr lang="en" sz="1300" b="1">
                <a:solidFill>
                  <a:schemeClr val="dk1"/>
                </a:solidFill>
                <a:latin typeface="Calibri"/>
                <a:ea typeface="Calibri"/>
                <a:cs typeface="Calibri"/>
                <a:sym typeface="Calibri"/>
              </a:rPr>
              <a:t>Collection</a:t>
            </a:r>
            <a:endParaRPr sz="1000"/>
          </a:p>
        </p:txBody>
      </p:sp>
      <p:sp>
        <p:nvSpPr>
          <p:cNvPr id="286" name="Google Shape;286;p46"/>
          <p:cNvSpPr txBox="1"/>
          <p:nvPr/>
        </p:nvSpPr>
        <p:spPr>
          <a:xfrm>
            <a:off x="1997213" y="1126855"/>
            <a:ext cx="2481900" cy="484800"/>
          </a:xfrm>
          <a:prstGeom prst="rect">
            <a:avLst/>
          </a:prstGeom>
          <a:solidFill>
            <a:srgbClr val="FFFF00"/>
          </a:solidFill>
          <a:ln w="25400" cap="flat" cmpd="sng">
            <a:solidFill>
              <a:srgbClr val="000000"/>
            </a:solidFill>
            <a:prstDash val="solid"/>
            <a:miter lim="800000"/>
            <a:headEnd type="none" w="sm" len="sm"/>
            <a:tailEnd type="none" w="sm" len="sm"/>
          </a:ln>
        </p:spPr>
        <p:txBody>
          <a:bodyPr spcFirstLastPara="1" wrap="square" lIns="68575" tIns="34275" rIns="68575" bIns="34275" anchor="t" anchorCtr="0">
            <a:noAutofit/>
          </a:bodyPr>
          <a:lstStyle/>
          <a:p>
            <a:pPr marL="0" marR="0" lvl="0" indent="0" algn="ctr" rtl="0">
              <a:spcBef>
                <a:spcPts val="0"/>
              </a:spcBef>
              <a:spcAft>
                <a:spcPts val="0"/>
              </a:spcAft>
              <a:buNone/>
            </a:pPr>
            <a:r>
              <a:rPr lang="en" sz="1300" b="1">
                <a:solidFill>
                  <a:schemeClr val="dk1"/>
                </a:solidFill>
                <a:latin typeface="Calibri"/>
                <a:ea typeface="Calibri"/>
                <a:cs typeface="Calibri"/>
                <a:sym typeface="Calibri"/>
              </a:rPr>
              <a:t>Begin Data Collection with Initial</a:t>
            </a:r>
            <a:endParaRPr sz="1000"/>
          </a:p>
          <a:p>
            <a:pPr marL="0" marR="0" lvl="0" indent="0" algn="ctr" rtl="0">
              <a:spcBef>
                <a:spcPts val="0"/>
              </a:spcBef>
              <a:spcAft>
                <a:spcPts val="0"/>
              </a:spcAft>
              <a:buNone/>
            </a:pPr>
            <a:r>
              <a:rPr lang="en" sz="1400" b="1">
                <a:solidFill>
                  <a:schemeClr val="dk1"/>
                </a:solidFill>
                <a:latin typeface="Calibri"/>
                <a:ea typeface="Calibri"/>
                <a:cs typeface="Calibri"/>
                <a:sym typeface="Calibri"/>
              </a:rPr>
              <a:t>Allocation and Sampling Rules</a:t>
            </a:r>
            <a:endParaRPr sz="1100"/>
          </a:p>
        </p:txBody>
      </p:sp>
      <p:sp>
        <p:nvSpPr>
          <p:cNvPr id="287" name="Google Shape;287;p46"/>
          <p:cNvSpPr txBox="1"/>
          <p:nvPr/>
        </p:nvSpPr>
        <p:spPr>
          <a:xfrm>
            <a:off x="5478384" y="2690479"/>
            <a:ext cx="874200" cy="484800"/>
          </a:xfrm>
          <a:prstGeom prst="rect">
            <a:avLst/>
          </a:prstGeom>
          <a:solidFill>
            <a:srgbClr val="FFFF00"/>
          </a:solidFill>
          <a:ln w="25400" cap="flat" cmpd="sng">
            <a:solidFill>
              <a:srgbClr val="000000"/>
            </a:solidFill>
            <a:prstDash val="solid"/>
            <a:miter lim="800000"/>
            <a:headEnd type="none" w="sm" len="sm"/>
            <a:tailEnd type="none" w="sm" len="sm"/>
          </a:ln>
        </p:spPr>
        <p:txBody>
          <a:bodyPr spcFirstLastPara="1" wrap="square" lIns="68575" tIns="34275" rIns="68575" bIns="34275" anchor="t" anchorCtr="0">
            <a:noAutofit/>
          </a:bodyPr>
          <a:lstStyle/>
          <a:p>
            <a:pPr marL="0" marR="0" lvl="0" indent="0" algn="ctr" rtl="0">
              <a:spcBef>
                <a:spcPts val="0"/>
              </a:spcBef>
              <a:spcAft>
                <a:spcPts val="0"/>
              </a:spcAft>
              <a:buNone/>
            </a:pPr>
            <a:r>
              <a:rPr lang="en" sz="1300" b="1">
                <a:solidFill>
                  <a:schemeClr val="dk1"/>
                </a:solidFill>
                <a:latin typeface="Calibri"/>
                <a:ea typeface="Calibri"/>
                <a:cs typeface="Calibri"/>
                <a:sym typeface="Calibri"/>
              </a:rPr>
              <a:t>Stopping</a:t>
            </a:r>
            <a:endParaRPr sz="1000"/>
          </a:p>
          <a:p>
            <a:pPr marL="0" marR="0" lvl="0" indent="0" algn="ctr" rtl="0">
              <a:spcBef>
                <a:spcPts val="0"/>
              </a:spcBef>
              <a:spcAft>
                <a:spcPts val="0"/>
              </a:spcAft>
              <a:buNone/>
            </a:pPr>
            <a:r>
              <a:rPr lang="en" sz="1300" b="1">
                <a:solidFill>
                  <a:schemeClr val="dk1"/>
                </a:solidFill>
                <a:latin typeface="Calibri"/>
                <a:ea typeface="Calibri"/>
                <a:cs typeface="Calibri"/>
                <a:sym typeface="Calibri"/>
              </a:rPr>
              <a:t>Rule Met?</a:t>
            </a:r>
            <a:endParaRPr sz="1000"/>
          </a:p>
        </p:txBody>
      </p:sp>
      <p:sp>
        <p:nvSpPr>
          <p:cNvPr id="288" name="Google Shape;288;p46"/>
          <p:cNvSpPr txBox="1"/>
          <p:nvPr/>
        </p:nvSpPr>
        <p:spPr>
          <a:xfrm>
            <a:off x="6253689" y="3521154"/>
            <a:ext cx="1004400" cy="1107900"/>
          </a:xfrm>
          <a:prstGeom prst="rect">
            <a:avLst/>
          </a:prstGeom>
          <a:solidFill>
            <a:srgbClr val="FFFF00"/>
          </a:solidFill>
          <a:ln w="25400" cap="flat" cmpd="sng">
            <a:solidFill>
              <a:srgbClr val="000000"/>
            </a:solidFill>
            <a:prstDash val="solid"/>
            <a:miter lim="800000"/>
            <a:headEnd type="none" w="sm" len="sm"/>
            <a:tailEnd type="none" w="sm" len="sm"/>
          </a:ln>
        </p:spPr>
        <p:txBody>
          <a:bodyPr spcFirstLastPara="1" wrap="square" lIns="68575" tIns="34275" rIns="68575" bIns="34275" anchor="t" anchorCtr="0">
            <a:noAutofit/>
          </a:bodyPr>
          <a:lstStyle/>
          <a:p>
            <a:pPr marL="0" marR="0" lvl="0" indent="0" algn="ctr" rtl="0">
              <a:spcBef>
                <a:spcPts val="0"/>
              </a:spcBef>
              <a:spcAft>
                <a:spcPts val="0"/>
              </a:spcAft>
              <a:buNone/>
            </a:pPr>
            <a:r>
              <a:rPr lang="en" sz="1300" b="1">
                <a:solidFill>
                  <a:schemeClr val="dk1"/>
                </a:solidFill>
                <a:latin typeface="Calibri"/>
                <a:ea typeface="Calibri"/>
                <a:cs typeface="Calibri"/>
                <a:sym typeface="Calibri"/>
              </a:rPr>
              <a:t>Stop Trial or</a:t>
            </a:r>
            <a:endParaRPr sz="1000"/>
          </a:p>
          <a:p>
            <a:pPr marL="0" marR="0" lvl="0" indent="0" algn="ctr" rtl="0">
              <a:spcBef>
                <a:spcPts val="0"/>
              </a:spcBef>
              <a:spcAft>
                <a:spcPts val="0"/>
              </a:spcAft>
              <a:buNone/>
            </a:pPr>
            <a:r>
              <a:rPr lang="en" sz="1300" b="1">
                <a:solidFill>
                  <a:schemeClr val="dk1"/>
                </a:solidFill>
                <a:latin typeface="Calibri"/>
                <a:ea typeface="Calibri"/>
                <a:cs typeface="Calibri"/>
                <a:sym typeface="Calibri"/>
              </a:rPr>
              <a:t>Begin Next</a:t>
            </a:r>
            <a:endParaRPr sz="1000"/>
          </a:p>
          <a:p>
            <a:pPr marL="0" marR="0" lvl="0" indent="0" algn="ctr" rtl="0">
              <a:spcBef>
                <a:spcPts val="0"/>
              </a:spcBef>
              <a:spcAft>
                <a:spcPts val="0"/>
              </a:spcAft>
              <a:buNone/>
            </a:pPr>
            <a:r>
              <a:rPr lang="en" sz="1300" b="1">
                <a:solidFill>
                  <a:schemeClr val="dk1"/>
                </a:solidFill>
                <a:latin typeface="Calibri"/>
                <a:ea typeface="Calibri"/>
                <a:cs typeface="Calibri"/>
                <a:sym typeface="Calibri"/>
              </a:rPr>
              <a:t>Phase in</a:t>
            </a:r>
            <a:endParaRPr sz="1000"/>
          </a:p>
          <a:p>
            <a:pPr marL="0" marR="0" lvl="0" indent="0" algn="ctr" rtl="0">
              <a:spcBef>
                <a:spcPts val="0"/>
              </a:spcBef>
              <a:spcAft>
                <a:spcPts val="0"/>
              </a:spcAft>
              <a:buNone/>
            </a:pPr>
            <a:r>
              <a:rPr lang="en" sz="1300" b="1">
                <a:solidFill>
                  <a:schemeClr val="dk1"/>
                </a:solidFill>
                <a:latin typeface="Calibri"/>
                <a:ea typeface="Calibri"/>
                <a:cs typeface="Calibri"/>
                <a:sym typeface="Calibri"/>
              </a:rPr>
              <a:t>Seamless</a:t>
            </a:r>
            <a:endParaRPr sz="1000"/>
          </a:p>
          <a:p>
            <a:pPr marL="0" marR="0" lvl="0" indent="0" algn="ctr" rtl="0">
              <a:spcBef>
                <a:spcPts val="0"/>
              </a:spcBef>
              <a:spcAft>
                <a:spcPts val="0"/>
              </a:spcAft>
              <a:buNone/>
            </a:pPr>
            <a:r>
              <a:rPr lang="en" sz="1300" b="1">
                <a:solidFill>
                  <a:schemeClr val="dk1"/>
                </a:solidFill>
                <a:latin typeface="Calibri"/>
                <a:ea typeface="Calibri"/>
                <a:cs typeface="Calibri"/>
                <a:sym typeface="Calibri"/>
              </a:rPr>
              <a:t>Design</a:t>
            </a:r>
            <a:endParaRPr sz="1000"/>
          </a:p>
        </p:txBody>
      </p:sp>
      <p:sp>
        <p:nvSpPr>
          <p:cNvPr id="289" name="Google Shape;289;p46"/>
          <p:cNvSpPr txBox="1"/>
          <p:nvPr/>
        </p:nvSpPr>
        <p:spPr>
          <a:xfrm>
            <a:off x="3420649" y="3423427"/>
            <a:ext cx="1817700" cy="692400"/>
          </a:xfrm>
          <a:prstGeom prst="rect">
            <a:avLst/>
          </a:prstGeom>
          <a:solidFill>
            <a:srgbClr val="FFFF00"/>
          </a:solidFill>
          <a:ln w="25400" cap="flat" cmpd="sng">
            <a:solidFill>
              <a:srgbClr val="000000"/>
            </a:solidFill>
            <a:prstDash val="solid"/>
            <a:miter lim="800000"/>
            <a:headEnd type="none" w="sm" len="sm"/>
            <a:tailEnd type="none" w="sm" len="sm"/>
          </a:ln>
        </p:spPr>
        <p:txBody>
          <a:bodyPr spcFirstLastPara="1" wrap="square" lIns="68575" tIns="34275" rIns="68575" bIns="34275" anchor="t" anchorCtr="0">
            <a:noAutofit/>
          </a:bodyPr>
          <a:lstStyle/>
          <a:p>
            <a:pPr marL="0" marR="0" lvl="0" indent="0" algn="ctr" rtl="0">
              <a:spcBef>
                <a:spcPts val="0"/>
              </a:spcBef>
              <a:spcAft>
                <a:spcPts val="0"/>
              </a:spcAft>
              <a:buNone/>
            </a:pPr>
            <a:r>
              <a:rPr lang="en" sz="1300" b="1">
                <a:solidFill>
                  <a:schemeClr val="dk1"/>
                </a:solidFill>
                <a:latin typeface="Calibri"/>
                <a:ea typeface="Calibri"/>
                <a:cs typeface="Calibri"/>
                <a:sym typeface="Calibri"/>
              </a:rPr>
              <a:t>Revise Allocation</a:t>
            </a:r>
            <a:endParaRPr sz="1000"/>
          </a:p>
          <a:p>
            <a:pPr marL="0" marR="0" lvl="0" indent="0" algn="ctr" rtl="0">
              <a:spcBef>
                <a:spcPts val="0"/>
              </a:spcBef>
              <a:spcAft>
                <a:spcPts val="0"/>
              </a:spcAft>
              <a:buNone/>
            </a:pPr>
            <a:r>
              <a:rPr lang="en" sz="1300" b="1">
                <a:solidFill>
                  <a:schemeClr val="dk1"/>
                </a:solidFill>
                <a:latin typeface="Calibri"/>
                <a:ea typeface="Calibri"/>
                <a:cs typeface="Calibri"/>
                <a:sym typeface="Calibri"/>
              </a:rPr>
              <a:t>and Sampling Rules</a:t>
            </a:r>
            <a:endParaRPr sz="1000"/>
          </a:p>
          <a:p>
            <a:pPr marL="0" marR="0" lvl="0" indent="0" algn="ctr" rtl="0">
              <a:spcBef>
                <a:spcPts val="0"/>
              </a:spcBef>
              <a:spcAft>
                <a:spcPts val="0"/>
              </a:spcAft>
              <a:buNone/>
            </a:pPr>
            <a:r>
              <a:rPr lang="en" sz="1300" b="1">
                <a:solidFill>
                  <a:schemeClr val="dk1"/>
                </a:solidFill>
                <a:latin typeface="Calibri"/>
                <a:ea typeface="Calibri"/>
                <a:cs typeface="Calibri"/>
                <a:sym typeface="Calibri"/>
              </a:rPr>
              <a:t>per Adaptive </a:t>
            </a:r>
            <a:r>
              <a:rPr lang="en" sz="1400" b="1">
                <a:solidFill>
                  <a:schemeClr val="dk1"/>
                </a:solidFill>
                <a:latin typeface="Calibri"/>
                <a:ea typeface="Calibri"/>
                <a:cs typeface="Calibri"/>
                <a:sym typeface="Calibri"/>
              </a:rPr>
              <a:t>Algorithm</a:t>
            </a:r>
            <a:endParaRPr sz="1100"/>
          </a:p>
        </p:txBody>
      </p:sp>
      <p:sp>
        <p:nvSpPr>
          <p:cNvPr id="290" name="Google Shape;290;p46"/>
          <p:cNvSpPr/>
          <p:nvPr/>
        </p:nvSpPr>
        <p:spPr>
          <a:xfrm>
            <a:off x="2495096" y="1611602"/>
            <a:ext cx="879538" cy="555725"/>
          </a:xfrm>
          <a:custGeom>
            <a:avLst/>
            <a:gdLst/>
            <a:ahLst/>
            <a:cxnLst/>
            <a:rect l="l" t="t" r="r" b="b"/>
            <a:pathLst>
              <a:path w="816" h="528" extrusionOk="0">
                <a:moveTo>
                  <a:pt x="0" y="0"/>
                </a:moveTo>
                <a:cubicBezTo>
                  <a:pt x="52" y="172"/>
                  <a:pt x="104" y="344"/>
                  <a:pt x="240" y="432"/>
                </a:cubicBezTo>
                <a:cubicBezTo>
                  <a:pt x="376" y="520"/>
                  <a:pt x="596" y="524"/>
                  <a:pt x="816" y="528"/>
                </a:cubicBezTo>
              </a:path>
            </a:pathLst>
          </a:custGeom>
          <a:noFill/>
          <a:ln w="76200"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91" name="Google Shape;291;p46"/>
          <p:cNvSpPr/>
          <p:nvPr/>
        </p:nvSpPr>
        <p:spPr>
          <a:xfrm>
            <a:off x="2914650" y="2167327"/>
            <a:ext cx="505997" cy="523151"/>
          </a:xfrm>
          <a:custGeom>
            <a:avLst/>
            <a:gdLst/>
            <a:ahLst/>
            <a:cxnLst/>
            <a:rect l="l" t="t" r="r" b="b"/>
            <a:pathLst>
              <a:path w="576" h="576" extrusionOk="0">
                <a:moveTo>
                  <a:pt x="0" y="576"/>
                </a:moveTo>
                <a:cubicBezTo>
                  <a:pt x="0" y="384"/>
                  <a:pt x="0" y="192"/>
                  <a:pt x="96" y="96"/>
                </a:cubicBezTo>
                <a:cubicBezTo>
                  <a:pt x="192" y="0"/>
                  <a:pt x="384" y="0"/>
                  <a:pt x="576" y="0"/>
                </a:cubicBezTo>
              </a:path>
            </a:pathLst>
          </a:custGeom>
          <a:noFill/>
          <a:ln w="76200"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92" name="Google Shape;292;p46"/>
          <p:cNvSpPr/>
          <p:nvPr/>
        </p:nvSpPr>
        <p:spPr>
          <a:xfrm rot="10800000">
            <a:off x="5238358" y="3177835"/>
            <a:ext cx="646626" cy="555060"/>
          </a:xfrm>
          <a:custGeom>
            <a:avLst/>
            <a:gdLst/>
            <a:ahLst/>
            <a:cxnLst/>
            <a:rect l="l" t="t" r="r" b="b"/>
            <a:pathLst>
              <a:path w="576" h="576" extrusionOk="0">
                <a:moveTo>
                  <a:pt x="0" y="576"/>
                </a:moveTo>
                <a:cubicBezTo>
                  <a:pt x="0" y="384"/>
                  <a:pt x="0" y="192"/>
                  <a:pt x="96" y="96"/>
                </a:cubicBezTo>
                <a:cubicBezTo>
                  <a:pt x="192" y="0"/>
                  <a:pt x="384" y="0"/>
                  <a:pt x="576" y="0"/>
                </a:cubicBezTo>
              </a:path>
            </a:pathLst>
          </a:custGeom>
          <a:noFill/>
          <a:ln w="76200"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93" name="Google Shape;293;p46"/>
          <p:cNvSpPr/>
          <p:nvPr/>
        </p:nvSpPr>
        <p:spPr>
          <a:xfrm rot="5400000">
            <a:off x="5314275" y="2136056"/>
            <a:ext cx="555060" cy="586359"/>
          </a:xfrm>
          <a:custGeom>
            <a:avLst/>
            <a:gdLst/>
            <a:ahLst/>
            <a:cxnLst/>
            <a:rect l="l" t="t" r="r" b="b"/>
            <a:pathLst>
              <a:path w="576" h="576" extrusionOk="0">
                <a:moveTo>
                  <a:pt x="0" y="576"/>
                </a:moveTo>
                <a:cubicBezTo>
                  <a:pt x="0" y="384"/>
                  <a:pt x="0" y="192"/>
                  <a:pt x="96" y="96"/>
                </a:cubicBezTo>
                <a:cubicBezTo>
                  <a:pt x="192" y="0"/>
                  <a:pt x="384" y="0"/>
                  <a:pt x="576" y="0"/>
                </a:cubicBezTo>
              </a:path>
            </a:pathLst>
          </a:custGeom>
          <a:noFill/>
          <a:ln w="76200"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94" name="Google Shape;294;p46"/>
          <p:cNvSpPr/>
          <p:nvPr/>
        </p:nvSpPr>
        <p:spPr>
          <a:xfrm rot="-5400000">
            <a:off x="2880533" y="3229559"/>
            <a:ext cx="594451" cy="485785"/>
          </a:xfrm>
          <a:custGeom>
            <a:avLst/>
            <a:gdLst/>
            <a:ahLst/>
            <a:cxnLst/>
            <a:rect l="l" t="t" r="r" b="b"/>
            <a:pathLst>
              <a:path w="576" h="576" extrusionOk="0">
                <a:moveTo>
                  <a:pt x="0" y="576"/>
                </a:moveTo>
                <a:cubicBezTo>
                  <a:pt x="0" y="384"/>
                  <a:pt x="0" y="192"/>
                  <a:pt x="96" y="96"/>
                </a:cubicBezTo>
                <a:cubicBezTo>
                  <a:pt x="192" y="0"/>
                  <a:pt x="384" y="0"/>
                  <a:pt x="576" y="0"/>
                </a:cubicBezTo>
              </a:path>
            </a:pathLst>
          </a:custGeom>
          <a:noFill/>
          <a:ln w="76200"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95" name="Google Shape;295;p46"/>
          <p:cNvSpPr/>
          <p:nvPr/>
        </p:nvSpPr>
        <p:spPr>
          <a:xfrm rot="302950">
            <a:off x="5874720" y="3200195"/>
            <a:ext cx="417548" cy="858248"/>
          </a:xfrm>
          <a:custGeom>
            <a:avLst/>
            <a:gdLst/>
            <a:ahLst/>
            <a:cxnLst/>
            <a:rect l="l" t="t" r="r" b="b"/>
            <a:pathLst>
              <a:path w="816" h="528" extrusionOk="0">
                <a:moveTo>
                  <a:pt x="0" y="0"/>
                </a:moveTo>
                <a:cubicBezTo>
                  <a:pt x="52" y="172"/>
                  <a:pt x="104" y="344"/>
                  <a:pt x="240" y="432"/>
                </a:cubicBezTo>
                <a:cubicBezTo>
                  <a:pt x="376" y="520"/>
                  <a:pt x="596" y="524"/>
                  <a:pt x="816" y="528"/>
                </a:cubicBezTo>
              </a:path>
            </a:pathLst>
          </a:custGeom>
          <a:noFill/>
          <a:ln w="76200"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296" name="Google Shape;296;p46"/>
          <p:cNvGrpSpPr/>
          <p:nvPr/>
        </p:nvGrpSpPr>
        <p:grpSpPr>
          <a:xfrm>
            <a:off x="4114801" y="2649670"/>
            <a:ext cx="550730" cy="550730"/>
            <a:chOff x="2688" y="2256"/>
            <a:chExt cx="432" cy="432"/>
          </a:xfrm>
        </p:grpSpPr>
        <p:sp>
          <p:nvSpPr>
            <p:cNvPr id="297" name="Google Shape;297;p46"/>
            <p:cNvSpPr/>
            <p:nvPr/>
          </p:nvSpPr>
          <p:spPr>
            <a:xfrm>
              <a:off x="2688" y="2256"/>
              <a:ext cx="300" cy="300"/>
            </a:xfrm>
            <a:prstGeom prst="ellipse">
              <a:avLst/>
            </a:prstGeom>
            <a:noFill/>
            <a:ln w="7620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cxnSp>
          <p:nvCxnSpPr>
            <p:cNvPr id="298" name="Google Shape;298;p46"/>
            <p:cNvCxnSpPr/>
            <p:nvPr/>
          </p:nvCxnSpPr>
          <p:spPr>
            <a:xfrm>
              <a:off x="2928" y="2688"/>
              <a:ext cx="0" cy="0"/>
            </a:xfrm>
            <a:prstGeom prst="straightConnector1">
              <a:avLst/>
            </a:prstGeom>
            <a:noFill/>
            <a:ln w="76200" cap="flat" cmpd="sng">
              <a:solidFill>
                <a:schemeClr val="dk1"/>
              </a:solidFill>
              <a:prstDash val="solid"/>
              <a:round/>
              <a:headEnd type="none" w="med" len="med"/>
              <a:tailEnd type="stealth" w="med" len="med"/>
            </a:ln>
          </p:spPr>
        </p:cxnSp>
        <p:cxnSp>
          <p:nvCxnSpPr>
            <p:cNvPr id="299" name="Google Shape;299;p46"/>
            <p:cNvCxnSpPr/>
            <p:nvPr/>
          </p:nvCxnSpPr>
          <p:spPr>
            <a:xfrm>
              <a:off x="2688" y="2496"/>
              <a:ext cx="0" cy="0"/>
            </a:xfrm>
            <a:prstGeom prst="straightConnector1">
              <a:avLst/>
            </a:prstGeom>
            <a:noFill/>
            <a:ln w="76200" cap="flat" cmpd="sng">
              <a:solidFill>
                <a:schemeClr val="dk1"/>
              </a:solidFill>
              <a:prstDash val="solid"/>
              <a:round/>
              <a:headEnd type="none" w="med" len="med"/>
              <a:tailEnd type="stealth" w="med" len="med"/>
            </a:ln>
          </p:spPr>
        </p:cxnSp>
        <p:cxnSp>
          <p:nvCxnSpPr>
            <p:cNvPr id="300" name="Google Shape;300;p46"/>
            <p:cNvCxnSpPr/>
            <p:nvPr/>
          </p:nvCxnSpPr>
          <p:spPr>
            <a:xfrm>
              <a:off x="2880" y="2256"/>
              <a:ext cx="0" cy="0"/>
            </a:xfrm>
            <a:prstGeom prst="straightConnector1">
              <a:avLst/>
            </a:prstGeom>
            <a:noFill/>
            <a:ln w="76200" cap="flat" cmpd="sng">
              <a:solidFill>
                <a:schemeClr val="dk1"/>
              </a:solidFill>
              <a:prstDash val="solid"/>
              <a:round/>
              <a:headEnd type="none" w="med" len="med"/>
              <a:tailEnd type="stealth" w="med" len="med"/>
            </a:ln>
          </p:spPr>
        </p:cxnSp>
        <p:cxnSp>
          <p:nvCxnSpPr>
            <p:cNvPr id="301" name="Google Shape;301;p46"/>
            <p:cNvCxnSpPr/>
            <p:nvPr/>
          </p:nvCxnSpPr>
          <p:spPr>
            <a:xfrm>
              <a:off x="3120" y="2448"/>
              <a:ext cx="0" cy="0"/>
            </a:xfrm>
            <a:prstGeom prst="straightConnector1">
              <a:avLst/>
            </a:prstGeom>
            <a:noFill/>
            <a:ln w="76200" cap="flat" cmpd="sng">
              <a:solidFill>
                <a:schemeClr val="dk1"/>
              </a:solidFill>
              <a:prstDash val="solid"/>
              <a:round/>
              <a:headEnd type="none" w="med" len="med"/>
              <a:tailEnd type="stealth" w="med" len="med"/>
            </a:ln>
          </p:spPr>
        </p:cxnSp>
      </p:grpSp>
      <p:sp>
        <p:nvSpPr>
          <p:cNvPr id="302" name="Google Shape;302;p46"/>
          <p:cNvSpPr txBox="1"/>
          <p:nvPr/>
        </p:nvSpPr>
        <p:spPr>
          <a:xfrm>
            <a:off x="5512658" y="3260123"/>
            <a:ext cx="7752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300" b="1">
                <a:solidFill>
                  <a:schemeClr val="dk1"/>
                </a:solidFill>
                <a:latin typeface="Calibri"/>
                <a:ea typeface="Calibri"/>
                <a:cs typeface="Calibri"/>
                <a:sym typeface="Calibri"/>
              </a:rPr>
              <a:t>No     Yes</a:t>
            </a:r>
            <a:endParaRPr sz="1000"/>
          </a:p>
        </p:txBody>
      </p:sp>
      <p:sp>
        <p:nvSpPr>
          <p:cNvPr id="303" name="Google Shape;303;p4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96"/>
                                        </p:tgtEl>
                                        <p:attrNameLst>
                                          <p:attrName>style.visibility</p:attrName>
                                        </p:attrNameLst>
                                      </p:cBhvr>
                                      <p:to>
                                        <p:strVal val="visible"/>
                                      </p:to>
                                    </p:set>
                                    <p:anim calcmode="lin" valueType="num">
                                      <p:cBhvr additive="base">
                                        <p:cTn id="7" dur="500"/>
                                        <p:tgtEl>
                                          <p:spTgt spid="296"/>
                                        </p:tgtEl>
                                        <p:attrNameLst>
                                          <p:attrName>ppt_w</p:attrName>
                                        </p:attrNameLst>
                                      </p:cBhvr>
                                      <p:tavLst>
                                        <p:tav tm="0">
                                          <p:val>
                                            <p:strVal val="0"/>
                                          </p:val>
                                        </p:tav>
                                        <p:tav tm="100000">
                                          <p:val>
                                            <p:strVal val="#ppt_w"/>
                                          </p:val>
                                        </p:tav>
                                      </p:tavLst>
                                    </p:anim>
                                    <p:anim calcmode="lin" valueType="num">
                                      <p:cBhvr additive="base">
                                        <p:cTn id="8" dur="500"/>
                                        <p:tgtEl>
                                          <p:spTgt spid="29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Google Shape;308;p47" descr="JAMA Cartoon"/>
          <p:cNvPicPr preferRelativeResize="0"/>
          <p:nvPr/>
        </p:nvPicPr>
        <p:blipFill rotWithShape="1">
          <a:blip r:embed="rId3">
            <a:alphaModFix/>
          </a:blip>
          <a:srcRect/>
          <a:stretch/>
        </p:blipFill>
        <p:spPr>
          <a:xfrm>
            <a:off x="2228850" y="1069701"/>
            <a:ext cx="4800600" cy="3636819"/>
          </a:xfrm>
          <a:prstGeom prst="rect">
            <a:avLst/>
          </a:prstGeom>
          <a:noFill/>
          <a:ln>
            <a:noFill/>
          </a:ln>
        </p:spPr>
      </p:pic>
      <p:sp>
        <p:nvSpPr>
          <p:cNvPr id="309" name="Google Shape;309;p47"/>
          <p:cNvSpPr txBox="1"/>
          <p:nvPr/>
        </p:nvSpPr>
        <p:spPr>
          <a:xfrm>
            <a:off x="270950" y="3454075"/>
            <a:ext cx="1761300" cy="5262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dk1"/>
                </a:solidFill>
                <a:latin typeface="Calibri"/>
                <a:ea typeface="Calibri"/>
                <a:cs typeface="Calibri"/>
                <a:sym typeface="Calibri"/>
              </a:rPr>
              <a:t>JAMA 2006;296:1955-1957.</a:t>
            </a:r>
            <a:endParaRPr sz="1100"/>
          </a:p>
        </p:txBody>
      </p:sp>
      <p:sp>
        <p:nvSpPr>
          <p:cNvPr id="310" name="Google Shape;310;p47"/>
          <p:cNvSpPr txBox="1">
            <a:spLocks noGrp="1"/>
          </p:cNvSpPr>
          <p:nvPr>
            <p:ph type="title"/>
          </p:nvPr>
        </p:nvSpPr>
        <p:spPr>
          <a:xfrm>
            <a:off x="1591188" y="285750"/>
            <a:ext cx="4866900" cy="857400"/>
          </a:xfrm>
          <a:prstGeom prst="rect">
            <a:avLst/>
          </a:prstGeom>
          <a:noFill/>
          <a:ln>
            <a:noFill/>
          </a:ln>
        </p:spPr>
        <p:txBody>
          <a:bodyPr spcFirstLastPara="1" wrap="square" lIns="68575" tIns="34275" rIns="68575" bIns="34275" anchor="ctr" anchorCtr="0">
            <a:normAutofit/>
          </a:bodyPr>
          <a:lstStyle/>
          <a:p>
            <a:pPr marL="0" lvl="0" indent="0" algn="l" rtl="0">
              <a:spcBef>
                <a:spcPts val="0"/>
              </a:spcBef>
              <a:spcAft>
                <a:spcPts val="0"/>
              </a:spcAft>
              <a:buClr>
                <a:schemeClr val="dk1"/>
              </a:buClr>
              <a:buSzPts val="3300"/>
              <a:buFont typeface="Calibri"/>
              <a:buNone/>
            </a:pPr>
            <a:r>
              <a:rPr lang="en" sz="3100" b="1"/>
              <a:t>The Adaptive Process</a:t>
            </a:r>
            <a:endParaRPr sz="3100" b="1"/>
          </a:p>
        </p:txBody>
      </p:sp>
      <p:sp>
        <p:nvSpPr>
          <p:cNvPr id="311" name="Google Shape;311;p4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8"/>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rmAutofit/>
          </a:bodyPr>
          <a:lstStyle/>
          <a:p>
            <a:pPr marL="0" lvl="0" indent="0" algn="l" rtl="0">
              <a:spcBef>
                <a:spcPts val="0"/>
              </a:spcBef>
              <a:spcAft>
                <a:spcPts val="0"/>
              </a:spcAft>
              <a:buClr>
                <a:schemeClr val="dk1"/>
              </a:buClr>
              <a:buSzPts val="3300"/>
              <a:buFont typeface="Calibri"/>
              <a:buNone/>
            </a:pPr>
            <a:r>
              <a:rPr lang="en" sz="3000"/>
              <a:t>GOAL:</a:t>
            </a:r>
            <a:endParaRPr sz="3000"/>
          </a:p>
        </p:txBody>
      </p:sp>
      <p:sp>
        <p:nvSpPr>
          <p:cNvPr id="317" name="Google Shape;317;p48"/>
          <p:cNvSpPr txBox="1"/>
          <p:nvPr/>
        </p:nvSpPr>
        <p:spPr>
          <a:xfrm>
            <a:off x="1485900" y="1200151"/>
            <a:ext cx="6172200" cy="33945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2400"/>
              <a:buFont typeface="Arial"/>
              <a:buNone/>
            </a:pPr>
            <a:r>
              <a:rPr lang="en" sz="2400">
                <a:solidFill>
                  <a:schemeClr val="dk1"/>
                </a:solidFill>
                <a:latin typeface="Calibri"/>
                <a:ea typeface="Calibri"/>
                <a:cs typeface="Calibri"/>
                <a:sym typeface="Calibri"/>
              </a:rPr>
              <a:t>Design a trial that leaves no (or few) regrets.</a:t>
            </a:r>
            <a:endParaRPr sz="1100"/>
          </a:p>
          <a:p>
            <a:pPr marL="0" marR="0" lvl="0" indent="0" algn="l" rtl="0">
              <a:spcBef>
                <a:spcPts val="50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0" marR="0" lvl="0" indent="0" algn="l" rtl="0">
              <a:spcBef>
                <a:spcPts val="500"/>
              </a:spcBef>
              <a:spcAft>
                <a:spcPts val="0"/>
              </a:spcAft>
              <a:buClr>
                <a:schemeClr val="dk1"/>
              </a:buClr>
              <a:buSzPts val="2400"/>
              <a:buFont typeface="Arial"/>
              <a:buNone/>
            </a:pPr>
            <a:r>
              <a:rPr lang="en" sz="2400">
                <a:solidFill>
                  <a:schemeClr val="dk1"/>
                </a:solidFill>
                <a:latin typeface="Calibri"/>
                <a:ea typeface="Calibri"/>
                <a:cs typeface="Calibri"/>
                <a:sym typeface="Calibri"/>
              </a:rPr>
              <a:t>The clinical community and funders will know what to do next.</a:t>
            </a:r>
            <a:endParaRPr sz="1100"/>
          </a:p>
          <a:p>
            <a:pPr marL="0" marR="0" lvl="0" indent="0" algn="l" rtl="0">
              <a:spcBef>
                <a:spcPts val="50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0" marR="0" lvl="0" indent="0" algn="l" rtl="0">
              <a:spcBef>
                <a:spcPts val="500"/>
              </a:spcBef>
              <a:spcAft>
                <a:spcPts val="0"/>
              </a:spcAft>
              <a:buClr>
                <a:schemeClr val="dk1"/>
              </a:buClr>
              <a:buSzPts val="2400"/>
              <a:buFont typeface="Arial"/>
              <a:buNone/>
            </a:pPr>
            <a:r>
              <a:rPr lang="en" sz="2400">
                <a:solidFill>
                  <a:schemeClr val="dk1"/>
                </a:solidFill>
                <a:latin typeface="Calibri"/>
                <a:ea typeface="Calibri"/>
                <a:cs typeface="Calibri"/>
                <a:sym typeface="Calibri"/>
              </a:rPr>
              <a:t>The “pre-mortem.”</a:t>
            </a:r>
            <a:endParaRPr sz="1100"/>
          </a:p>
          <a:p>
            <a:pPr marL="0" marR="0" lvl="0" indent="0" algn="l" rtl="0">
              <a:spcBef>
                <a:spcPts val="50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p:txBody>
      </p:sp>
      <p:sp>
        <p:nvSpPr>
          <p:cNvPr id="318" name="Google Shape;318;p4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9"/>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rmAutofit/>
          </a:bodyPr>
          <a:lstStyle/>
          <a:p>
            <a:pPr marL="0" lvl="0" indent="0" algn="l" rtl="0">
              <a:spcBef>
                <a:spcPts val="0"/>
              </a:spcBef>
              <a:spcAft>
                <a:spcPts val="0"/>
              </a:spcAft>
              <a:buClr>
                <a:schemeClr val="dk1"/>
              </a:buClr>
              <a:buSzPts val="3300"/>
              <a:buFont typeface="Calibri"/>
              <a:buNone/>
            </a:pPr>
            <a:r>
              <a:rPr lang="en" sz="3000"/>
              <a:t>CAVEAT:</a:t>
            </a:r>
            <a:endParaRPr sz="3000"/>
          </a:p>
        </p:txBody>
      </p:sp>
      <p:sp>
        <p:nvSpPr>
          <p:cNvPr id="324" name="Google Shape;324;p49"/>
          <p:cNvSpPr txBox="1"/>
          <p:nvPr/>
        </p:nvSpPr>
        <p:spPr>
          <a:xfrm>
            <a:off x="1485900" y="1200151"/>
            <a:ext cx="6172200" cy="33945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2400"/>
              <a:buFont typeface="Arial"/>
              <a:buNone/>
            </a:pPr>
            <a:r>
              <a:rPr lang="en" sz="2400">
                <a:solidFill>
                  <a:schemeClr val="dk1"/>
                </a:solidFill>
                <a:latin typeface="Calibri"/>
                <a:ea typeface="Calibri"/>
                <a:cs typeface="Calibri"/>
                <a:sym typeface="Calibri"/>
              </a:rPr>
              <a:t>An adaptive or flexible design doesn’t </a:t>
            </a:r>
            <a:r>
              <a:rPr lang="en" sz="2400" u="sng">
                <a:solidFill>
                  <a:schemeClr val="dk1"/>
                </a:solidFill>
                <a:latin typeface="Calibri"/>
                <a:ea typeface="Calibri"/>
                <a:cs typeface="Calibri"/>
                <a:sym typeface="Calibri"/>
              </a:rPr>
              <a:t>always</a:t>
            </a:r>
            <a:r>
              <a:rPr lang="en" sz="2400">
                <a:solidFill>
                  <a:schemeClr val="dk1"/>
                </a:solidFill>
                <a:latin typeface="Calibri"/>
                <a:ea typeface="Calibri"/>
                <a:cs typeface="Calibri"/>
                <a:sym typeface="Calibri"/>
              </a:rPr>
              <a:t> make sense.</a:t>
            </a:r>
            <a:endParaRPr sz="1100"/>
          </a:p>
          <a:p>
            <a:pPr marL="0" marR="0" lvl="0" indent="0" algn="l" rtl="0">
              <a:spcBef>
                <a:spcPts val="50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0" marR="0" lvl="0" indent="0" algn="l" rtl="0">
              <a:spcBef>
                <a:spcPts val="500"/>
              </a:spcBef>
              <a:spcAft>
                <a:spcPts val="0"/>
              </a:spcAft>
              <a:buClr>
                <a:schemeClr val="dk1"/>
              </a:buClr>
              <a:buSzPts val="2400"/>
              <a:buFont typeface="Arial"/>
              <a:buNone/>
            </a:pPr>
            <a:r>
              <a:rPr lang="en" sz="2400">
                <a:solidFill>
                  <a:schemeClr val="dk1"/>
                </a:solidFill>
                <a:latin typeface="Calibri"/>
                <a:ea typeface="Calibri"/>
                <a:cs typeface="Calibri"/>
                <a:sym typeface="Calibri"/>
              </a:rPr>
              <a:t>(We do not usually know as much before starting the trial as we will after we have data for most situations…)</a:t>
            </a:r>
            <a:endParaRPr sz="1100"/>
          </a:p>
          <a:p>
            <a:pPr marL="0" marR="0" lvl="0" indent="0" algn="l" rtl="0">
              <a:spcBef>
                <a:spcPts val="50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p:txBody>
      </p:sp>
      <p:sp>
        <p:nvSpPr>
          <p:cNvPr id="325" name="Google Shape;325;p4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50"/>
          <p:cNvSpPr txBox="1">
            <a:spLocks noGrp="1"/>
          </p:cNvSpPr>
          <p:nvPr>
            <p:ph type="title"/>
          </p:nvPr>
        </p:nvSpPr>
        <p:spPr>
          <a:xfrm>
            <a:off x="311700" y="445025"/>
            <a:ext cx="8520600" cy="623400"/>
          </a:xfrm>
          <a:prstGeom prst="rect">
            <a:avLst/>
          </a:prstGeom>
          <a:noFill/>
          <a:ln>
            <a:noFill/>
          </a:ln>
        </p:spPr>
        <p:txBody>
          <a:bodyPr spcFirstLastPara="1" wrap="square" lIns="68575" tIns="34275" rIns="68575" bIns="34275" anchor="ctr" anchorCtr="0">
            <a:normAutofit/>
          </a:bodyPr>
          <a:lstStyle/>
          <a:p>
            <a:pPr marL="0" lvl="0" indent="0" algn="l" rtl="0">
              <a:spcBef>
                <a:spcPts val="0"/>
              </a:spcBef>
              <a:spcAft>
                <a:spcPts val="0"/>
              </a:spcAft>
              <a:buClr>
                <a:schemeClr val="dk1"/>
              </a:buClr>
              <a:buSzPts val="3300"/>
              <a:buFont typeface="Calibri"/>
              <a:buNone/>
            </a:pPr>
            <a:r>
              <a:rPr lang="en" sz="3500" b="1"/>
              <a:t>ADAPT-IT 2010-2012</a:t>
            </a:r>
            <a:endParaRPr sz="3500" b="1"/>
          </a:p>
        </p:txBody>
      </p:sp>
      <p:sp>
        <p:nvSpPr>
          <p:cNvPr id="332" name="Google Shape;332;p50"/>
          <p:cNvSpPr txBox="1">
            <a:spLocks noGrp="1"/>
          </p:cNvSpPr>
          <p:nvPr>
            <p:ph type="body" idx="1"/>
          </p:nvPr>
        </p:nvSpPr>
        <p:spPr>
          <a:xfrm>
            <a:off x="311700" y="1152475"/>
            <a:ext cx="8520600" cy="3416400"/>
          </a:xfrm>
          <a:prstGeom prst="rect">
            <a:avLst/>
          </a:prstGeom>
          <a:noFill/>
          <a:ln>
            <a:noFill/>
          </a:ln>
        </p:spPr>
        <p:txBody>
          <a:bodyPr spcFirstLastPara="1" wrap="square" lIns="68575" tIns="34275" rIns="68575" bIns="34275" anchor="t" anchorCtr="0">
            <a:normAutofit/>
          </a:bodyPr>
          <a:lstStyle/>
          <a:p>
            <a:pPr marL="254000" lvl="0" indent="-312420" algn="l" rtl="0">
              <a:lnSpc>
                <a:spcPct val="60000"/>
              </a:lnSpc>
              <a:spcBef>
                <a:spcPts val="0"/>
              </a:spcBef>
              <a:spcAft>
                <a:spcPts val="0"/>
              </a:spcAft>
              <a:buClr>
                <a:schemeClr val="dk1"/>
              </a:buClr>
              <a:buSzPts val="2520"/>
              <a:buChar char="●"/>
            </a:pPr>
            <a:r>
              <a:rPr lang="en" sz="2520"/>
              <a:t>FDA / NIH Common Fund cooperative award that to develop adaptive clinical trial designs for confirmatory, large scale trials</a:t>
            </a:r>
            <a:endParaRPr sz="2520"/>
          </a:p>
          <a:p>
            <a:pPr marL="254000" lvl="0" indent="-312420" algn="l" rtl="0">
              <a:lnSpc>
                <a:spcPct val="60000"/>
              </a:lnSpc>
              <a:spcBef>
                <a:spcPts val="1400"/>
              </a:spcBef>
              <a:spcAft>
                <a:spcPts val="0"/>
              </a:spcAft>
              <a:buClr>
                <a:schemeClr val="dk1"/>
              </a:buClr>
              <a:buSzPts val="2520"/>
              <a:buChar char="●"/>
            </a:pPr>
            <a:r>
              <a:rPr lang="en" sz="2520"/>
              <a:t>Process</a:t>
            </a:r>
            <a:endParaRPr sz="2520"/>
          </a:p>
          <a:p>
            <a:pPr marL="558800" lvl="1" indent="-287020" algn="l" rtl="0">
              <a:lnSpc>
                <a:spcPct val="60000"/>
              </a:lnSpc>
              <a:spcBef>
                <a:spcPts val="1400"/>
              </a:spcBef>
              <a:spcAft>
                <a:spcPts val="0"/>
              </a:spcAft>
              <a:buClr>
                <a:schemeClr val="dk1"/>
              </a:buClr>
              <a:buSzPts val="2520"/>
              <a:buChar char="○"/>
            </a:pPr>
            <a:r>
              <a:rPr lang="en" sz="2520"/>
              <a:t>Stakeholder Meeting to present the clinical problem</a:t>
            </a:r>
            <a:endParaRPr sz="2520"/>
          </a:p>
          <a:p>
            <a:pPr marL="558800" lvl="1" indent="-287020" algn="l" rtl="0">
              <a:lnSpc>
                <a:spcPct val="60000"/>
              </a:lnSpc>
              <a:spcBef>
                <a:spcPts val="1400"/>
              </a:spcBef>
              <a:spcAft>
                <a:spcPts val="0"/>
              </a:spcAft>
              <a:buClr>
                <a:schemeClr val="dk1"/>
              </a:buClr>
              <a:buSzPts val="2520"/>
              <a:buChar char="○"/>
            </a:pPr>
            <a:r>
              <a:rPr lang="en" sz="2520"/>
              <a:t>Preliminary design - Simulations and iterations</a:t>
            </a:r>
            <a:endParaRPr sz="2520"/>
          </a:p>
          <a:p>
            <a:pPr marL="558800" lvl="1" indent="-287020" algn="l" rtl="0">
              <a:lnSpc>
                <a:spcPct val="60000"/>
              </a:lnSpc>
              <a:spcBef>
                <a:spcPts val="1400"/>
              </a:spcBef>
              <a:spcAft>
                <a:spcPts val="0"/>
              </a:spcAft>
              <a:buClr>
                <a:schemeClr val="dk1"/>
              </a:buClr>
              <a:buSzPts val="2520"/>
              <a:buChar char="○"/>
            </a:pPr>
            <a:r>
              <a:rPr lang="en" sz="2520"/>
              <a:t>Stakeholder Meeting to review “final” design proposal </a:t>
            </a:r>
            <a:endParaRPr sz="2520"/>
          </a:p>
          <a:p>
            <a:pPr marL="558800" lvl="1" indent="-287020" algn="l" rtl="0">
              <a:lnSpc>
                <a:spcPct val="60000"/>
              </a:lnSpc>
              <a:spcBef>
                <a:spcPts val="1400"/>
              </a:spcBef>
              <a:spcAft>
                <a:spcPts val="0"/>
              </a:spcAft>
              <a:buClr>
                <a:schemeClr val="dk1"/>
              </a:buClr>
              <a:buSzPts val="2520"/>
              <a:buChar char="○"/>
            </a:pPr>
            <a:r>
              <a:rPr lang="en" sz="2520"/>
              <a:t>More simulations and validation</a:t>
            </a:r>
            <a:endParaRPr sz="2520"/>
          </a:p>
          <a:p>
            <a:pPr marL="558800" lvl="1" indent="-287020" algn="l" rtl="0">
              <a:lnSpc>
                <a:spcPct val="60000"/>
              </a:lnSpc>
              <a:spcBef>
                <a:spcPts val="1400"/>
              </a:spcBef>
              <a:spcAft>
                <a:spcPts val="0"/>
              </a:spcAft>
              <a:buClr>
                <a:schemeClr val="dk1"/>
              </a:buClr>
              <a:buSzPts val="2520"/>
              <a:buChar char="○"/>
            </a:pPr>
            <a:r>
              <a:rPr lang="en" sz="2520"/>
              <a:t>Development of protocol (IDE / clinical trial protocol)</a:t>
            </a:r>
            <a:endParaRPr sz="735"/>
          </a:p>
        </p:txBody>
      </p:sp>
      <p:sp>
        <p:nvSpPr>
          <p:cNvPr id="333" name="Google Shape;333;p5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000"/>
              <a:t>14</a:t>
            </a:fld>
            <a:endParaRPr sz="1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51"/>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2600"/>
              <a:t>Thematic Adaptive Motivation for (adult) ICECAP</a:t>
            </a:r>
            <a:endParaRPr sz="2600"/>
          </a:p>
        </p:txBody>
      </p:sp>
      <p:sp>
        <p:nvSpPr>
          <p:cNvPr id="339" name="Google Shape;339;p5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406400" algn="l" rtl="0">
              <a:spcBef>
                <a:spcPts val="0"/>
              </a:spcBef>
              <a:spcAft>
                <a:spcPts val="0"/>
              </a:spcAft>
              <a:buSzPts val="2800"/>
              <a:buChar char="●"/>
            </a:pPr>
            <a:r>
              <a:rPr lang="en" sz="2500"/>
              <a:t>Fixed design</a:t>
            </a:r>
            <a:endParaRPr sz="2500"/>
          </a:p>
          <a:p>
            <a:pPr marL="457200" lvl="0" indent="-406400" algn="l" rtl="0">
              <a:spcBef>
                <a:spcPts val="0"/>
              </a:spcBef>
              <a:spcAft>
                <a:spcPts val="0"/>
              </a:spcAft>
              <a:buSzPts val="2800"/>
              <a:buChar char="●"/>
            </a:pPr>
            <a:r>
              <a:rPr lang="en" sz="2500"/>
              <a:t>1800 patients</a:t>
            </a:r>
            <a:endParaRPr sz="2500"/>
          </a:p>
          <a:p>
            <a:pPr marL="457200" lvl="0" indent="-406400" algn="l" rtl="0">
              <a:spcBef>
                <a:spcPts val="0"/>
              </a:spcBef>
              <a:spcAft>
                <a:spcPts val="0"/>
              </a:spcAft>
              <a:buSzPts val="2800"/>
              <a:buChar char="●"/>
            </a:pPr>
            <a:r>
              <a:rPr lang="en" sz="2500"/>
              <a:t>12, 24, 48</a:t>
            </a:r>
            <a:endParaRPr sz="2500"/>
          </a:p>
          <a:p>
            <a:pPr marL="457200" lvl="0" indent="-406400" algn="l" rtl="0">
              <a:spcBef>
                <a:spcPts val="0"/>
              </a:spcBef>
              <a:spcAft>
                <a:spcPts val="0"/>
              </a:spcAft>
              <a:buSzPts val="2800"/>
              <a:buChar char="●"/>
            </a:pPr>
            <a:r>
              <a:rPr lang="en" sz="2500"/>
              <a:t>Anticipated regrets</a:t>
            </a:r>
            <a:endParaRPr sz="2500"/>
          </a:p>
        </p:txBody>
      </p:sp>
      <p:sp>
        <p:nvSpPr>
          <p:cNvPr id="340" name="Google Shape;340;p5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000"/>
              <a:t>15</a:t>
            </a:fld>
            <a:endParaRPr sz="1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52"/>
          <p:cNvSpPr txBox="1">
            <a:spLocks noGrp="1"/>
          </p:cNvSpPr>
          <p:nvPr>
            <p:ph type="title" idx="4294967295"/>
          </p:nvPr>
        </p:nvSpPr>
        <p:spPr>
          <a:xfrm>
            <a:off x="168175" y="0"/>
            <a:ext cx="8229600" cy="5049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 sz="4000" b="0" i="0" u="none">
                <a:solidFill>
                  <a:schemeClr val="dk1"/>
                </a:solidFill>
                <a:latin typeface="Calibri"/>
                <a:ea typeface="Calibri"/>
                <a:cs typeface="Calibri"/>
                <a:sym typeface="Calibri"/>
              </a:rPr>
              <a:t>Example Outcome of Fixed</a:t>
            </a:r>
            <a:endParaRPr/>
          </a:p>
        </p:txBody>
      </p:sp>
      <p:pic>
        <p:nvPicPr>
          <p:cNvPr id="346" name="Google Shape;346;p52" descr="fixed2.pdf"/>
          <p:cNvPicPr preferRelativeResize="0"/>
          <p:nvPr/>
        </p:nvPicPr>
        <p:blipFill rotWithShape="1">
          <a:blip r:embed="rId3">
            <a:alphaModFix/>
          </a:blip>
          <a:srcRect/>
          <a:stretch/>
        </p:blipFill>
        <p:spPr>
          <a:xfrm>
            <a:off x="1678400" y="357776"/>
            <a:ext cx="4427950" cy="4427950"/>
          </a:xfrm>
          <a:prstGeom prst="rect">
            <a:avLst/>
          </a:prstGeom>
          <a:noFill/>
          <a:ln>
            <a:noFill/>
          </a:ln>
        </p:spPr>
      </p:pic>
      <p:sp>
        <p:nvSpPr>
          <p:cNvPr id="347" name="Google Shape;347;p52"/>
          <p:cNvSpPr txBox="1">
            <a:spLocks noGrp="1"/>
          </p:cNvSpPr>
          <p:nvPr>
            <p:ph type="body" idx="4294967295"/>
          </p:nvPr>
        </p:nvSpPr>
        <p:spPr>
          <a:xfrm>
            <a:off x="6165900" y="650669"/>
            <a:ext cx="2520900" cy="37719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 sz="3200" b="0" i="0" u="none" strike="noStrike" cap="none">
                <a:solidFill>
                  <a:schemeClr val="dk1"/>
                </a:solidFill>
                <a:latin typeface="Calibri"/>
                <a:ea typeface="Calibri"/>
                <a:cs typeface="Calibri"/>
                <a:sym typeface="Calibri"/>
              </a:rPr>
              <a:t>Idealized Outcome?</a:t>
            </a:r>
            <a:endParaRPr/>
          </a:p>
          <a:p>
            <a:pPr marL="342900" marR="0" lvl="0" indent="-342900" algn="l" rtl="0">
              <a:lnSpc>
                <a:spcPct val="100000"/>
              </a:lnSpc>
              <a:spcBef>
                <a:spcPts val="640"/>
              </a:spcBef>
              <a:spcAft>
                <a:spcPts val="0"/>
              </a:spcAft>
              <a:buClr>
                <a:schemeClr val="dk1"/>
              </a:buClr>
              <a:buSzPts val="3200"/>
              <a:buFont typeface="Arial"/>
              <a:buChar char="•"/>
            </a:pPr>
            <a:r>
              <a:rPr lang="en" sz="3200" b="0" i="0" u="none" strike="noStrike" cap="none">
                <a:solidFill>
                  <a:schemeClr val="dk1"/>
                </a:solidFill>
                <a:latin typeface="Calibri"/>
                <a:ea typeface="Calibri"/>
                <a:cs typeface="Calibri"/>
                <a:sym typeface="Calibri"/>
              </a:rPr>
              <a:t>Answer All your questions?</a:t>
            </a:r>
            <a:endParaRPr/>
          </a:p>
          <a:p>
            <a:pPr marL="342900" marR="0" lvl="0" indent="-342900" algn="l" rtl="0">
              <a:lnSpc>
                <a:spcPct val="100000"/>
              </a:lnSpc>
              <a:spcBef>
                <a:spcPts val="640"/>
              </a:spcBef>
              <a:spcAft>
                <a:spcPts val="0"/>
              </a:spcAft>
              <a:buClr>
                <a:schemeClr val="dk1"/>
              </a:buClr>
              <a:buSzPts val="3200"/>
              <a:buFont typeface="Arial"/>
              <a:buChar char="•"/>
            </a:pPr>
            <a:r>
              <a:rPr lang="en" sz="3200" b="0" i="0" u="none" strike="noStrike" cap="none">
                <a:solidFill>
                  <a:schemeClr val="dk1"/>
                </a:solidFill>
                <a:latin typeface="Calibri"/>
                <a:ea typeface="Calibri"/>
                <a:cs typeface="Calibri"/>
                <a:sym typeface="Calibri"/>
              </a:rPr>
              <a:t>Do anything differently?</a:t>
            </a:r>
            <a:endParaRPr/>
          </a:p>
          <a:p>
            <a:pPr marL="342900" marR="0" lvl="0" indent="-139700" algn="l" rtl="0">
              <a:spcBef>
                <a:spcPts val="640"/>
              </a:spcBef>
              <a:spcAft>
                <a:spcPts val="1200"/>
              </a:spcAft>
              <a:buClr>
                <a:schemeClr val="dk1"/>
              </a:buClr>
              <a:buSzPts val="3200"/>
              <a:buFont typeface="Arial"/>
              <a:buNone/>
            </a:pPr>
            <a:endParaRPr sz="3200" b="0" i="0" u="none">
              <a:solidFill>
                <a:schemeClr val="dk1"/>
              </a:solidFill>
              <a:latin typeface="Calibri"/>
              <a:ea typeface="Calibri"/>
              <a:cs typeface="Calibri"/>
              <a:sym typeface="Calibri"/>
            </a:endParaRPr>
          </a:p>
        </p:txBody>
      </p:sp>
      <p:sp>
        <p:nvSpPr>
          <p:cNvPr id="348" name="Google Shape;348;p5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000"/>
              <a:t>16</a:t>
            </a:fld>
            <a:endParaRPr sz="1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3"/>
          <p:cNvSpPr txBox="1">
            <a:spLocks noGrp="1"/>
          </p:cNvSpPr>
          <p:nvPr>
            <p:ph type="title" idx="4294967295"/>
          </p:nvPr>
        </p:nvSpPr>
        <p:spPr>
          <a:xfrm>
            <a:off x="457200" y="13097"/>
            <a:ext cx="8229600" cy="5049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 sz="4000" b="0" i="0" u="none">
                <a:solidFill>
                  <a:schemeClr val="dk1"/>
                </a:solidFill>
                <a:latin typeface="Calibri"/>
                <a:ea typeface="Calibri"/>
                <a:cs typeface="Calibri"/>
                <a:sym typeface="Calibri"/>
              </a:rPr>
              <a:t>Example Outcome of Fixed (versus </a:t>
            </a:r>
            <a:r>
              <a:rPr lang="en" sz="4000" b="0">
                <a:solidFill>
                  <a:schemeClr val="dk1"/>
                </a:solidFill>
                <a:latin typeface="Calibri"/>
                <a:ea typeface="Calibri"/>
                <a:cs typeface="Calibri"/>
                <a:sym typeface="Calibri"/>
              </a:rPr>
              <a:t>“truth”)</a:t>
            </a:r>
            <a:endParaRPr/>
          </a:p>
        </p:txBody>
      </p:sp>
      <p:pic>
        <p:nvPicPr>
          <p:cNvPr id="354" name="Google Shape;354;p53" descr="fixed2.pdf"/>
          <p:cNvPicPr preferRelativeResize="0"/>
          <p:nvPr/>
        </p:nvPicPr>
        <p:blipFill rotWithShape="1">
          <a:blip r:embed="rId3">
            <a:alphaModFix/>
          </a:blip>
          <a:srcRect/>
          <a:stretch/>
        </p:blipFill>
        <p:spPr>
          <a:xfrm>
            <a:off x="2476913" y="687051"/>
            <a:ext cx="4190175" cy="4190175"/>
          </a:xfrm>
          <a:prstGeom prst="rect">
            <a:avLst/>
          </a:prstGeom>
          <a:noFill/>
          <a:ln>
            <a:noFill/>
          </a:ln>
        </p:spPr>
      </p:pic>
      <p:sp>
        <p:nvSpPr>
          <p:cNvPr id="355" name="Google Shape;355;p53"/>
          <p:cNvSpPr/>
          <p:nvPr/>
        </p:nvSpPr>
        <p:spPr>
          <a:xfrm>
            <a:off x="3189400" y="2450426"/>
            <a:ext cx="2809662" cy="653636"/>
          </a:xfrm>
          <a:custGeom>
            <a:avLst/>
            <a:gdLst/>
            <a:ahLst/>
            <a:cxnLst/>
            <a:rect l="l" t="t" r="r" b="b"/>
            <a:pathLst>
              <a:path w="3796840" h="615187" extrusionOk="0">
                <a:moveTo>
                  <a:pt x="0" y="416739"/>
                </a:moveTo>
                <a:cubicBezTo>
                  <a:pt x="348374" y="208369"/>
                  <a:pt x="696749" y="0"/>
                  <a:pt x="1329556" y="33075"/>
                </a:cubicBezTo>
                <a:cubicBezTo>
                  <a:pt x="1962363" y="66150"/>
                  <a:pt x="3796840" y="615187"/>
                  <a:pt x="3796840" y="615187"/>
                </a:cubicBezTo>
                <a:lnTo>
                  <a:pt x="3796840" y="615187"/>
                </a:lnTo>
              </a:path>
            </a:pathLst>
          </a:custGeom>
          <a:noFill/>
          <a:ln w="25400" cap="flat" cmpd="sng">
            <a:solidFill>
              <a:srgbClr val="008000"/>
            </a:solidFill>
            <a:prstDash val="solid"/>
            <a:miter lim="800000"/>
            <a:headEnd type="none" w="sm" len="sm"/>
            <a:tailEnd type="none" w="sm" len="sm"/>
          </a:ln>
          <a:effectLst>
            <a:outerShdw blurRad="63500" dist="20000" dir="5400000">
              <a:srgbClr val="000000">
                <a:alpha val="3765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3000" b="1" i="0" u="none">
              <a:solidFill>
                <a:srgbClr val="92D050"/>
              </a:solidFill>
              <a:latin typeface="Arial"/>
              <a:ea typeface="Arial"/>
              <a:cs typeface="Arial"/>
              <a:sym typeface="Arial"/>
            </a:endParaRPr>
          </a:p>
        </p:txBody>
      </p:sp>
      <p:sp>
        <p:nvSpPr>
          <p:cNvPr id="356" name="Google Shape;356;p53"/>
          <p:cNvSpPr txBox="1"/>
          <p:nvPr/>
        </p:nvSpPr>
        <p:spPr>
          <a:xfrm>
            <a:off x="5091287" y="2474656"/>
            <a:ext cx="17670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8000"/>
              </a:buClr>
              <a:buSzPts val="1800"/>
              <a:buFont typeface="Calibri"/>
              <a:buNone/>
            </a:pPr>
            <a:r>
              <a:rPr lang="en" sz="1800">
                <a:solidFill>
                  <a:srgbClr val="008000"/>
                </a:solidFill>
                <a:latin typeface="Calibri"/>
                <a:ea typeface="Calibri"/>
                <a:cs typeface="Calibri"/>
                <a:sym typeface="Calibri"/>
              </a:rPr>
              <a:t>“</a:t>
            </a:r>
            <a:r>
              <a:rPr lang="en" sz="1800" b="0" i="0" u="none">
                <a:solidFill>
                  <a:srgbClr val="008000"/>
                </a:solidFill>
                <a:latin typeface="Calibri"/>
                <a:ea typeface="Calibri"/>
                <a:cs typeface="Calibri"/>
                <a:sym typeface="Calibri"/>
              </a:rPr>
              <a:t>Perfect</a:t>
            </a:r>
            <a:r>
              <a:rPr lang="en" sz="1800">
                <a:solidFill>
                  <a:srgbClr val="008000"/>
                </a:solidFill>
                <a:latin typeface="Calibri"/>
                <a:ea typeface="Calibri"/>
                <a:cs typeface="Calibri"/>
                <a:sym typeface="Calibri"/>
              </a:rPr>
              <a:t>”</a:t>
            </a:r>
            <a:r>
              <a:rPr lang="en" sz="1800" b="0" i="0" u="none">
                <a:solidFill>
                  <a:srgbClr val="008000"/>
                </a:solidFill>
                <a:latin typeface="Calibri"/>
                <a:ea typeface="Calibri"/>
                <a:cs typeface="Calibri"/>
                <a:sym typeface="Calibri"/>
              </a:rPr>
              <a:t> </a:t>
            </a:r>
            <a:endParaRPr/>
          </a:p>
        </p:txBody>
      </p:sp>
      <p:sp>
        <p:nvSpPr>
          <p:cNvPr id="357" name="Google Shape;357;p53"/>
          <p:cNvSpPr/>
          <p:nvPr/>
        </p:nvSpPr>
        <p:spPr>
          <a:xfrm rot="10309119" flipH="1">
            <a:off x="3114776" y="2202490"/>
            <a:ext cx="2912678" cy="495593"/>
          </a:xfrm>
          <a:custGeom>
            <a:avLst/>
            <a:gdLst/>
            <a:ahLst/>
            <a:cxnLst/>
            <a:rect l="l" t="t" r="r" b="b"/>
            <a:pathLst>
              <a:path w="3684389" h="1042950" extrusionOk="0">
                <a:moveTo>
                  <a:pt x="0" y="500528"/>
                </a:moveTo>
                <a:cubicBezTo>
                  <a:pt x="774471" y="250264"/>
                  <a:pt x="1548943" y="0"/>
                  <a:pt x="2163008" y="90404"/>
                </a:cubicBezTo>
                <a:cubicBezTo>
                  <a:pt x="2777073" y="180808"/>
                  <a:pt x="3684389" y="1042950"/>
                  <a:pt x="3684389" y="1042950"/>
                </a:cubicBezTo>
                <a:lnTo>
                  <a:pt x="3684389" y="1042950"/>
                </a:lnTo>
              </a:path>
            </a:pathLst>
          </a:custGeom>
          <a:noFill/>
          <a:ln w="25400" cap="flat" cmpd="sng">
            <a:solidFill>
              <a:srgbClr val="C0504D"/>
            </a:solidFill>
            <a:prstDash val="solid"/>
            <a:miter lim="800000"/>
            <a:headEnd type="none" w="sm" len="sm"/>
            <a:tailEnd type="none" w="sm" len="sm"/>
          </a:ln>
          <a:effectLst>
            <a:outerShdw blurRad="63500" dist="20000" dir="5400000">
              <a:srgbClr val="000000">
                <a:alpha val="3765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3000" b="1" i="0" u="none">
              <a:solidFill>
                <a:srgbClr val="92D050"/>
              </a:solidFill>
              <a:latin typeface="Arial"/>
              <a:ea typeface="Arial"/>
              <a:cs typeface="Arial"/>
              <a:sym typeface="Arial"/>
            </a:endParaRPr>
          </a:p>
        </p:txBody>
      </p:sp>
      <p:sp>
        <p:nvSpPr>
          <p:cNvPr id="358" name="Google Shape;358;p53"/>
          <p:cNvSpPr txBox="1"/>
          <p:nvPr/>
        </p:nvSpPr>
        <p:spPr>
          <a:xfrm>
            <a:off x="4572000" y="1885825"/>
            <a:ext cx="12366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504D"/>
              </a:buClr>
              <a:buSzPts val="1800"/>
              <a:buFont typeface="Calibri"/>
              <a:buNone/>
            </a:pPr>
            <a:r>
              <a:rPr lang="en" sz="1800" b="0" i="0" u="none">
                <a:solidFill>
                  <a:srgbClr val="C0504D"/>
                </a:solidFill>
                <a:latin typeface="Calibri"/>
                <a:ea typeface="Calibri"/>
                <a:cs typeface="Calibri"/>
                <a:sym typeface="Calibri"/>
              </a:rPr>
              <a:t>Later Effect</a:t>
            </a:r>
            <a:endParaRPr/>
          </a:p>
        </p:txBody>
      </p:sp>
      <p:sp>
        <p:nvSpPr>
          <p:cNvPr id="359" name="Google Shape;359;p53"/>
          <p:cNvSpPr/>
          <p:nvPr/>
        </p:nvSpPr>
        <p:spPr>
          <a:xfrm>
            <a:off x="3189125" y="2401238"/>
            <a:ext cx="2810191" cy="904423"/>
          </a:xfrm>
          <a:custGeom>
            <a:avLst/>
            <a:gdLst/>
            <a:ahLst/>
            <a:cxnLst/>
            <a:rect l="l" t="t" r="r" b="b"/>
            <a:pathLst>
              <a:path w="3267664" h="2009828" extrusionOk="0">
                <a:moveTo>
                  <a:pt x="0" y="1262344"/>
                </a:moveTo>
                <a:cubicBezTo>
                  <a:pt x="88196" y="631172"/>
                  <a:pt x="176392" y="0"/>
                  <a:pt x="721003" y="124581"/>
                </a:cubicBezTo>
                <a:cubicBezTo>
                  <a:pt x="1265614" y="249162"/>
                  <a:pt x="3267664" y="2009828"/>
                  <a:pt x="3267664" y="2009828"/>
                </a:cubicBezTo>
                <a:lnTo>
                  <a:pt x="3267664" y="2009828"/>
                </a:lnTo>
              </a:path>
            </a:pathLst>
          </a:custGeom>
          <a:noFill/>
          <a:ln w="25400" cap="flat" cmpd="sng">
            <a:solidFill>
              <a:srgbClr val="6600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3000" b="1" i="0" u="none">
              <a:solidFill>
                <a:srgbClr val="92D050"/>
              </a:solidFill>
              <a:latin typeface="Arial"/>
              <a:ea typeface="Arial"/>
              <a:cs typeface="Arial"/>
              <a:sym typeface="Arial"/>
            </a:endParaRPr>
          </a:p>
        </p:txBody>
      </p:sp>
      <p:sp>
        <p:nvSpPr>
          <p:cNvPr id="360" name="Google Shape;360;p53"/>
          <p:cNvSpPr txBox="1"/>
          <p:nvPr/>
        </p:nvSpPr>
        <p:spPr>
          <a:xfrm>
            <a:off x="4369350" y="3003306"/>
            <a:ext cx="1363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660066"/>
              </a:buClr>
              <a:buSzPts val="1800"/>
              <a:buFont typeface="Calibri"/>
              <a:buNone/>
            </a:pPr>
            <a:r>
              <a:rPr lang="en" sz="1800" b="0" i="0" u="none">
                <a:solidFill>
                  <a:srgbClr val="660066"/>
                </a:solidFill>
                <a:latin typeface="Calibri"/>
                <a:ea typeface="Calibri"/>
                <a:cs typeface="Calibri"/>
                <a:sym typeface="Calibri"/>
              </a:rPr>
              <a:t>Earlier Effect</a:t>
            </a:r>
            <a:endParaRPr/>
          </a:p>
        </p:txBody>
      </p:sp>
      <p:sp>
        <p:nvSpPr>
          <p:cNvPr id="361" name="Google Shape;361;p5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000"/>
              <a:t>17</a:t>
            </a:fld>
            <a:endParaRPr sz="1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54"/>
          <p:cNvSpPr txBox="1">
            <a:spLocks noGrp="1"/>
          </p:cNvSpPr>
          <p:nvPr>
            <p:ph type="title" idx="4294967295"/>
          </p:nvPr>
        </p:nvSpPr>
        <p:spPr>
          <a:xfrm>
            <a:off x="457200" y="13097"/>
            <a:ext cx="8229600" cy="5049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 sz="4000" b="0" i="0" u="none">
                <a:solidFill>
                  <a:schemeClr val="dk1"/>
                </a:solidFill>
                <a:latin typeface="Calibri"/>
                <a:ea typeface="Calibri"/>
                <a:cs typeface="Calibri"/>
                <a:sym typeface="Calibri"/>
              </a:rPr>
              <a:t>Example Outcome of Fixed (v</a:t>
            </a:r>
            <a:r>
              <a:rPr lang="en" sz="4000" b="0">
                <a:solidFill>
                  <a:schemeClr val="dk1"/>
                </a:solidFill>
                <a:latin typeface="Calibri"/>
                <a:ea typeface="Calibri"/>
                <a:cs typeface="Calibri"/>
                <a:sym typeface="Calibri"/>
              </a:rPr>
              <a:t>ersus “truth”)</a:t>
            </a:r>
            <a:endParaRPr/>
          </a:p>
        </p:txBody>
      </p:sp>
      <p:pic>
        <p:nvPicPr>
          <p:cNvPr id="367" name="Google Shape;367;p54" descr="fixed2.pdf"/>
          <p:cNvPicPr preferRelativeResize="0"/>
          <p:nvPr/>
        </p:nvPicPr>
        <p:blipFill rotWithShape="1">
          <a:blip r:embed="rId3">
            <a:alphaModFix/>
          </a:blip>
          <a:srcRect/>
          <a:stretch/>
        </p:blipFill>
        <p:spPr>
          <a:xfrm>
            <a:off x="1952625" y="291584"/>
            <a:ext cx="4800600" cy="4800600"/>
          </a:xfrm>
          <a:prstGeom prst="rect">
            <a:avLst/>
          </a:prstGeom>
          <a:noFill/>
          <a:ln>
            <a:noFill/>
          </a:ln>
        </p:spPr>
      </p:pic>
      <p:cxnSp>
        <p:nvCxnSpPr>
          <p:cNvPr id="368" name="Google Shape;368;p54"/>
          <p:cNvCxnSpPr/>
          <p:nvPr/>
        </p:nvCxnSpPr>
        <p:spPr>
          <a:xfrm>
            <a:off x="2746128" y="2443124"/>
            <a:ext cx="3213600" cy="15600"/>
          </a:xfrm>
          <a:prstGeom prst="straightConnector1">
            <a:avLst/>
          </a:prstGeom>
          <a:noFill/>
          <a:ln w="25400" cap="flat" cmpd="sng">
            <a:solidFill>
              <a:schemeClr val="dk1"/>
            </a:solidFill>
            <a:prstDash val="solid"/>
            <a:miter lim="800000"/>
            <a:headEnd type="none" w="med" len="med"/>
            <a:tailEnd type="none" w="med" len="med"/>
          </a:ln>
        </p:spPr>
      </p:cxnSp>
      <p:cxnSp>
        <p:nvCxnSpPr>
          <p:cNvPr id="369" name="Google Shape;369;p54"/>
          <p:cNvCxnSpPr/>
          <p:nvPr/>
        </p:nvCxnSpPr>
        <p:spPr>
          <a:xfrm>
            <a:off x="2746128" y="2382027"/>
            <a:ext cx="3213600" cy="297900"/>
          </a:xfrm>
          <a:prstGeom prst="straightConnector1">
            <a:avLst/>
          </a:prstGeom>
          <a:noFill/>
          <a:ln w="25400" cap="flat" cmpd="sng">
            <a:solidFill>
              <a:srgbClr val="3366FF"/>
            </a:solidFill>
            <a:prstDash val="solid"/>
            <a:miter lim="800000"/>
            <a:headEnd type="none" w="med" len="med"/>
            <a:tailEnd type="none" w="med" len="med"/>
          </a:ln>
        </p:spPr>
      </p:cxnSp>
      <p:sp>
        <p:nvSpPr>
          <p:cNvPr id="370" name="Google Shape;370;p54"/>
          <p:cNvSpPr txBox="1"/>
          <p:nvPr/>
        </p:nvSpPr>
        <p:spPr>
          <a:xfrm>
            <a:off x="5203912" y="2012728"/>
            <a:ext cx="560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 sz="1800" b="0" i="0" u="none">
                <a:solidFill>
                  <a:srgbClr val="000000"/>
                </a:solidFill>
                <a:latin typeface="Calibri"/>
                <a:ea typeface="Calibri"/>
                <a:cs typeface="Calibri"/>
                <a:sym typeface="Calibri"/>
              </a:rPr>
              <a:t>Null</a:t>
            </a:r>
            <a:endParaRPr/>
          </a:p>
        </p:txBody>
      </p:sp>
      <p:sp>
        <p:nvSpPr>
          <p:cNvPr id="371" name="Google Shape;371;p54"/>
          <p:cNvSpPr txBox="1"/>
          <p:nvPr/>
        </p:nvSpPr>
        <p:spPr>
          <a:xfrm>
            <a:off x="5370462" y="2519815"/>
            <a:ext cx="7032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366FF"/>
              </a:buClr>
              <a:buSzPts val="1800"/>
              <a:buFont typeface="Calibri"/>
              <a:buNone/>
            </a:pPr>
            <a:r>
              <a:rPr lang="en" sz="1800" b="0" i="0" u="none">
                <a:solidFill>
                  <a:srgbClr val="3366FF"/>
                </a:solidFill>
                <a:latin typeface="Calibri"/>
                <a:ea typeface="Calibri"/>
                <a:cs typeface="Calibri"/>
                <a:sym typeface="Calibri"/>
              </a:rPr>
              <a:t>Harm</a:t>
            </a:r>
            <a:endParaRPr/>
          </a:p>
        </p:txBody>
      </p:sp>
      <p:cxnSp>
        <p:nvCxnSpPr>
          <p:cNvPr id="372" name="Google Shape;372;p54"/>
          <p:cNvCxnSpPr/>
          <p:nvPr/>
        </p:nvCxnSpPr>
        <p:spPr>
          <a:xfrm>
            <a:off x="4215529" y="2443124"/>
            <a:ext cx="1744200" cy="558600"/>
          </a:xfrm>
          <a:prstGeom prst="straightConnector1">
            <a:avLst/>
          </a:prstGeom>
          <a:noFill/>
          <a:ln w="25400" cap="flat" cmpd="sng">
            <a:solidFill>
              <a:schemeClr val="dk1"/>
            </a:solidFill>
            <a:prstDash val="solid"/>
            <a:miter lim="800000"/>
            <a:headEnd type="none" w="med" len="med"/>
            <a:tailEnd type="none" w="med" len="med"/>
          </a:ln>
        </p:spPr>
      </p:cxnSp>
      <p:sp>
        <p:nvSpPr>
          <p:cNvPr id="373" name="Google Shape;373;p54"/>
          <p:cNvSpPr txBox="1"/>
          <p:nvPr/>
        </p:nvSpPr>
        <p:spPr>
          <a:xfrm>
            <a:off x="4903650" y="2950219"/>
            <a:ext cx="11700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 sz="1800" b="0" i="0" u="none">
                <a:solidFill>
                  <a:srgbClr val="000000"/>
                </a:solidFill>
                <a:latin typeface="Calibri"/>
                <a:ea typeface="Calibri"/>
                <a:cs typeface="Calibri"/>
                <a:sym typeface="Calibri"/>
              </a:rPr>
              <a:t>Null/Harm</a:t>
            </a:r>
            <a:endParaRPr/>
          </a:p>
        </p:txBody>
      </p:sp>
      <p:sp>
        <p:nvSpPr>
          <p:cNvPr id="374" name="Google Shape;374;p54"/>
          <p:cNvSpPr txBox="1">
            <a:spLocks noGrp="1"/>
          </p:cNvSpPr>
          <p:nvPr>
            <p:ph type="body" idx="4294967295"/>
          </p:nvPr>
        </p:nvSpPr>
        <p:spPr>
          <a:xfrm>
            <a:off x="6753227" y="861925"/>
            <a:ext cx="2216100" cy="2457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 sz="2400" b="0" i="0" u="none">
                <a:solidFill>
                  <a:schemeClr val="dk1"/>
                </a:solidFill>
                <a:latin typeface="Calibri"/>
                <a:ea typeface="Calibri"/>
                <a:cs typeface="Calibri"/>
                <a:sym typeface="Calibri"/>
              </a:rPr>
              <a:t>FDA Approval?</a:t>
            </a:r>
            <a:endParaRPr/>
          </a:p>
          <a:p>
            <a:pPr marL="342900" marR="0" lvl="0" indent="-342900" algn="l" rtl="0">
              <a:lnSpc>
                <a:spcPct val="100000"/>
              </a:lnSpc>
              <a:spcBef>
                <a:spcPts val="480"/>
              </a:spcBef>
              <a:spcAft>
                <a:spcPts val="0"/>
              </a:spcAft>
              <a:buClr>
                <a:schemeClr val="dk1"/>
              </a:buClr>
              <a:buSzPts val="2400"/>
              <a:buFont typeface="Arial"/>
              <a:buChar char="•"/>
            </a:pPr>
            <a:r>
              <a:rPr lang="en" sz="2400" b="0" i="0" u="none">
                <a:solidFill>
                  <a:schemeClr val="dk1"/>
                </a:solidFill>
                <a:latin typeface="Calibri"/>
                <a:ea typeface="Calibri"/>
                <a:cs typeface="Calibri"/>
                <a:sym typeface="Calibri"/>
              </a:rPr>
              <a:t>Medical Controversy?</a:t>
            </a:r>
            <a:endParaRPr/>
          </a:p>
          <a:p>
            <a:pPr marL="342900" marR="0" lvl="0" indent="-342900" algn="l" rtl="0">
              <a:lnSpc>
                <a:spcPct val="100000"/>
              </a:lnSpc>
              <a:spcBef>
                <a:spcPts val="480"/>
              </a:spcBef>
              <a:spcAft>
                <a:spcPts val="0"/>
              </a:spcAft>
              <a:buClr>
                <a:schemeClr val="dk1"/>
              </a:buClr>
              <a:buSzPts val="2400"/>
              <a:buFont typeface="Arial"/>
              <a:buChar char="•"/>
            </a:pPr>
            <a:r>
              <a:rPr lang="en" sz="2400" b="0" i="0" u="none">
                <a:solidFill>
                  <a:schemeClr val="dk1"/>
                </a:solidFill>
                <a:latin typeface="Calibri"/>
                <a:ea typeface="Calibri"/>
                <a:cs typeface="Calibri"/>
                <a:sym typeface="Calibri"/>
              </a:rPr>
              <a:t>Different rhythm types?</a:t>
            </a:r>
            <a:endParaRPr/>
          </a:p>
          <a:p>
            <a:pPr marL="342900" marR="0" lvl="0" indent="-342900" algn="l" rtl="0">
              <a:lnSpc>
                <a:spcPct val="100000"/>
              </a:lnSpc>
              <a:spcBef>
                <a:spcPts val="480"/>
              </a:spcBef>
              <a:spcAft>
                <a:spcPts val="0"/>
              </a:spcAft>
              <a:buClr>
                <a:schemeClr val="dk1"/>
              </a:buClr>
              <a:buSzPts val="2400"/>
              <a:buFont typeface="Arial"/>
              <a:buChar char="•"/>
            </a:pPr>
            <a:r>
              <a:rPr lang="en" sz="2400" b="0" i="0" u="none">
                <a:solidFill>
                  <a:schemeClr val="dk1"/>
                </a:solidFill>
                <a:latin typeface="Calibri"/>
                <a:ea typeface="Calibri"/>
                <a:cs typeface="Calibri"/>
                <a:sym typeface="Calibri"/>
              </a:rPr>
              <a:t>2 more Studies?</a:t>
            </a:r>
            <a:endParaRPr/>
          </a:p>
          <a:p>
            <a:pPr marL="342900" marR="0" lvl="0" indent="-342900" algn="l" rtl="0">
              <a:lnSpc>
                <a:spcPct val="100000"/>
              </a:lnSpc>
              <a:spcBef>
                <a:spcPts val="480"/>
              </a:spcBef>
              <a:spcAft>
                <a:spcPts val="0"/>
              </a:spcAft>
              <a:buClr>
                <a:schemeClr val="dk1"/>
              </a:buClr>
              <a:buSzPts val="2400"/>
              <a:buFont typeface="Arial"/>
              <a:buNone/>
            </a:pPr>
            <a:endParaRPr sz="2400" b="0" i="0" u="none">
              <a:solidFill>
                <a:schemeClr val="dk1"/>
              </a:solidFill>
              <a:latin typeface="Calibri"/>
              <a:ea typeface="Calibri"/>
              <a:cs typeface="Calibri"/>
              <a:sym typeface="Calibri"/>
            </a:endParaRPr>
          </a:p>
          <a:p>
            <a:pPr marL="342900" marR="0" lvl="0" indent="-190500" algn="l" rtl="0">
              <a:spcBef>
                <a:spcPts val="480"/>
              </a:spcBef>
              <a:spcAft>
                <a:spcPts val="1200"/>
              </a:spcAft>
              <a:buClr>
                <a:schemeClr val="dk1"/>
              </a:buClr>
              <a:buSzPts val="2400"/>
              <a:buFont typeface="Arial"/>
              <a:buNone/>
            </a:pPr>
            <a:endParaRPr sz="2400" b="0" i="0" u="none">
              <a:solidFill>
                <a:schemeClr val="dk1"/>
              </a:solidFill>
              <a:latin typeface="Calibri"/>
              <a:ea typeface="Calibri"/>
              <a:cs typeface="Calibri"/>
              <a:sym typeface="Calibri"/>
            </a:endParaRPr>
          </a:p>
        </p:txBody>
      </p:sp>
      <p:sp>
        <p:nvSpPr>
          <p:cNvPr id="375" name="Google Shape;375;p5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000"/>
              <a:t>18</a:t>
            </a:fld>
            <a:endParaRPr sz="1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55"/>
          <p:cNvSpPr txBox="1">
            <a:spLocks noGrp="1"/>
          </p:cNvSpPr>
          <p:nvPr>
            <p:ph type="title" idx="4294967295"/>
          </p:nvPr>
        </p:nvSpPr>
        <p:spPr>
          <a:xfrm>
            <a:off x="1051124" y="3305171"/>
            <a:ext cx="7443600" cy="1021500"/>
          </a:xfrm>
          <a:prstGeom prst="rect">
            <a:avLst/>
          </a:prstGeom>
          <a:noFill/>
          <a:ln>
            <a:noFill/>
          </a:ln>
        </p:spPr>
        <p:txBody>
          <a:bodyPr spcFirstLastPara="1" wrap="square" lIns="68575" tIns="34275" rIns="68575" bIns="34275" anchor="t" anchorCtr="0">
            <a:normAutofit fontScale="90000"/>
          </a:bodyPr>
          <a:lstStyle/>
          <a:p>
            <a:pPr marL="0" lvl="0" indent="0" algn="l" rtl="0">
              <a:spcBef>
                <a:spcPts val="0"/>
              </a:spcBef>
              <a:spcAft>
                <a:spcPts val="0"/>
              </a:spcAft>
              <a:buClr>
                <a:schemeClr val="dk1"/>
              </a:buClr>
              <a:buSzPct val="62500"/>
              <a:buFont typeface="Calibri"/>
              <a:buNone/>
            </a:pPr>
            <a:r>
              <a:rPr lang="en" sz="4800"/>
              <a:t>PRECLINICAL / PRIOR CLINICAL EVIDENCE</a:t>
            </a:r>
            <a:endParaRPr sz="4800"/>
          </a:p>
        </p:txBody>
      </p:sp>
      <p:sp>
        <p:nvSpPr>
          <p:cNvPr id="381" name="Google Shape;381;p55"/>
          <p:cNvSpPr txBox="1">
            <a:spLocks noGrp="1"/>
          </p:cNvSpPr>
          <p:nvPr>
            <p:ph type="body" idx="4294967295"/>
          </p:nvPr>
        </p:nvSpPr>
        <p:spPr>
          <a:xfrm>
            <a:off x="1051124" y="2180025"/>
            <a:ext cx="7443600" cy="1125000"/>
          </a:xfrm>
          <a:prstGeom prst="rect">
            <a:avLst/>
          </a:prstGeom>
          <a:noFill/>
          <a:ln>
            <a:noFill/>
          </a:ln>
        </p:spPr>
        <p:txBody>
          <a:bodyPr spcFirstLastPara="1" wrap="square" lIns="68575" tIns="34275" rIns="68575" bIns="34275" anchor="b" anchorCtr="0">
            <a:normAutofit/>
          </a:bodyPr>
          <a:lstStyle/>
          <a:p>
            <a:pPr marL="0" lvl="0" indent="0" algn="l" rtl="0">
              <a:spcBef>
                <a:spcPts val="0"/>
              </a:spcBef>
              <a:spcAft>
                <a:spcPts val="1200"/>
              </a:spcAft>
              <a:buClr>
                <a:srgbClr val="888888"/>
              </a:buClr>
              <a:buSzPts val="1500"/>
              <a:buNone/>
            </a:pPr>
            <a:r>
              <a:rPr lang="en" sz="3600"/>
              <a:t>Part 2</a:t>
            </a:r>
            <a:endParaRPr sz="3600"/>
          </a:p>
        </p:txBody>
      </p:sp>
      <p:sp>
        <p:nvSpPr>
          <p:cNvPr id="382" name="Google Shape;382;p5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8"/>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00"/>
              <a:t>Questions</a:t>
            </a:r>
            <a:endParaRPr sz="3200"/>
          </a:p>
        </p:txBody>
      </p:sp>
      <p:sp>
        <p:nvSpPr>
          <p:cNvPr id="201" name="Google Shape;201;p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000"/>
              <a:t>Why be adaptive?</a:t>
            </a:r>
            <a:endParaRPr sz="3000"/>
          </a:p>
          <a:p>
            <a:pPr marL="0" lvl="0" indent="0" algn="l" rtl="0">
              <a:spcBef>
                <a:spcPts val="1200"/>
              </a:spcBef>
              <a:spcAft>
                <a:spcPts val="0"/>
              </a:spcAft>
              <a:buNone/>
            </a:pPr>
            <a:r>
              <a:rPr lang="en" sz="3000"/>
              <a:t>Why study hypothermia?</a:t>
            </a:r>
            <a:endParaRPr sz="3000"/>
          </a:p>
          <a:p>
            <a:pPr marL="0" lvl="0" indent="0" algn="l" rtl="0">
              <a:spcBef>
                <a:spcPts val="1200"/>
              </a:spcBef>
              <a:spcAft>
                <a:spcPts val="1200"/>
              </a:spcAft>
              <a:buNone/>
            </a:pPr>
            <a:r>
              <a:rPr lang="en" sz="3000"/>
              <a:t>How will trial work?</a:t>
            </a:r>
            <a:endParaRPr sz="3000"/>
          </a:p>
        </p:txBody>
      </p:sp>
      <p:sp>
        <p:nvSpPr>
          <p:cNvPr id="202" name="Google Shape;202;p3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pic>
        <p:nvPicPr>
          <p:cNvPr id="388" name="Google Shape;388;p56" descr="onlinelibrary.wiley.com/doi/10.1002/ana.20741/epdf - Google Chrome"/>
          <p:cNvPicPr preferRelativeResize="0"/>
          <p:nvPr/>
        </p:nvPicPr>
        <p:blipFill rotWithShape="1">
          <a:blip r:embed="rId3">
            <a:alphaModFix/>
          </a:blip>
          <a:srcRect l="4629" t="12222" r="5483" b="79999"/>
          <a:stretch/>
        </p:blipFill>
        <p:spPr>
          <a:xfrm>
            <a:off x="11824" y="27589"/>
            <a:ext cx="6000749" cy="400048"/>
          </a:xfrm>
          <a:prstGeom prst="rect">
            <a:avLst/>
          </a:prstGeom>
          <a:noFill/>
          <a:ln>
            <a:noFill/>
          </a:ln>
        </p:spPr>
      </p:pic>
      <p:sp>
        <p:nvSpPr>
          <p:cNvPr id="389" name="Google Shape;389;p56"/>
          <p:cNvSpPr txBox="1"/>
          <p:nvPr/>
        </p:nvSpPr>
        <p:spPr>
          <a:xfrm>
            <a:off x="6115050" y="90096"/>
            <a:ext cx="2914800" cy="3462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800">
                <a:solidFill>
                  <a:schemeClr val="dk1"/>
                </a:solidFill>
                <a:latin typeface="Calibri"/>
                <a:ea typeface="Calibri"/>
                <a:cs typeface="Calibri"/>
                <a:sym typeface="Calibri"/>
              </a:rPr>
              <a:t>Ann Neurol 2006;59:467–477</a:t>
            </a:r>
            <a:endParaRPr sz="1100"/>
          </a:p>
        </p:txBody>
      </p:sp>
      <p:pic>
        <p:nvPicPr>
          <p:cNvPr id="390" name="Google Shape;390;p56"/>
          <p:cNvPicPr preferRelativeResize="0"/>
          <p:nvPr/>
        </p:nvPicPr>
        <p:blipFill rotWithShape="1">
          <a:blip r:embed="rId4">
            <a:alphaModFix/>
          </a:blip>
          <a:srcRect/>
          <a:stretch/>
        </p:blipFill>
        <p:spPr>
          <a:xfrm>
            <a:off x="285750" y="573206"/>
            <a:ext cx="5139900" cy="4546500"/>
          </a:xfrm>
          <a:prstGeom prst="rect">
            <a:avLst/>
          </a:prstGeom>
          <a:noFill/>
          <a:ln>
            <a:noFill/>
          </a:ln>
        </p:spPr>
      </p:pic>
      <p:graphicFrame>
        <p:nvGraphicFramePr>
          <p:cNvPr id="391" name="Google Shape;391;p56"/>
          <p:cNvGraphicFramePr/>
          <p:nvPr/>
        </p:nvGraphicFramePr>
        <p:xfrm>
          <a:off x="5744232" y="685800"/>
          <a:ext cx="3056825" cy="3829125"/>
        </p:xfrm>
        <a:graphic>
          <a:graphicData uri="http://schemas.openxmlformats.org/drawingml/2006/table">
            <a:tbl>
              <a:tblPr>
                <a:noFill/>
                <a:tableStyleId>{4DF45650-399F-4A54-835C-F1C9E374DA01}</a:tableStyleId>
              </a:tblPr>
              <a:tblGrid>
                <a:gridCol w="872250">
                  <a:extLst>
                    <a:ext uri="{9D8B030D-6E8A-4147-A177-3AD203B41FA5}">
                      <a16:colId xmlns:a16="http://schemas.microsoft.com/office/drawing/2014/main" val="20000"/>
                    </a:ext>
                  </a:extLst>
                </a:gridCol>
                <a:gridCol w="927275">
                  <a:extLst>
                    <a:ext uri="{9D8B030D-6E8A-4147-A177-3AD203B41FA5}">
                      <a16:colId xmlns:a16="http://schemas.microsoft.com/office/drawing/2014/main" val="20001"/>
                    </a:ext>
                  </a:extLst>
                </a:gridCol>
                <a:gridCol w="1257300">
                  <a:extLst>
                    <a:ext uri="{9D8B030D-6E8A-4147-A177-3AD203B41FA5}">
                      <a16:colId xmlns:a16="http://schemas.microsoft.com/office/drawing/2014/main" val="20002"/>
                    </a:ext>
                  </a:extLst>
                </a:gridCol>
              </a:tblGrid>
              <a:tr h="535725">
                <a:tc>
                  <a:txBody>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7150" marR="7150" marT="71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200" b="0" i="0" u="none" strike="noStrike" cap="none">
                          <a:solidFill>
                            <a:srgbClr val="000000"/>
                          </a:solidFill>
                          <a:latin typeface="Calibri"/>
                          <a:ea typeface="Calibri"/>
                          <a:cs typeface="Calibri"/>
                          <a:sym typeface="Calibri"/>
                        </a:rPr>
                        <a:t>Experimental Contrasts (n)</a:t>
                      </a:r>
                      <a:endParaRPr sz="1100"/>
                    </a:p>
                  </a:txBody>
                  <a:tcPr marL="7150" marR="7150" marT="71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7150" marR="7150" marT="71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99400">
                <a:tc rowSpan="3">
                  <a:txBody>
                    <a:bodyPr/>
                    <a:lstStyle/>
                    <a:p>
                      <a:pPr marL="0" marR="0" lvl="0" indent="0" algn="ctr" rtl="0">
                        <a:spcBef>
                          <a:spcPts val="0"/>
                        </a:spcBef>
                        <a:spcAft>
                          <a:spcPts val="0"/>
                        </a:spcAft>
                        <a:buNone/>
                      </a:pPr>
                      <a:r>
                        <a:rPr lang="en" sz="1400" b="0" i="0" u="none" strike="noStrike" cap="none">
                          <a:solidFill>
                            <a:srgbClr val="000000"/>
                          </a:solidFill>
                          <a:latin typeface="Calibri"/>
                          <a:ea typeface="Calibri"/>
                          <a:cs typeface="Calibri"/>
                          <a:sym typeface="Calibri"/>
                        </a:rPr>
                        <a:t>Focal Ischemia Models</a:t>
                      </a:r>
                      <a:endParaRPr sz="1100"/>
                    </a:p>
                  </a:txBody>
                  <a:tcPr marL="7150" marR="7150" marT="71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400" b="0" i="0" u="none" strike="noStrike" cap="none">
                          <a:solidFill>
                            <a:srgbClr val="000000"/>
                          </a:solidFill>
                          <a:latin typeface="Calibri"/>
                          <a:ea typeface="Calibri"/>
                          <a:cs typeface="Calibri"/>
                          <a:sym typeface="Calibri"/>
                        </a:rPr>
                        <a:t>94</a:t>
                      </a:r>
                      <a:endParaRPr sz="1100"/>
                    </a:p>
                  </a:txBody>
                  <a:tcPr marL="7150" marR="7150" marT="71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 sz="1400" b="0" i="0" u="none" strike="noStrike" cap="none">
                          <a:solidFill>
                            <a:srgbClr val="000000"/>
                          </a:solidFill>
                          <a:latin typeface="Calibri"/>
                          <a:ea typeface="Calibri"/>
                          <a:cs typeface="Calibri"/>
                          <a:sym typeface="Calibri"/>
                        </a:rPr>
                        <a:t>favors treatment</a:t>
                      </a:r>
                      <a:endParaRPr sz="1100"/>
                    </a:p>
                  </a:txBody>
                  <a:tcPr marL="7150" marR="7150" marT="71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299400">
                <a:tc vMerge="1">
                  <a:txBody>
                    <a:bodyPr/>
                    <a:lstStyle/>
                    <a:p>
                      <a:endParaRPr lang="en-US"/>
                    </a:p>
                  </a:txBody>
                  <a:tcPr/>
                </a:tc>
                <a:tc>
                  <a:txBody>
                    <a:bodyPr/>
                    <a:lstStyle/>
                    <a:p>
                      <a:pPr marL="0" marR="0" lvl="0" indent="0" algn="ctr" rtl="0">
                        <a:spcBef>
                          <a:spcPts val="0"/>
                        </a:spcBef>
                        <a:spcAft>
                          <a:spcPts val="0"/>
                        </a:spcAft>
                        <a:buNone/>
                      </a:pPr>
                      <a:r>
                        <a:rPr lang="en" sz="1400" b="0" i="0" u="none" strike="noStrike" cap="none">
                          <a:solidFill>
                            <a:srgbClr val="000000"/>
                          </a:solidFill>
                          <a:latin typeface="Calibri"/>
                          <a:ea typeface="Calibri"/>
                          <a:cs typeface="Calibri"/>
                          <a:sym typeface="Calibri"/>
                        </a:rPr>
                        <a:t>28</a:t>
                      </a:r>
                      <a:endParaRPr sz="1100"/>
                    </a:p>
                  </a:txBody>
                  <a:tcPr marL="7150" marR="7150" marT="71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 sz="1400" b="0" i="0" u="none" strike="noStrike" cap="none">
                          <a:solidFill>
                            <a:srgbClr val="000000"/>
                          </a:solidFill>
                          <a:latin typeface="Calibri"/>
                          <a:ea typeface="Calibri"/>
                          <a:cs typeface="Calibri"/>
                          <a:sym typeface="Calibri"/>
                        </a:rPr>
                        <a:t>neutral</a:t>
                      </a:r>
                      <a:endParaRPr sz="1100"/>
                    </a:p>
                  </a:txBody>
                  <a:tcPr marL="7150" marR="7150" marT="71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99400">
                <a:tc vMerge="1">
                  <a:txBody>
                    <a:bodyPr/>
                    <a:lstStyle/>
                    <a:p>
                      <a:endParaRPr lang="en-US"/>
                    </a:p>
                  </a:txBody>
                  <a:tcPr/>
                </a:tc>
                <a:tc>
                  <a:txBody>
                    <a:bodyPr/>
                    <a:lstStyle/>
                    <a:p>
                      <a:pPr marL="0" marR="0" lvl="0" indent="0" algn="ctr" rtl="0">
                        <a:spcBef>
                          <a:spcPts val="0"/>
                        </a:spcBef>
                        <a:spcAft>
                          <a:spcPts val="0"/>
                        </a:spcAft>
                        <a:buNone/>
                      </a:pPr>
                      <a:r>
                        <a:rPr lang="en" sz="1400" b="0" i="0" u="none" strike="noStrike" cap="none">
                          <a:solidFill>
                            <a:srgbClr val="000000"/>
                          </a:solidFill>
                          <a:latin typeface="Calibri"/>
                          <a:ea typeface="Calibri"/>
                          <a:cs typeface="Calibri"/>
                          <a:sym typeface="Calibri"/>
                        </a:rPr>
                        <a:t>0</a:t>
                      </a:r>
                      <a:endParaRPr sz="1100"/>
                    </a:p>
                  </a:txBody>
                  <a:tcPr marL="7150" marR="7150" marT="71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 sz="1400" b="0" i="0" u="none" strike="noStrike" cap="none">
                          <a:solidFill>
                            <a:srgbClr val="000000"/>
                          </a:solidFill>
                          <a:latin typeface="Calibri"/>
                          <a:ea typeface="Calibri"/>
                          <a:cs typeface="Calibri"/>
                          <a:sym typeface="Calibri"/>
                        </a:rPr>
                        <a:t>favors control</a:t>
                      </a:r>
                      <a:endParaRPr sz="1100"/>
                    </a:p>
                  </a:txBody>
                  <a:tcPr marL="7150" marR="7150" marT="71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99400">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150" marR="7150" marT="71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150" marR="7150" marT="71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150" marR="7150" marT="71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99400">
                <a:tc rowSpan="3">
                  <a:txBody>
                    <a:bodyPr/>
                    <a:lstStyle/>
                    <a:p>
                      <a:pPr marL="0" marR="0" lvl="0" indent="0" algn="ctr" rtl="0">
                        <a:spcBef>
                          <a:spcPts val="0"/>
                        </a:spcBef>
                        <a:spcAft>
                          <a:spcPts val="0"/>
                        </a:spcAft>
                        <a:buNone/>
                      </a:pPr>
                      <a:r>
                        <a:rPr lang="en" sz="1400" b="0" i="0" u="none" strike="noStrike" cap="none">
                          <a:solidFill>
                            <a:srgbClr val="000000"/>
                          </a:solidFill>
                          <a:latin typeface="Calibri"/>
                          <a:ea typeface="Calibri"/>
                          <a:cs typeface="Calibri"/>
                          <a:sym typeface="Calibri"/>
                        </a:rPr>
                        <a:t>Global Ischemia Models</a:t>
                      </a:r>
                      <a:endParaRPr sz="1100"/>
                    </a:p>
                  </a:txBody>
                  <a:tcPr marL="7150" marR="7150" marT="71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400" b="0" i="0" u="none" strike="noStrike" cap="none">
                          <a:solidFill>
                            <a:srgbClr val="000000"/>
                          </a:solidFill>
                          <a:latin typeface="Calibri"/>
                          <a:ea typeface="Calibri"/>
                          <a:cs typeface="Calibri"/>
                          <a:sym typeface="Calibri"/>
                        </a:rPr>
                        <a:t>77</a:t>
                      </a:r>
                      <a:endParaRPr sz="1100"/>
                    </a:p>
                  </a:txBody>
                  <a:tcPr marL="7150" marR="7150" marT="71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 sz="1400" b="0" i="0" u="none" strike="noStrike" cap="none">
                          <a:solidFill>
                            <a:srgbClr val="000000"/>
                          </a:solidFill>
                          <a:latin typeface="Calibri"/>
                          <a:ea typeface="Calibri"/>
                          <a:cs typeface="Calibri"/>
                          <a:sym typeface="Calibri"/>
                        </a:rPr>
                        <a:t>favors treatment</a:t>
                      </a:r>
                      <a:endParaRPr sz="1100"/>
                    </a:p>
                  </a:txBody>
                  <a:tcPr marL="7150" marR="7150" marT="71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299400">
                <a:tc vMerge="1">
                  <a:txBody>
                    <a:bodyPr/>
                    <a:lstStyle/>
                    <a:p>
                      <a:endParaRPr lang="en-US"/>
                    </a:p>
                  </a:txBody>
                  <a:tcPr/>
                </a:tc>
                <a:tc>
                  <a:txBody>
                    <a:bodyPr/>
                    <a:lstStyle/>
                    <a:p>
                      <a:pPr marL="0" marR="0" lvl="0" indent="0" algn="ctr" rtl="0">
                        <a:spcBef>
                          <a:spcPts val="0"/>
                        </a:spcBef>
                        <a:spcAft>
                          <a:spcPts val="0"/>
                        </a:spcAft>
                        <a:buNone/>
                      </a:pPr>
                      <a:r>
                        <a:rPr lang="en" sz="1400" b="0" i="0" u="none" strike="noStrike" cap="none">
                          <a:solidFill>
                            <a:srgbClr val="000000"/>
                          </a:solidFill>
                          <a:latin typeface="Calibri"/>
                          <a:ea typeface="Calibri"/>
                          <a:cs typeface="Calibri"/>
                          <a:sym typeface="Calibri"/>
                        </a:rPr>
                        <a:t>28</a:t>
                      </a:r>
                      <a:endParaRPr sz="1100"/>
                    </a:p>
                  </a:txBody>
                  <a:tcPr marL="7150" marR="7150" marT="71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 sz="1400" b="0" i="0" u="none" strike="noStrike" cap="none">
                          <a:solidFill>
                            <a:srgbClr val="000000"/>
                          </a:solidFill>
                          <a:latin typeface="Calibri"/>
                          <a:ea typeface="Calibri"/>
                          <a:cs typeface="Calibri"/>
                          <a:sym typeface="Calibri"/>
                        </a:rPr>
                        <a:t>neutral</a:t>
                      </a:r>
                      <a:endParaRPr sz="1100"/>
                    </a:p>
                  </a:txBody>
                  <a:tcPr marL="7150" marR="7150" marT="71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299400">
                <a:tc vMerge="1">
                  <a:txBody>
                    <a:bodyPr/>
                    <a:lstStyle/>
                    <a:p>
                      <a:endParaRPr lang="en-US"/>
                    </a:p>
                  </a:txBody>
                  <a:tcPr/>
                </a:tc>
                <a:tc>
                  <a:txBody>
                    <a:bodyPr/>
                    <a:lstStyle/>
                    <a:p>
                      <a:pPr marL="0" marR="0" lvl="0" indent="0" algn="ctr" rtl="0">
                        <a:spcBef>
                          <a:spcPts val="0"/>
                        </a:spcBef>
                        <a:spcAft>
                          <a:spcPts val="0"/>
                        </a:spcAft>
                        <a:buNone/>
                      </a:pPr>
                      <a:r>
                        <a:rPr lang="en" sz="1400" b="0" i="0" u="none" strike="noStrike" cap="none">
                          <a:solidFill>
                            <a:srgbClr val="000000"/>
                          </a:solidFill>
                          <a:latin typeface="Calibri"/>
                          <a:ea typeface="Calibri"/>
                          <a:cs typeface="Calibri"/>
                          <a:sym typeface="Calibri"/>
                        </a:rPr>
                        <a:t>0</a:t>
                      </a:r>
                      <a:endParaRPr sz="1100"/>
                    </a:p>
                  </a:txBody>
                  <a:tcPr marL="7150" marR="7150" marT="71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 sz="1400" b="0" i="0" u="none" strike="noStrike" cap="none">
                          <a:solidFill>
                            <a:srgbClr val="000000"/>
                          </a:solidFill>
                          <a:latin typeface="Calibri"/>
                          <a:ea typeface="Calibri"/>
                          <a:cs typeface="Calibri"/>
                          <a:sym typeface="Calibri"/>
                        </a:rPr>
                        <a:t>favors control</a:t>
                      </a:r>
                      <a:endParaRPr sz="1100"/>
                    </a:p>
                  </a:txBody>
                  <a:tcPr marL="7150" marR="7150" marT="71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299400">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150" marR="7150" marT="71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150" marR="7150" marT="71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150" marR="7150" marT="71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99400">
                <a:tc rowSpan="3">
                  <a:txBody>
                    <a:bodyPr/>
                    <a:lstStyle/>
                    <a:p>
                      <a:pPr marL="0" marR="0" lvl="0" indent="0" algn="ctr" rtl="0">
                        <a:spcBef>
                          <a:spcPts val="0"/>
                        </a:spcBef>
                        <a:spcAft>
                          <a:spcPts val="0"/>
                        </a:spcAft>
                        <a:buNone/>
                      </a:pPr>
                      <a:r>
                        <a:rPr lang="en" sz="1400" b="0" i="0" u="none" strike="noStrike" cap="none">
                          <a:solidFill>
                            <a:srgbClr val="000000"/>
                          </a:solidFill>
                          <a:latin typeface="Calibri"/>
                          <a:ea typeface="Calibri"/>
                          <a:cs typeface="Calibri"/>
                          <a:sym typeface="Calibri"/>
                        </a:rPr>
                        <a:t>Culture Models</a:t>
                      </a:r>
                      <a:endParaRPr sz="1100"/>
                    </a:p>
                  </a:txBody>
                  <a:tcPr marL="7150" marR="7150" marT="71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400" b="0" i="0" u="none" strike="noStrike" cap="none">
                          <a:solidFill>
                            <a:srgbClr val="000000"/>
                          </a:solidFill>
                          <a:latin typeface="Calibri"/>
                          <a:ea typeface="Calibri"/>
                          <a:cs typeface="Calibri"/>
                          <a:sym typeface="Calibri"/>
                        </a:rPr>
                        <a:t>13</a:t>
                      </a:r>
                      <a:endParaRPr sz="1100"/>
                    </a:p>
                  </a:txBody>
                  <a:tcPr marL="7150" marR="7150" marT="71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 sz="1400" b="0" i="0" u="none" strike="noStrike" cap="none">
                          <a:solidFill>
                            <a:srgbClr val="000000"/>
                          </a:solidFill>
                          <a:latin typeface="Calibri"/>
                          <a:ea typeface="Calibri"/>
                          <a:cs typeface="Calibri"/>
                          <a:sym typeface="Calibri"/>
                        </a:rPr>
                        <a:t>favors treatment</a:t>
                      </a:r>
                      <a:endParaRPr sz="1100"/>
                    </a:p>
                  </a:txBody>
                  <a:tcPr marL="7150" marR="7150" marT="71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299400">
                <a:tc vMerge="1">
                  <a:txBody>
                    <a:bodyPr/>
                    <a:lstStyle/>
                    <a:p>
                      <a:endParaRPr lang="en-US"/>
                    </a:p>
                  </a:txBody>
                  <a:tcPr/>
                </a:tc>
                <a:tc>
                  <a:txBody>
                    <a:bodyPr/>
                    <a:lstStyle/>
                    <a:p>
                      <a:pPr marL="0" marR="0" lvl="0" indent="0" algn="ctr" rtl="0">
                        <a:spcBef>
                          <a:spcPts val="0"/>
                        </a:spcBef>
                        <a:spcAft>
                          <a:spcPts val="0"/>
                        </a:spcAft>
                        <a:buNone/>
                      </a:pPr>
                      <a:r>
                        <a:rPr lang="en" sz="1400" b="0" i="0" u="none" strike="noStrike" cap="none">
                          <a:solidFill>
                            <a:srgbClr val="000000"/>
                          </a:solidFill>
                          <a:latin typeface="Calibri"/>
                          <a:ea typeface="Calibri"/>
                          <a:cs typeface="Calibri"/>
                          <a:sym typeface="Calibri"/>
                        </a:rPr>
                        <a:t>3</a:t>
                      </a:r>
                      <a:endParaRPr sz="1100"/>
                    </a:p>
                  </a:txBody>
                  <a:tcPr marL="7150" marR="7150" marT="71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 sz="1400" b="0" i="0" u="none" strike="noStrike" cap="none">
                          <a:solidFill>
                            <a:srgbClr val="000000"/>
                          </a:solidFill>
                          <a:latin typeface="Calibri"/>
                          <a:ea typeface="Calibri"/>
                          <a:cs typeface="Calibri"/>
                          <a:sym typeface="Calibri"/>
                        </a:rPr>
                        <a:t>neutral</a:t>
                      </a:r>
                      <a:endParaRPr sz="1100"/>
                    </a:p>
                  </a:txBody>
                  <a:tcPr marL="7150" marR="7150" marT="71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299400">
                <a:tc vMerge="1">
                  <a:txBody>
                    <a:bodyPr/>
                    <a:lstStyle/>
                    <a:p>
                      <a:endParaRPr lang="en-US"/>
                    </a:p>
                  </a:txBody>
                  <a:tcPr/>
                </a:tc>
                <a:tc>
                  <a:txBody>
                    <a:bodyPr/>
                    <a:lstStyle/>
                    <a:p>
                      <a:pPr marL="0" marR="0" lvl="0" indent="0" algn="ctr" rtl="0">
                        <a:spcBef>
                          <a:spcPts val="0"/>
                        </a:spcBef>
                        <a:spcAft>
                          <a:spcPts val="0"/>
                        </a:spcAft>
                        <a:buNone/>
                      </a:pPr>
                      <a:r>
                        <a:rPr lang="en" sz="1400" b="0" i="0" u="none" strike="noStrike" cap="none">
                          <a:solidFill>
                            <a:srgbClr val="000000"/>
                          </a:solidFill>
                          <a:latin typeface="Calibri"/>
                          <a:ea typeface="Calibri"/>
                          <a:cs typeface="Calibri"/>
                          <a:sym typeface="Calibri"/>
                        </a:rPr>
                        <a:t>1</a:t>
                      </a:r>
                      <a:endParaRPr sz="1100"/>
                    </a:p>
                  </a:txBody>
                  <a:tcPr marL="7150" marR="7150" marT="71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 sz="1400" b="0" i="0" u="none" strike="noStrike" cap="none">
                          <a:solidFill>
                            <a:srgbClr val="000000"/>
                          </a:solidFill>
                          <a:latin typeface="Calibri"/>
                          <a:ea typeface="Calibri"/>
                          <a:cs typeface="Calibri"/>
                          <a:sym typeface="Calibri"/>
                        </a:rPr>
                        <a:t>favors control</a:t>
                      </a:r>
                      <a:endParaRPr sz="1100"/>
                    </a:p>
                  </a:txBody>
                  <a:tcPr marL="7150" marR="7150" marT="71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
        <p:nvSpPr>
          <p:cNvPr id="392" name="Google Shape;392;p56"/>
          <p:cNvSpPr/>
          <p:nvPr/>
        </p:nvSpPr>
        <p:spPr>
          <a:xfrm>
            <a:off x="1678725" y="1962350"/>
            <a:ext cx="383400" cy="346200"/>
          </a:xfrm>
          <a:prstGeom prst="ellipse">
            <a:avLst/>
          </a:prstGeom>
          <a:solidFill>
            <a:srgbClr val="FF0000">
              <a:alpha val="4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5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5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21</a:t>
            </a:fld>
            <a:endParaRPr/>
          </a:p>
        </p:txBody>
      </p:sp>
      <p:pic>
        <p:nvPicPr>
          <p:cNvPr id="400" name="Google Shape;400;p57" title="Chart"/>
          <p:cNvPicPr preferRelativeResize="0"/>
          <p:nvPr/>
        </p:nvPicPr>
        <p:blipFill>
          <a:blip r:embed="rId3">
            <a:alphaModFix/>
          </a:blip>
          <a:stretch>
            <a:fillRect/>
          </a:stretch>
        </p:blipFill>
        <p:spPr>
          <a:xfrm>
            <a:off x="800100" y="0"/>
            <a:ext cx="8318310" cy="51434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58"/>
          <p:cNvSpPr txBox="1">
            <a:spLocks noGrp="1"/>
          </p:cNvSpPr>
          <p:nvPr>
            <p:ph type="title" idx="4294967295"/>
          </p:nvPr>
        </p:nvSpPr>
        <p:spPr>
          <a:xfrm>
            <a:off x="457200" y="205975"/>
            <a:ext cx="4114800" cy="2094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4100"/>
              <a:t>The brain is sensitive to temperature</a:t>
            </a:r>
            <a:endParaRPr sz="4100"/>
          </a:p>
        </p:txBody>
      </p:sp>
      <p:sp>
        <p:nvSpPr>
          <p:cNvPr id="406" name="Google Shape;406;p58"/>
          <p:cNvSpPr txBox="1">
            <a:spLocks noGrp="1"/>
          </p:cNvSpPr>
          <p:nvPr>
            <p:ph type="body" idx="4294967295"/>
          </p:nvPr>
        </p:nvSpPr>
        <p:spPr>
          <a:xfrm>
            <a:off x="457200" y="2499650"/>
            <a:ext cx="4114800" cy="2094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600"/>
              <a:t>Drugs = HYPERTHERMIA</a:t>
            </a:r>
            <a:endParaRPr sz="2600"/>
          </a:p>
        </p:txBody>
      </p:sp>
      <p:pic>
        <p:nvPicPr>
          <p:cNvPr id="407" name="Google Shape;407;p58"/>
          <p:cNvPicPr preferRelativeResize="0"/>
          <p:nvPr/>
        </p:nvPicPr>
        <p:blipFill>
          <a:blip r:embed="rId3">
            <a:alphaModFix/>
          </a:blip>
          <a:stretch>
            <a:fillRect/>
          </a:stretch>
        </p:blipFill>
        <p:spPr>
          <a:xfrm>
            <a:off x="5234950" y="152400"/>
            <a:ext cx="3078804" cy="4838699"/>
          </a:xfrm>
          <a:prstGeom prst="rect">
            <a:avLst/>
          </a:prstGeom>
          <a:noFill/>
          <a:ln>
            <a:noFill/>
          </a:ln>
        </p:spPr>
      </p:pic>
      <p:sp>
        <p:nvSpPr>
          <p:cNvPr id="408" name="Google Shape;408;p5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5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000"/>
              <a:t>23</a:t>
            </a:fld>
            <a:endParaRPr sz="1000"/>
          </a:p>
        </p:txBody>
      </p:sp>
      <p:sp>
        <p:nvSpPr>
          <p:cNvPr id="415" name="Google Shape;415;p59"/>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000"/>
              <a:t>History / Timeline</a:t>
            </a:r>
            <a:endParaRPr sz="3000"/>
          </a:p>
        </p:txBody>
      </p:sp>
      <p:sp>
        <p:nvSpPr>
          <p:cNvPr id="416" name="Google Shape;416;p59"/>
          <p:cNvSpPr txBox="1">
            <a:spLocks noGrp="1"/>
          </p:cNvSpPr>
          <p:nvPr>
            <p:ph type="body" idx="1"/>
          </p:nvPr>
        </p:nvSpPr>
        <p:spPr>
          <a:xfrm>
            <a:off x="935900" y="1152475"/>
            <a:ext cx="7896300" cy="3783000"/>
          </a:xfrm>
          <a:prstGeom prst="rect">
            <a:avLst/>
          </a:prstGeom>
        </p:spPr>
        <p:txBody>
          <a:bodyPr spcFirstLastPara="1" wrap="square" lIns="91425" tIns="91425" rIns="91425" bIns="91425" anchor="t" anchorCtr="0">
            <a:noAutofit/>
          </a:bodyPr>
          <a:lstStyle/>
          <a:p>
            <a:pPr marL="342900" lvl="0" indent="-294640" algn="l" rtl="0">
              <a:lnSpc>
                <a:spcPct val="105000"/>
              </a:lnSpc>
              <a:spcBef>
                <a:spcPts val="0"/>
              </a:spcBef>
              <a:spcAft>
                <a:spcPts val="0"/>
              </a:spcAft>
              <a:buSzPts val="2040"/>
              <a:buChar char="●"/>
            </a:pPr>
            <a:r>
              <a:rPr lang="en" sz="2040"/>
              <a:t>2003 THAPCA pre trial cohort study R21</a:t>
            </a:r>
            <a:endParaRPr sz="2040"/>
          </a:p>
          <a:p>
            <a:pPr marL="342900" lvl="0" indent="-294640" algn="l" rtl="0">
              <a:lnSpc>
                <a:spcPct val="105000"/>
              </a:lnSpc>
              <a:spcBef>
                <a:spcPts val="0"/>
              </a:spcBef>
              <a:spcAft>
                <a:spcPts val="0"/>
              </a:spcAft>
              <a:buSzPts val="2040"/>
              <a:buChar char="●"/>
            </a:pPr>
            <a:r>
              <a:rPr lang="en" sz="2040"/>
              <a:t>2006 THAPCA R34 </a:t>
            </a:r>
            <a:endParaRPr sz="2040"/>
          </a:p>
          <a:p>
            <a:pPr marL="342900" lvl="0" indent="-294640" algn="l" rtl="0">
              <a:lnSpc>
                <a:spcPct val="105000"/>
              </a:lnSpc>
              <a:spcBef>
                <a:spcPts val="0"/>
              </a:spcBef>
              <a:spcAft>
                <a:spcPts val="0"/>
              </a:spcAft>
              <a:buSzPts val="2040"/>
              <a:buChar char="●"/>
            </a:pPr>
            <a:r>
              <a:rPr lang="en" sz="2040"/>
              <a:t>2009 THAPCA OH and THAPCA IH Trials U01</a:t>
            </a:r>
            <a:endParaRPr sz="2040"/>
          </a:p>
          <a:p>
            <a:pPr marL="342900" lvl="0" indent="-294640" algn="l" rtl="0">
              <a:lnSpc>
                <a:spcPct val="105000"/>
              </a:lnSpc>
              <a:spcBef>
                <a:spcPts val="0"/>
              </a:spcBef>
              <a:spcAft>
                <a:spcPts val="0"/>
              </a:spcAft>
              <a:buSzPts val="2040"/>
              <a:buChar char="●"/>
            </a:pPr>
            <a:r>
              <a:rPr lang="en" sz="2040"/>
              <a:t>2011 ADAPT-IT - ICECAP planning</a:t>
            </a:r>
            <a:endParaRPr sz="2040"/>
          </a:p>
          <a:p>
            <a:pPr marL="342900" lvl="0" indent="-294640" algn="l" rtl="0">
              <a:lnSpc>
                <a:spcPct val="105000"/>
              </a:lnSpc>
              <a:spcBef>
                <a:spcPts val="0"/>
              </a:spcBef>
              <a:spcAft>
                <a:spcPts val="0"/>
              </a:spcAft>
              <a:buSzPts val="2040"/>
              <a:buChar char="●"/>
            </a:pPr>
            <a:r>
              <a:rPr lang="en" sz="2040"/>
              <a:t>2013 THAPCA Last Outcomes Collected</a:t>
            </a:r>
            <a:endParaRPr sz="2040"/>
          </a:p>
          <a:p>
            <a:pPr marL="342900" lvl="0" indent="-294640" algn="l" rtl="0">
              <a:lnSpc>
                <a:spcPct val="105000"/>
              </a:lnSpc>
              <a:spcBef>
                <a:spcPts val="0"/>
              </a:spcBef>
              <a:spcAft>
                <a:spcPts val="0"/>
              </a:spcAft>
              <a:buSzPts val="2040"/>
              <a:buChar char="●"/>
            </a:pPr>
            <a:r>
              <a:rPr lang="en" sz="2040"/>
              <a:t>2015 THAPCA OH - Publication</a:t>
            </a:r>
            <a:endParaRPr sz="2040"/>
          </a:p>
          <a:p>
            <a:pPr marL="342900" lvl="0" indent="-294640" algn="l" rtl="0">
              <a:lnSpc>
                <a:spcPct val="105000"/>
              </a:lnSpc>
              <a:spcBef>
                <a:spcPts val="0"/>
              </a:spcBef>
              <a:spcAft>
                <a:spcPts val="0"/>
              </a:spcAft>
              <a:buSzPts val="2040"/>
              <a:buChar char="●"/>
            </a:pPr>
            <a:r>
              <a:rPr lang="en" sz="2040"/>
              <a:t>2016 ADULT ICECAP IDE</a:t>
            </a:r>
            <a:endParaRPr sz="2040"/>
          </a:p>
          <a:p>
            <a:pPr marL="342900" lvl="0" indent="-294640" algn="l" rtl="0">
              <a:lnSpc>
                <a:spcPct val="105000"/>
              </a:lnSpc>
              <a:spcBef>
                <a:spcPts val="0"/>
              </a:spcBef>
              <a:spcAft>
                <a:spcPts val="0"/>
              </a:spcAft>
              <a:buSzPts val="2040"/>
              <a:buChar char="●"/>
            </a:pPr>
            <a:r>
              <a:rPr lang="en" sz="2040"/>
              <a:t>2020 ADULT ICECAP First Patient In</a:t>
            </a:r>
            <a:endParaRPr sz="2040"/>
          </a:p>
          <a:p>
            <a:pPr marL="342900" lvl="0" indent="-294640" algn="l" rtl="0">
              <a:lnSpc>
                <a:spcPct val="105000"/>
              </a:lnSpc>
              <a:spcBef>
                <a:spcPts val="0"/>
              </a:spcBef>
              <a:spcAft>
                <a:spcPts val="0"/>
              </a:spcAft>
              <a:buSzPts val="2040"/>
              <a:buChar char="●"/>
            </a:pPr>
            <a:r>
              <a:rPr lang="en" sz="2040"/>
              <a:t>2021 P-ICECAP IDE (initial)</a:t>
            </a:r>
            <a:endParaRPr sz="2040"/>
          </a:p>
          <a:p>
            <a:pPr marL="342900" lvl="0" indent="-294640" algn="l" rtl="0">
              <a:lnSpc>
                <a:spcPct val="105000"/>
              </a:lnSpc>
              <a:spcBef>
                <a:spcPts val="0"/>
              </a:spcBef>
              <a:spcAft>
                <a:spcPts val="0"/>
              </a:spcAft>
              <a:buSzPts val="2040"/>
              <a:buChar char="●"/>
            </a:pPr>
            <a:r>
              <a:rPr lang="en" sz="2040"/>
              <a:t>2021 P-ICECAP Award</a:t>
            </a:r>
            <a:endParaRPr sz="2040"/>
          </a:p>
          <a:p>
            <a:pPr marL="342900" lvl="0" indent="-294640" algn="l" rtl="0">
              <a:lnSpc>
                <a:spcPct val="105000"/>
              </a:lnSpc>
              <a:spcBef>
                <a:spcPts val="0"/>
              </a:spcBef>
              <a:spcAft>
                <a:spcPts val="0"/>
              </a:spcAft>
              <a:buSzPts val="2040"/>
              <a:buChar char="●"/>
            </a:pPr>
            <a:r>
              <a:rPr lang="en" sz="2040"/>
              <a:t>2022 (Now)</a:t>
            </a:r>
            <a:endParaRPr sz="2040"/>
          </a:p>
          <a:p>
            <a:pPr marL="342900" lvl="0" indent="0" algn="l" rtl="0">
              <a:lnSpc>
                <a:spcPct val="105000"/>
              </a:lnSpc>
              <a:spcBef>
                <a:spcPts val="1200"/>
              </a:spcBef>
              <a:spcAft>
                <a:spcPts val="1200"/>
              </a:spcAft>
              <a:buSzPts val="440"/>
              <a:buNone/>
            </a:pPr>
            <a:endParaRPr sz="92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60"/>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000"/>
              <a:t>THAPCA-OH - Design</a:t>
            </a:r>
            <a:endParaRPr sz="3000"/>
          </a:p>
        </p:txBody>
      </p:sp>
      <p:sp>
        <p:nvSpPr>
          <p:cNvPr id="423" name="Google Shape;423;p6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342900" lvl="0" indent="-323850" algn="l" rtl="0">
              <a:lnSpc>
                <a:spcPct val="70000"/>
              </a:lnSpc>
              <a:spcBef>
                <a:spcPts val="0"/>
              </a:spcBef>
              <a:spcAft>
                <a:spcPts val="0"/>
              </a:spcAft>
              <a:buSzPts val="2500"/>
              <a:buChar char="●"/>
            </a:pPr>
            <a:r>
              <a:rPr lang="en" sz="2200"/>
              <a:t>Prospective RCT</a:t>
            </a:r>
            <a:endParaRPr sz="2200"/>
          </a:p>
          <a:p>
            <a:pPr marL="342900" lvl="0" indent="-323850" algn="l" rtl="0">
              <a:lnSpc>
                <a:spcPct val="70000"/>
              </a:lnSpc>
              <a:spcBef>
                <a:spcPts val="0"/>
              </a:spcBef>
              <a:spcAft>
                <a:spcPts val="0"/>
              </a:spcAft>
              <a:buSzPts val="2500"/>
              <a:buChar char="●"/>
            </a:pPr>
            <a:r>
              <a:rPr lang="en" sz="2200"/>
              <a:t>Out of hospital cardiac arrest</a:t>
            </a:r>
            <a:endParaRPr sz="2200"/>
          </a:p>
          <a:p>
            <a:pPr marL="342900" lvl="0" indent="-323850" algn="l" rtl="0">
              <a:lnSpc>
                <a:spcPct val="70000"/>
              </a:lnSpc>
              <a:spcBef>
                <a:spcPts val="0"/>
              </a:spcBef>
              <a:spcAft>
                <a:spcPts val="0"/>
              </a:spcAft>
              <a:buSzPts val="2500"/>
              <a:buChar char="●"/>
            </a:pPr>
            <a:r>
              <a:rPr lang="en" sz="2200"/>
              <a:t>GCS motor 4 OR less </a:t>
            </a:r>
            <a:endParaRPr sz="2200"/>
          </a:p>
          <a:p>
            <a:pPr marL="342900" lvl="0" indent="-323850" algn="l" rtl="0">
              <a:lnSpc>
                <a:spcPct val="70000"/>
              </a:lnSpc>
              <a:spcBef>
                <a:spcPts val="0"/>
              </a:spcBef>
              <a:spcAft>
                <a:spcPts val="0"/>
              </a:spcAft>
              <a:buSzPts val="2500"/>
              <a:buChar char="●"/>
            </a:pPr>
            <a:r>
              <a:rPr lang="en" sz="2200"/>
              <a:t>48 hours of TTM to 33°C versus enforced 36.8 °C / 120 hours of TTM total in both</a:t>
            </a:r>
            <a:endParaRPr sz="2200"/>
          </a:p>
          <a:p>
            <a:pPr marL="342900" lvl="0" indent="-323850" algn="l" rtl="0">
              <a:lnSpc>
                <a:spcPct val="70000"/>
              </a:lnSpc>
              <a:spcBef>
                <a:spcPts val="0"/>
              </a:spcBef>
              <a:spcAft>
                <a:spcPts val="0"/>
              </a:spcAft>
              <a:buSzPts val="2500"/>
              <a:buChar char="●"/>
            </a:pPr>
            <a:r>
              <a:rPr lang="en" sz="2200"/>
              <a:t>Primary outcome: Survival with a good neurobehavioral outcome at 12 months of follow-up</a:t>
            </a:r>
            <a:endParaRPr sz="2200"/>
          </a:p>
        </p:txBody>
      </p:sp>
      <p:sp>
        <p:nvSpPr>
          <p:cNvPr id="424" name="Google Shape;424;p6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000"/>
              <a:t>24</a:t>
            </a:fld>
            <a:endParaRPr sz="10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61"/>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400"/>
              <a:t>THAPCA-OH</a:t>
            </a:r>
            <a:endParaRPr sz="2400"/>
          </a:p>
        </p:txBody>
      </p:sp>
      <p:sp>
        <p:nvSpPr>
          <p:cNvPr id="431" name="Google Shape;431;p6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000"/>
              <a:t>25</a:t>
            </a:fld>
            <a:endParaRPr sz="1000"/>
          </a:p>
        </p:txBody>
      </p:sp>
      <p:pic>
        <p:nvPicPr>
          <p:cNvPr id="432" name="Google Shape;432;p61"/>
          <p:cNvPicPr preferRelativeResize="0"/>
          <p:nvPr/>
        </p:nvPicPr>
        <p:blipFill>
          <a:blip r:embed="rId3">
            <a:alphaModFix/>
          </a:blip>
          <a:stretch>
            <a:fillRect/>
          </a:stretch>
        </p:blipFill>
        <p:spPr>
          <a:xfrm>
            <a:off x="488384" y="957434"/>
            <a:ext cx="8229599" cy="2867749"/>
          </a:xfrm>
          <a:prstGeom prst="rect">
            <a:avLst/>
          </a:prstGeom>
          <a:noFill/>
          <a:ln>
            <a:noFill/>
          </a:ln>
        </p:spPr>
      </p:pic>
      <p:pic>
        <p:nvPicPr>
          <p:cNvPr id="433" name="Google Shape;433;p61"/>
          <p:cNvPicPr preferRelativeResize="0"/>
          <p:nvPr/>
        </p:nvPicPr>
        <p:blipFill>
          <a:blip r:embed="rId4">
            <a:alphaModFix/>
          </a:blip>
          <a:stretch>
            <a:fillRect/>
          </a:stretch>
        </p:blipFill>
        <p:spPr>
          <a:xfrm>
            <a:off x="891919" y="4080263"/>
            <a:ext cx="3576111" cy="438750"/>
          </a:xfrm>
          <a:prstGeom prst="rect">
            <a:avLst/>
          </a:prstGeom>
          <a:noFill/>
          <a:ln>
            <a:noFill/>
          </a:ln>
        </p:spPr>
      </p:pic>
      <p:sp>
        <p:nvSpPr>
          <p:cNvPr id="434" name="Google Shape;434;p61"/>
          <p:cNvSpPr txBox="1"/>
          <p:nvPr/>
        </p:nvSpPr>
        <p:spPr>
          <a:xfrm>
            <a:off x="3283406" y="2338744"/>
            <a:ext cx="587100" cy="446400"/>
          </a:xfrm>
          <a:prstGeom prst="rect">
            <a:avLst/>
          </a:prstGeom>
          <a:solidFill>
            <a:srgbClr val="FFFF00"/>
          </a:solidFill>
          <a:ln>
            <a:noFill/>
          </a:ln>
        </p:spPr>
        <p:txBody>
          <a:bodyPr spcFirstLastPara="1" wrap="square" lIns="68575" tIns="68575" rIns="68575" bIns="68575" anchor="t" anchorCtr="0">
            <a:spAutoFit/>
          </a:bodyPr>
          <a:lstStyle/>
          <a:p>
            <a:pPr marL="0" lvl="0" indent="0" algn="ctr" rtl="0">
              <a:spcBef>
                <a:spcPts val="0"/>
              </a:spcBef>
              <a:spcAft>
                <a:spcPts val="0"/>
              </a:spcAft>
              <a:buNone/>
            </a:pPr>
            <a:r>
              <a:rPr lang="en" sz="2000">
                <a:latin typeface="Calibri"/>
                <a:ea typeface="Calibri"/>
                <a:cs typeface="Calibri"/>
                <a:sym typeface="Calibri"/>
              </a:rPr>
              <a:t>20%</a:t>
            </a:r>
            <a:endParaRPr sz="2000">
              <a:latin typeface="Calibri"/>
              <a:ea typeface="Calibri"/>
              <a:cs typeface="Calibri"/>
              <a:sym typeface="Calibri"/>
            </a:endParaRPr>
          </a:p>
        </p:txBody>
      </p:sp>
      <p:sp>
        <p:nvSpPr>
          <p:cNvPr id="435" name="Google Shape;435;p61"/>
          <p:cNvSpPr txBox="1"/>
          <p:nvPr/>
        </p:nvSpPr>
        <p:spPr>
          <a:xfrm>
            <a:off x="4370213" y="2352375"/>
            <a:ext cx="587100" cy="446400"/>
          </a:xfrm>
          <a:prstGeom prst="rect">
            <a:avLst/>
          </a:prstGeom>
          <a:solidFill>
            <a:srgbClr val="FFFF00"/>
          </a:solidFill>
          <a:ln>
            <a:noFill/>
          </a:ln>
        </p:spPr>
        <p:txBody>
          <a:bodyPr spcFirstLastPara="1" wrap="square" lIns="68575" tIns="68575" rIns="68575" bIns="68575" anchor="t" anchorCtr="0">
            <a:spAutoFit/>
          </a:bodyPr>
          <a:lstStyle/>
          <a:p>
            <a:pPr marL="0" lvl="0" indent="0" algn="ctr" rtl="0">
              <a:spcBef>
                <a:spcPts val="0"/>
              </a:spcBef>
              <a:spcAft>
                <a:spcPts val="0"/>
              </a:spcAft>
              <a:buNone/>
            </a:pPr>
            <a:r>
              <a:rPr lang="en" sz="2000">
                <a:latin typeface="Calibri"/>
                <a:ea typeface="Calibri"/>
                <a:cs typeface="Calibri"/>
                <a:sym typeface="Calibri"/>
              </a:rPr>
              <a:t>12%</a:t>
            </a:r>
            <a:endParaRPr sz="2000">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6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26</a:t>
            </a:fld>
            <a:endParaRPr/>
          </a:p>
        </p:txBody>
      </p:sp>
      <p:pic>
        <p:nvPicPr>
          <p:cNvPr id="442" name="Google Shape;442;p62"/>
          <p:cNvPicPr preferRelativeResize="0"/>
          <p:nvPr/>
        </p:nvPicPr>
        <p:blipFill rotWithShape="1">
          <a:blip r:embed="rId3">
            <a:alphaModFix/>
          </a:blip>
          <a:srcRect t="21942"/>
          <a:stretch/>
        </p:blipFill>
        <p:spPr>
          <a:xfrm>
            <a:off x="1553550" y="521906"/>
            <a:ext cx="5680163" cy="3638645"/>
          </a:xfrm>
          <a:prstGeom prst="rect">
            <a:avLst/>
          </a:prstGeom>
          <a:noFill/>
          <a:ln>
            <a:noFill/>
          </a:ln>
        </p:spPr>
      </p:pic>
      <p:sp>
        <p:nvSpPr>
          <p:cNvPr id="443" name="Google Shape;443;p62"/>
          <p:cNvSpPr txBox="1"/>
          <p:nvPr/>
        </p:nvSpPr>
        <p:spPr>
          <a:xfrm>
            <a:off x="1022963" y="4066613"/>
            <a:ext cx="6993600" cy="6465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100"/>
              <a:t>The two lines represent Kaplan-Meier survival rates from 0 to 365 days after cardiac arrest for patients in each study arm (p=0.04 for a log-rank test, stratified by age category, comparing survival distributions between treatment arms).</a:t>
            </a:r>
            <a:endParaRPr sz="1100"/>
          </a:p>
        </p:txBody>
      </p:sp>
      <p:sp>
        <p:nvSpPr>
          <p:cNvPr id="444" name="Google Shape;444;p62"/>
          <p:cNvSpPr txBox="1"/>
          <p:nvPr/>
        </p:nvSpPr>
        <p:spPr>
          <a:xfrm>
            <a:off x="240994" y="93956"/>
            <a:ext cx="7463400" cy="6927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800">
                <a:latin typeface="Calibri"/>
                <a:ea typeface="Calibri"/>
                <a:cs typeface="Calibri"/>
                <a:sym typeface="Calibri"/>
              </a:rPr>
              <a:t>Figure S1 from THAPCA-OH: Probability of survival to one year following cardiac arrest, according to assigned treatment</a:t>
            </a:r>
            <a:endParaRPr sz="1800">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63"/>
          <p:cNvSpPr txBox="1">
            <a:spLocks noGrp="1"/>
          </p:cNvSpPr>
          <p:nvPr>
            <p:ph type="title" idx="4294967295"/>
          </p:nvPr>
        </p:nvSpPr>
        <p:spPr>
          <a:xfrm>
            <a:off x="722313" y="3305176"/>
            <a:ext cx="7772400" cy="1021500"/>
          </a:xfrm>
          <a:prstGeom prst="rect">
            <a:avLst/>
          </a:prstGeom>
          <a:noFill/>
          <a:ln>
            <a:noFill/>
          </a:ln>
        </p:spPr>
        <p:txBody>
          <a:bodyPr spcFirstLastPara="1" wrap="square" lIns="68575" tIns="34275" rIns="68575" bIns="34275" anchor="t" anchorCtr="0">
            <a:normAutofit/>
          </a:bodyPr>
          <a:lstStyle/>
          <a:p>
            <a:pPr marL="0" lvl="0" indent="0" algn="l" rtl="0">
              <a:spcBef>
                <a:spcPts val="0"/>
              </a:spcBef>
              <a:spcAft>
                <a:spcPts val="0"/>
              </a:spcAft>
              <a:buClr>
                <a:schemeClr val="dk1"/>
              </a:buClr>
              <a:buSzPts val="3000"/>
              <a:buFont typeface="Calibri"/>
              <a:buNone/>
            </a:pPr>
            <a:r>
              <a:rPr lang="en" sz="4800"/>
              <a:t>P-ICECAP OVERVIEW</a:t>
            </a:r>
            <a:endParaRPr sz="4800"/>
          </a:p>
        </p:txBody>
      </p:sp>
      <p:sp>
        <p:nvSpPr>
          <p:cNvPr id="450" name="Google Shape;450;p63"/>
          <p:cNvSpPr txBox="1">
            <a:spLocks noGrp="1"/>
          </p:cNvSpPr>
          <p:nvPr>
            <p:ph type="body" idx="4294967295"/>
          </p:nvPr>
        </p:nvSpPr>
        <p:spPr>
          <a:xfrm>
            <a:off x="722313" y="2180035"/>
            <a:ext cx="7772400" cy="1125000"/>
          </a:xfrm>
          <a:prstGeom prst="rect">
            <a:avLst/>
          </a:prstGeom>
          <a:noFill/>
          <a:ln>
            <a:noFill/>
          </a:ln>
        </p:spPr>
        <p:txBody>
          <a:bodyPr spcFirstLastPara="1" wrap="square" lIns="68575" tIns="34275" rIns="68575" bIns="34275" anchor="b" anchorCtr="0">
            <a:normAutofit/>
          </a:bodyPr>
          <a:lstStyle/>
          <a:p>
            <a:pPr marL="0" lvl="0" indent="0" algn="l" rtl="0">
              <a:spcBef>
                <a:spcPts val="0"/>
              </a:spcBef>
              <a:spcAft>
                <a:spcPts val="1200"/>
              </a:spcAft>
              <a:buClr>
                <a:srgbClr val="888888"/>
              </a:buClr>
              <a:buSzPts val="1500"/>
              <a:buNone/>
            </a:pPr>
            <a:r>
              <a:rPr lang="en" sz="3600"/>
              <a:t>Part 3</a:t>
            </a:r>
            <a:endParaRPr sz="3600"/>
          </a:p>
        </p:txBody>
      </p:sp>
      <p:sp>
        <p:nvSpPr>
          <p:cNvPr id="451" name="Google Shape;451;p6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64"/>
          <p:cNvSpPr txBox="1">
            <a:spLocks noGrp="1"/>
          </p:cNvSpPr>
          <p:nvPr>
            <p:ph type="title"/>
          </p:nvPr>
        </p:nvSpPr>
        <p:spPr>
          <a:xfrm>
            <a:off x="311700" y="445025"/>
            <a:ext cx="8520600" cy="6234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3300"/>
              <a:buFont typeface="Calibri"/>
              <a:buNone/>
            </a:pPr>
            <a:r>
              <a:rPr lang="en" sz="2600"/>
              <a:t>Specific Aim 1: Can the efficacy of hypothermia be confirmed by evaluating duration response?</a:t>
            </a:r>
            <a:endParaRPr sz="2600"/>
          </a:p>
        </p:txBody>
      </p:sp>
      <p:sp>
        <p:nvSpPr>
          <p:cNvPr id="458" name="Google Shape;458;p64"/>
          <p:cNvSpPr txBox="1">
            <a:spLocks noGrp="1"/>
          </p:cNvSpPr>
          <p:nvPr>
            <p:ph type="body" idx="1"/>
          </p:nvPr>
        </p:nvSpPr>
        <p:spPr>
          <a:xfrm>
            <a:off x="311700" y="1295875"/>
            <a:ext cx="8520600" cy="3273000"/>
          </a:xfrm>
          <a:prstGeom prst="rect">
            <a:avLst/>
          </a:prstGeom>
          <a:noFill/>
          <a:ln>
            <a:noFill/>
          </a:ln>
        </p:spPr>
        <p:txBody>
          <a:bodyPr spcFirstLastPara="1" wrap="square" lIns="68575" tIns="34275" rIns="68575" bIns="34275" anchor="t" anchorCtr="0">
            <a:normAutofit/>
          </a:bodyPr>
          <a:lstStyle/>
          <a:p>
            <a:pPr marL="342900" lvl="0" indent="-304800" algn="l" rtl="0">
              <a:lnSpc>
                <a:spcPct val="90000"/>
              </a:lnSpc>
              <a:spcBef>
                <a:spcPts val="2700"/>
              </a:spcBef>
              <a:spcAft>
                <a:spcPts val="0"/>
              </a:spcAft>
              <a:buSzPts val="2200"/>
              <a:buChar char="●"/>
            </a:pPr>
            <a:r>
              <a:rPr lang="en" sz="2200"/>
              <a:t>To determine in pediatric comatose survivors of OHCA, whether the duration response curve as assessed by the VABS-3* mortality composite score is initially increasing, thus demonstrating efficacy of hypothermia versus normothermia (i.e. zero duration of cooling). Secondary endpoints include the Pediatric Cerebral Performance Category Score, Pediatric Resuscitation after Cardiac Arrest score, and survival at 12 months.</a:t>
            </a:r>
            <a:endParaRPr sz="2200"/>
          </a:p>
          <a:p>
            <a:pPr marL="254000" lvl="0" indent="0" algn="l" rtl="0">
              <a:lnSpc>
                <a:spcPct val="90000"/>
              </a:lnSpc>
              <a:spcBef>
                <a:spcPts val="2700"/>
              </a:spcBef>
              <a:spcAft>
                <a:spcPts val="1200"/>
              </a:spcAft>
              <a:buNone/>
            </a:pPr>
            <a:r>
              <a:rPr lang="en" sz="1600"/>
              <a:t>*Vineland Adaptive Behavioral Scale 3 - a standardized measure of neurobehavioral functioning</a:t>
            </a:r>
            <a:endParaRPr sz="2200"/>
          </a:p>
        </p:txBody>
      </p:sp>
      <p:sp>
        <p:nvSpPr>
          <p:cNvPr id="459" name="Google Shape;459;p64"/>
          <p:cNvSpPr txBox="1">
            <a:spLocks noGrp="1"/>
          </p:cNvSpPr>
          <p:nvPr>
            <p:ph type="sldNum" idx="12"/>
          </p:nvPr>
        </p:nvSpPr>
        <p:spPr>
          <a:xfrm>
            <a:off x="8497999" y="4688759"/>
            <a:ext cx="548700" cy="393600"/>
          </a:xfrm>
          <a:prstGeom prst="rect">
            <a:avLst/>
          </a:prstGeom>
          <a:noFill/>
          <a:ln>
            <a:noFill/>
          </a:ln>
        </p:spPr>
        <p:txBody>
          <a:bodyPr spcFirstLastPara="1" wrap="square" lIns="68575" tIns="34275" rIns="68575" bIns="34275" anchor="ctr" anchorCtr="0">
            <a:normAutofit/>
          </a:bodyPr>
          <a:lstStyle/>
          <a:p>
            <a:pPr marL="0" lvl="0" indent="0" algn="r" rtl="0">
              <a:spcBef>
                <a:spcPts val="0"/>
              </a:spcBef>
              <a:spcAft>
                <a:spcPts val="0"/>
              </a:spcAft>
              <a:buNone/>
            </a:pPr>
            <a:fld id="{00000000-1234-1234-1234-123412341234}" type="slidenum">
              <a:rPr lang="en" sz="1000"/>
              <a:t>28</a:t>
            </a:fld>
            <a:endParaRPr sz="10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65"/>
          <p:cNvSpPr txBox="1">
            <a:spLocks noGrp="1"/>
          </p:cNvSpPr>
          <p:nvPr>
            <p:ph type="title"/>
          </p:nvPr>
        </p:nvSpPr>
        <p:spPr>
          <a:xfrm>
            <a:off x="311700" y="445025"/>
            <a:ext cx="8520600" cy="6234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3300"/>
              <a:buFont typeface="Calibri"/>
              <a:buNone/>
            </a:pPr>
            <a:r>
              <a:rPr lang="en" sz="3000"/>
              <a:t>Specific Aim 2: Can the optimal duration of cooling be identified? </a:t>
            </a:r>
            <a:endParaRPr sz="3000"/>
          </a:p>
        </p:txBody>
      </p:sp>
      <p:sp>
        <p:nvSpPr>
          <p:cNvPr id="466" name="Google Shape;466;p65"/>
          <p:cNvSpPr txBox="1">
            <a:spLocks noGrp="1"/>
          </p:cNvSpPr>
          <p:nvPr>
            <p:ph type="body" idx="1"/>
          </p:nvPr>
        </p:nvSpPr>
        <p:spPr>
          <a:xfrm>
            <a:off x="311700" y="1391875"/>
            <a:ext cx="8520600" cy="3177000"/>
          </a:xfrm>
          <a:prstGeom prst="rect">
            <a:avLst/>
          </a:prstGeom>
          <a:noFill/>
          <a:ln>
            <a:noFill/>
          </a:ln>
        </p:spPr>
        <p:txBody>
          <a:bodyPr spcFirstLastPara="1" wrap="square" lIns="68575" tIns="34275" rIns="68575" bIns="34275" anchor="t" anchorCtr="0">
            <a:normAutofit/>
          </a:bodyPr>
          <a:lstStyle/>
          <a:p>
            <a:pPr marL="254000" lvl="0" indent="-266700" algn="l" rtl="0">
              <a:lnSpc>
                <a:spcPct val="90000"/>
              </a:lnSpc>
              <a:spcBef>
                <a:spcPts val="2700"/>
              </a:spcBef>
              <a:spcAft>
                <a:spcPts val="0"/>
              </a:spcAft>
              <a:buClr>
                <a:schemeClr val="dk1"/>
              </a:buClr>
              <a:buSzPts val="2400"/>
              <a:buChar char="●"/>
            </a:pPr>
            <a:r>
              <a:rPr lang="en" sz="2400"/>
              <a:t>To determine in pediatric comatose survivors of OHCA, the shortest duration of cooling that provides the maximum treatment effect as determined by a higher VABS-3 Mortality Composite Score.</a:t>
            </a:r>
            <a:endParaRPr sz="2400"/>
          </a:p>
          <a:p>
            <a:pPr marL="254000" lvl="0" indent="0" algn="l" rtl="0">
              <a:lnSpc>
                <a:spcPct val="90000"/>
              </a:lnSpc>
              <a:spcBef>
                <a:spcPts val="2700"/>
              </a:spcBef>
              <a:spcAft>
                <a:spcPts val="1200"/>
              </a:spcAft>
              <a:buNone/>
            </a:pPr>
            <a:endParaRPr sz="2400"/>
          </a:p>
        </p:txBody>
      </p:sp>
      <p:sp>
        <p:nvSpPr>
          <p:cNvPr id="467" name="Google Shape;467;p6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000"/>
              <a:t>29</a:t>
            </a:fld>
            <a:endParaRPr sz="1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9"/>
          <p:cNvSpPr txBox="1">
            <a:spLocks noGrp="1"/>
          </p:cNvSpPr>
          <p:nvPr>
            <p:ph type="body" idx="1"/>
          </p:nvPr>
        </p:nvSpPr>
        <p:spPr>
          <a:xfrm>
            <a:off x="311700" y="1152475"/>
            <a:ext cx="8520600" cy="3416400"/>
          </a:xfrm>
          <a:prstGeom prst="rect">
            <a:avLst/>
          </a:prstGeom>
          <a:noFill/>
          <a:ln>
            <a:noFill/>
          </a:ln>
        </p:spPr>
        <p:txBody>
          <a:bodyPr spcFirstLastPara="1" wrap="square" lIns="68575" tIns="34275" rIns="68575" bIns="34275" anchor="t" anchorCtr="0">
            <a:normAutofit/>
          </a:bodyPr>
          <a:lstStyle/>
          <a:p>
            <a:pPr marL="0" lvl="0" indent="0" algn="l" rtl="0">
              <a:spcBef>
                <a:spcPts val="1400"/>
              </a:spcBef>
              <a:spcAft>
                <a:spcPts val="0"/>
              </a:spcAft>
              <a:buClr>
                <a:schemeClr val="dk1"/>
              </a:buClr>
              <a:buSzPts val="2400"/>
              <a:buNone/>
            </a:pPr>
            <a:r>
              <a:rPr lang="en" sz="3000">
                <a:latin typeface="Comfortaa"/>
                <a:ea typeface="Comfortaa"/>
                <a:cs typeface="Comfortaa"/>
                <a:sym typeface="Comfortaa"/>
              </a:rPr>
              <a:t>A randomized, response-adaptive, duration-finding, comparative effectiveness clinical trial with blinded outcome assessment. </a:t>
            </a:r>
            <a:endParaRPr sz="3000">
              <a:latin typeface="Comfortaa"/>
              <a:ea typeface="Comfortaa"/>
              <a:cs typeface="Comfortaa"/>
              <a:sym typeface="Comfortaa"/>
            </a:endParaRPr>
          </a:p>
          <a:p>
            <a:pPr marL="254000" lvl="0" indent="-101600" algn="l" rtl="0">
              <a:spcBef>
                <a:spcPts val="1400"/>
              </a:spcBef>
              <a:spcAft>
                <a:spcPts val="1200"/>
              </a:spcAft>
              <a:buClr>
                <a:schemeClr val="dk1"/>
              </a:buClr>
              <a:buSzPts val="2400"/>
              <a:buNone/>
            </a:pPr>
            <a:endParaRPr/>
          </a:p>
        </p:txBody>
      </p:sp>
      <p:sp>
        <p:nvSpPr>
          <p:cNvPr id="209" name="Google Shape;209;p39"/>
          <p:cNvSpPr txBox="1">
            <a:spLocks noGrp="1"/>
          </p:cNvSpPr>
          <p:nvPr>
            <p:ph type="sldNum" idx="12"/>
          </p:nvPr>
        </p:nvSpPr>
        <p:spPr>
          <a:xfrm>
            <a:off x="8497999" y="4688759"/>
            <a:ext cx="548700" cy="393600"/>
          </a:xfrm>
          <a:prstGeom prst="rect">
            <a:avLst/>
          </a:prstGeom>
          <a:noFill/>
          <a:ln>
            <a:noFill/>
          </a:ln>
        </p:spPr>
        <p:txBody>
          <a:bodyPr spcFirstLastPara="1" wrap="square" lIns="68575" tIns="34275" rIns="68575" bIns="34275" anchor="ctr" anchorCtr="0">
            <a:normAutofit/>
          </a:bodyPr>
          <a:lstStyle/>
          <a:p>
            <a:pPr marL="0" lvl="0" indent="0" algn="r" rtl="0">
              <a:spcBef>
                <a:spcPts val="0"/>
              </a:spcBef>
              <a:spcAft>
                <a:spcPts val="0"/>
              </a:spcAft>
              <a:buNone/>
            </a:pPr>
            <a:fld id="{00000000-1234-1234-1234-123412341234}" type="slidenum">
              <a:rPr lang="en" sz="1000"/>
              <a:t>3</a:t>
            </a:fld>
            <a:endParaRPr sz="1000"/>
          </a:p>
        </p:txBody>
      </p:sp>
      <p:sp>
        <p:nvSpPr>
          <p:cNvPr id="210" name="Google Shape;210;p39"/>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0"/>
              </a:spcAft>
              <a:buClr>
                <a:schemeClr val="dk1"/>
              </a:buClr>
              <a:buSzPct val="80000"/>
              <a:buFont typeface="Arial"/>
              <a:buNone/>
            </a:pPr>
            <a:r>
              <a:rPr lang="en" b="0"/>
              <a:t>P-ICECAP</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66"/>
          <p:cNvSpPr txBox="1">
            <a:spLocks noGrp="1"/>
          </p:cNvSpPr>
          <p:nvPr>
            <p:ph type="title"/>
          </p:nvPr>
        </p:nvSpPr>
        <p:spPr>
          <a:xfrm>
            <a:off x="311700" y="445025"/>
            <a:ext cx="8520600" cy="6234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3300"/>
              <a:buFont typeface="Calibri"/>
              <a:buNone/>
            </a:pPr>
            <a:r>
              <a:rPr lang="en" sz="2700"/>
              <a:t>Specific Aim 3: Does duration have a differential effect on safety and quality of life? </a:t>
            </a:r>
            <a:endParaRPr sz="2700"/>
          </a:p>
        </p:txBody>
      </p:sp>
      <p:sp>
        <p:nvSpPr>
          <p:cNvPr id="474" name="Google Shape;474;p66"/>
          <p:cNvSpPr txBox="1">
            <a:spLocks noGrp="1"/>
          </p:cNvSpPr>
          <p:nvPr>
            <p:ph type="body" idx="1"/>
          </p:nvPr>
        </p:nvSpPr>
        <p:spPr>
          <a:xfrm>
            <a:off x="311700" y="1447850"/>
            <a:ext cx="8520600" cy="3120900"/>
          </a:xfrm>
          <a:prstGeom prst="rect">
            <a:avLst/>
          </a:prstGeom>
          <a:noFill/>
          <a:ln>
            <a:noFill/>
          </a:ln>
        </p:spPr>
        <p:txBody>
          <a:bodyPr spcFirstLastPara="1" wrap="square" lIns="68575" tIns="34275" rIns="68575" bIns="34275" anchor="t" anchorCtr="0">
            <a:normAutofit/>
          </a:bodyPr>
          <a:lstStyle/>
          <a:p>
            <a:pPr marL="254000" lvl="0" indent="-266700" algn="l" rtl="0">
              <a:lnSpc>
                <a:spcPct val="90000"/>
              </a:lnSpc>
              <a:spcBef>
                <a:spcPts val="2700"/>
              </a:spcBef>
              <a:spcAft>
                <a:spcPts val="0"/>
              </a:spcAft>
              <a:buClr>
                <a:schemeClr val="dk1"/>
              </a:buClr>
              <a:buSzPts val="2400"/>
              <a:buChar char="●"/>
            </a:pPr>
            <a:r>
              <a:rPr lang="en" sz="2400"/>
              <a:t>To characterize the effect of duration of hypothermia on overall safety and adverse events, and parent reported quality of life.</a:t>
            </a:r>
            <a:endParaRPr sz="2400"/>
          </a:p>
          <a:p>
            <a:pPr marL="254000" lvl="0" indent="0" algn="l" rtl="0">
              <a:lnSpc>
                <a:spcPct val="90000"/>
              </a:lnSpc>
              <a:spcBef>
                <a:spcPts val="2700"/>
              </a:spcBef>
              <a:spcAft>
                <a:spcPts val="1200"/>
              </a:spcAft>
              <a:buNone/>
            </a:pPr>
            <a:endParaRPr sz="2400"/>
          </a:p>
        </p:txBody>
      </p:sp>
      <p:sp>
        <p:nvSpPr>
          <p:cNvPr id="475" name="Google Shape;475;p6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000"/>
              <a:t>30</a:t>
            </a:fld>
            <a:endParaRPr sz="10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67"/>
          <p:cNvSpPr txBox="1">
            <a:spLocks noGrp="1"/>
          </p:cNvSpPr>
          <p:nvPr>
            <p:ph type="title" idx="4294967295"/>
          </p:nvPr>
        </p:nvSpPr>
        <p:spPr>
          <a:xfrm>
            <a:off x="778950" y="67575"/>
            <a:ext cx="8229600" cy="724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000"/>
              <a:t>P-ICECAP Comparison to Adult ICECAP</a:t>
            </a:r>
            <a:endParaRPr sz="3000"/>
          </a:p>
        </p:txBody>
      </p:sp>
      <p:graphicFrame>
        <p:nvGraphicFramePr>
          <p:cNvPr id="482" name="Google Shape;482;p67"/>
          <p:cNvGraphicFramePr/>
          <p:nvPr/>
        </p:nvGraphicFramePr>
        <p:xfrm>
          <a:off x="1052250" y="782464"/>
          <a:ext cx="7634550" cy="3776700"/>
        </p:xfrm>
        <a:graphic>
          <a:graphicData uri="http://schemas.openxmlformats.org/drawingml/2006/table">
            <a:tbl>
              <a:tblPr>
                <a:noFill/>
                <a:tableStyleId>{6F42F768-B0C2-4E5D-9991-83365C6F0B15}</a:tableStyleId>
              </a:tblPr>
              <a:tblGrid>
                <a:gridCol w="2544850">
                  <a:extLst>
                    <a:ext uri="{9D8B030D-6E8A-4147-A177-3AD203B41FA5}">
                      <a16:colId xmlns:a16="http://schemas.microsoft.com/office/drawing/2014/main" val="20000"/>
                    </a:ext>
                  </a:extLst>
                </a:gridCol>
                <a:gridCol w="2544850">
                  <a:extLst>
                    <a:ext uri="{9D8B030D-6E8A-4147-A177-3AD203B41FA5}">
                      <a16:colId xmlns:a16="http://schemas.microsoft.com/office/drawing/2014/main" val="20001"/>
                    </a:ext>
                  </a:extLst>
                </a:gridCol>
                <a:gridCol w="2544850">
                  <a:extLst>
                    <a:ext uri="{9D8B030D-6E8A-4147-A177-3AD203B41FA5}">
                      <a16:colId xmlns:a16="http://schemas.microsoft.com/office/drawing/2014/main" val="20002"/>
                    </a:ext>
                  </a:extLst>
                </a:gridCol>
              </a:tblGrid>
              <a:tr h="713500">
                <a:tc>
                  <a:txBody>
                    <a:bodyPr/>
                    <a:lstStyle/>
                    <a:p>
                      <a:pPr marL="0" lvl="0" indent="0" algn="ctr" rtl="0">
                        <a:spcBef>
                          <a:spcPts val="0"/>
                        </a:spcBef>
                        <a:spcAft>
                          <a:spcPts val="0"/>
                        </a:spcAft>
                        <a:buNone/>
                      </a:pPr>
                      <a:r>
                        <a:rPr lang="en" sz="2000" b="1"/>
                        <a:t>Aspect</a:t>
                      </a:r>
                      <a:endParaRPr sz="2000" b="1"/>
                    </a:p>
                  </a:txBody>
                  <a:tcPr marL="68575" marR="68575" marT="68575" marB="68575"/>
                </a:tc>
                <a:tc>
                  <a:txBody>
                    <a:bodyPr/>
                    <a:lstStyle/>
                    <a:p>
                      <a:pPr marL="0" lvl="0" indent="0" algn="ctr" rtl="0">
                        <a:spcBef>
                          <a:spcPts val="0"/>
                        </a:spcBef>
                        <a:spcAft>
                          <a:spcPts val="0"/>
                        </a:spcAft>
                        <a:buNone/>
                      </a:pPr>
                      <a:r>
                        <a:rPr lang="en" sz="2000" b="1"/>
                        <a:t>P-ICECAP</a:t>
                      </a:r>
                      <a:endParaRPr sz="2000" b="1"/>
                    </a:p>
                  </a:txBody>
                  <a:tcPr marL="68575" marR="68575" marT="68575" marB="68575"/>
                </a:tc>
                <a:tc>
                  <a:txBody>
                    <a:bodyPr/>
                    <a:lstStyle/>
                    <a:p>
                      <a:pPr marL="0" lvl="0" indent="0" algn="ctr" rtl="0">
                        <a:spcBef>
                          <a:spcPts val="0"/>
                        </a:spcBef>
                        <a:spcAft>
                          <a:spcPts val="0"/>
                        </a:spcAft>
                        <a:buNone/>
                      </a:pPr>
                      <a:r>
                        <a:rPr lang="en" sz="2000" b="1"/>
                        <a:t>Adult ICECAP</a:t>
                      </a:r>
                      <a:endParaRPr sz="2000" b="1"/>
                    </a:p>
                  </a:txBody>
                  <a:tcPr marL="68575" marR="68575" marT="68575" marB="68575"/>
                </a:tc>
                <a:extLst>
                  <a:ext uri="{0D108BD9-81ED-4DB2-BD59-A6C34878D82A}">
                    <a16:rowId xmlns:a16="http://schemas.microsoft.com/office/drawing/2014/main" val="10000"/>
                  </a:ext>
                </a:extLst>
              </a:tr>
              <a:tr h="335275">
                <a:tc>
                  <a:txBody>
                    <a:bodyPr/>
                    <a:lstStyle/>
                    <a:p>
                      <a:pPr marL="0" lvl="0" indent="0" algn="ctr" rtl="0">
                        <a:spcBef>
                          <a:spcPts val="0"/>
                        </a:spcBef>
                        <a:spcAft>
                          <a:spcPts val="0"/>
                        </a:spcAft>
                        <a:buNone/>
                      </a:pPr>
                      <a:r>
                        <a:rPr lang="en" sz="1300"/>
                        <a:t>Durations (hours)</a:t>
                      </a:r>
                      <a:endParaRPr sz="1300"/>
                    </a:p>
                  </a:txBody>
                  <a:tcPr marL="68575" marR="68575" marT="68575" marB="68575" anchor="ctr"/>
                </a:tc>
                <a:tc>
                  <a:txBody>
                    <a:bodyPr/>
                    <a:lstStyle/>
                    <a:p>
                      <a:pPr marL="0" lvl="0" indent="0" algn="ctr" rtl="0">
                        <a:spcBef>
                          <a:spcPts val="0"/>
                        </a:spcBef>
                        <a:spcAft>
                          <a:spcPts val="0"/>
                        </a:spcAft>
                        <a:buNone/>
                      </a:pPr>
                      <a:r>
                        <a:rPr lang="en" sz="1300"/>
                        <a:t>0-96 (10)</a:t>
                      </a:r>
                      <a:endParaRPr sz="1300"/>
                    </a:p>
                  </a:txBody>
                  <a:tcPr marL="68575" marR="68575" marT="68575" marB="68575" anchor="ctr"/>
                </a:tc>
                <a:tc>
                  <a:txBody>
                    <a:bodyPr/>
                    <a:lstStyle/>
                    <a:p>
                      <a:pPr marL="0" lvl="0" indent="0" algn="ctr" rtl="0">
                        <a:spcBef>
                          <a:spcPts val="0"/>
                        </a:spcBef>
                        <a:spcAft>
                          <a:spcPts val="0"/>
                        </a:spcAft>
                        <a:buNone/>
                      </a:pPr>
                      <a:r>
                        <a:rPr lang="en" sz="1300"/>
                        <a:t>6-72 (10)</a:t>
                      </a:r>
                      <a:endParaRPr sz="1300"/>
                    </a:p>
                  </a:txBody>
                  <a:tcPr marL="68575" marR="68575" marT="68575" marB="68575" anchor="ctr"/>
                </a:tc>
                <a:extLst>
                  <a:ext uri="{0D108BD9-81ED-4DB2-BD59-A6C34878D82A}">
                    <a16:rowId xmlns:a16="http://schemas.microsoft.com/office/drawing/2014/main" val="10001"/>
                  </a:ext>
                </a:extLst>
              </a:tr>
              <a:tr h="929625">
                <a:tc>
                  <a:txBody>
                    <a:bodyPr/>
                    <a:lstStyle/>
                    <a:p>
                      <a:pPr marL="0" lvl="0" indent="0" algn="ctr" rtl="0">
                        <a:spcBef>
                          <a:spcPts val="0"/>
                        </a:spcBef>
                        <a:spcAft>
                          <a:spcPts val="0"/>
                        </a:spcAft>
                        <a:buNone/>
                      </a:pPr>
                      <a:r>
                        <a:rPr lang="en" sz="1300"/>
                        <a:t>Eligibility Timing</a:t>
                      </a:r>
                      <a:endParaRPr sz="1300"/>
                    </a:p>
                  </a:txBody>
                  <a:tcPr marL="68575" marR="68575" marT="68575" marB="68575" anchor="ctr"/>
                </a:tc>
                <a:tc>
                  <a:txBody>
                    <a:bodyPr/>
                    <a:lstStyle/>
                    <a:p>
                      <a:pPr marL="0" lvl="0" indent="0" algn="ctr" rtl="0">
                        <a:spcBef>
                          <a:spcPts val="0"/>
                        </a:spcBef>
                        <a:spcAft>
                          <a:spcPts val="0"/>
                        </a:spcAft>
                        <a:buNone/>
                      </a:pPr>
                      <a:r>
                        <a:rPr lang="en" sz="1300"/>
                        <a:t>Within 6 hours of ROSC - must start device before randomization must set device to 33°C within 15 minutes </a:t>
                      </a:r>
                      <a:endParaRPr sz="1300"/>
                    </a:p>
                  </a:txBody>
                  <a:tcPr marL="68575" marR="68575" marT="68575" marB="68575" anchor="ctr"/>
                </a:tc>
                <a:tc>
                  <a:txBody>
                    <a:bodyPr/>
                    <a:lstStyle/>
                    <a:p>
                      <a:pPr marL="0" lvl="0" indent="0" algn="ctr" rtl="0">
                        <a:spcBef>
                          <a:spcPts val="0"/>
                        </a:spcBef>
                        <a:spcAft>
                          <a:spcPts val="0"/>
                        </a:spcAft>
                        <a:buNone/>
                      </a:pPr>
                      <a:r>
                        <a:rPr lang="en" sz="1300"/>
                        <a:t>Must be below </a:t>
                      </a:r>
                      <a:r>
                        <a:rPr lang="en" sz="1300">
                          <a:solidFill>
                            <a:schemeClr val="dk1"/>
                          </a:solidFill>
                        </a:rPr>
                        <a:t>34°C within 4 hours of arrest</a:t>
                      </a:r>
                      <a:endParaRPr sz="1300"/>
                    </a:p>
                  </a:txBody>
                  <a:tcPr marL="68575" marR="68575" marT="68575" marB="68575" anchor="ctr"/>
                </a:tc>
                <a:extLst>
                  <a:ext uri="{0D108BD9-81ED-4DB2-BD59-A6C34878D82A}">
                    <a16:rowId xmlns:a16="http://schemas.microsoft.com/office/drawing/2014/main" val="10002"/>
                  </a:ext>
                </a:extLst>
              </a:tr>
              <a:tr h="731500">
                <a:tc>
                  <a:txBody>
                    <a:bodyPr/>
                    <a:lstStyle/>
                    <a:p>
                      <a:pPr marL="0" lvl="0" indent="0" algn="ctr" rtl="0">
                        <a:spcBef>
                          <a:spcPts val="0"/>
                        </a:spcBef>
                        <a:spcAft>
                          <a:spcPts val="0"/>
                        </a:spcAft>
                        <a:buNone/>
                      </a:pPr>
                      <a:r>
                        <a:rPr lang="en" sz="1300"/>
                        <a:t>Sample Size</a:t>
                      </a:r>
                      <a:endParaRPr sz="1300"/>
                    </a:p>
                  </a:txBody>
                  <a:tcPr marL="68575" marR="68575" marT="68575" marB="68575" anchor="ctr"/>
                </a:tc>
                <a:tc>
                  <a:txBody>
                    <a:bodyPr/>
                    <a:lstStyle/>
                    <a:p>
                      <a:pPr marL="0" lvl="0" indent="0" algn="ctr" rtl="0">
                        <a:spcBef>
                          <a:spcPts val="0"/>
                        </a:spcBef>
                        <a:spcAft>
                          <a:spcPts val="0"/>
                        </a:spcAft>
                        <a:buNone/>
                      </a:pPr>
                      <a:r>
                        <a:rPr lang="en" sz="1300"/>
                        <a:t>900</a:t>
                      </a:r>
                      <a:endParaRPr sz="1300"/>
                    </a:p>
                  </a:txBody>
                  <a:tcPr marL="68575" marR="68575" marT="68575" marB="68575" anchor="ctr"/>
                </a:tc>
                <a:tc>
                  <a:txBody>
                    <a:bodyPr/>
                    <a:lstStyle/>
                    <a:p>
                      <a:pPr marL="0" lvl="0" indent="0" algn="ctr" rtl="0">
                        <a:spcBef>
                          <a:spcPts val="0"/>
                        </a:spcBef>
                        <a:spcAft>
                          <a:spcPts val="0"/>
                        </a:spcAft>
                        <a:buNone/>
                      </a:pPr>
                      <a:r>
                        <a:rPr lang="en" sz="1300"/>
                        <a:t>1800 (with different models / randomization vectors for shockable versus non-shockable)</a:t>
                      </a:r>
                      <a:endParaRPr sz="1300"/>
                    </a:p>
                  </a:txBody>
                  <a:tcPr marL="68575" marR="68575" marT="68575" marB="68575" anchor="ctr"/>
                </a:tc>
                <a:extLst>
                  <a:ext uri="{0D108BD9-81ED-4DB2-BD59-A6C34878D82A}">
                    <a16:rowId xmlns:a16="http://schemas.microsoft.com/office/drawing/2014/main" val="10003"/>
                  </a:ext>
                </a:extLst>
              </a:tr>
              <a:tr h="335275">
                <a:tc>
                  <a:txBody>
                    <a:bodyPr/>
                    <a:lstStyle/>
                    <a:p>
                      <a:pPr marL="0" lvl="0" indent="0" algn="ctr" rtl="0">
                        <a:spcBef>
                          <a:spcPts val="0"/>
                        </a:spcBef>
                        <a:spcAft>
                          <a:spcPts val="0"/>
                        </a:spcAft>
                        <a:buNone/>
                      </a:pPr>
                      <a:r>
                        <a:rPr lang="en" sz="1300"/>
                        <a:t>Outcome Timing</a:t>
                      </a:r>
                      <a:endParaRPr sz="1300"/>
                    </a:p>
                  </a:txBody>
                  <a:tcPr marL="68575" marR="68575" marT="68575" marB="68575" anchor="ctr"/>
                </a:tc>
                <a:tc>
                  <a:txBody>
                    <a:bodyPr/>
                    <a:lstStyle/>
                    <a:p>
                      <a:pPr marL="0" lvl="0" indent="0" algn="ctr" rtl="0">
                        <a:spcBef>
                          <a:spcPts val="0"/>
                        </a:spcBef>
                        <a:spcAft>
                          <a:spcPts val="0"/>
                        </a:spcAft>
                        <a:buNone/>
                      </a:pPr>
                      <a:r>
                        <a:rPr lang="en" sz="1300"/>
                        <a:t>3 and 12 months</a:t>
                      </a:r>
                      <a:endParaRPr sz="1300"/>
                    </a:p>
                  </a:txBody>
                  <a:tcPr marL="68575" marR="68575" marT="68575" marB="68575" anchor="ctr"/>
                </a:tc>
                <a:tc>
                  <a:txBody>
                    <a:bodyPr/>
                    <a:lstStyle/>
                    <a:p>
                      <a:pPr marL="0" lvl="0" indent="0" algn="ctr" rtl="0">
                        <a:spcBef>
                          <a:spcPts val="0"/>
                        </a:spcBef>
                        <a:spcAft>
                          <a:spcPts val="0"/>
                        </a:spcAft>
                        <a:buNone/>
                      </a:pPr>
                      <a:r>
                        <a:rPr lang="en" sz="1300"/>
                        <a:t>1 and 3 months</a:t>
                      </a:r>
                      <a:endParaRPr sz="1300"/>
                    </a:p>
                  </a:txBody>
                  <a:tcPr marL="68575" marR="68575" marT="68575" marB="68575" anchor="ctr"/>
                </a:tc>
                <a:extLst>
                  <a:ext uri="{0D108BD9-81ED-4DB2-BD59-A6C34878D82A}">
                    <a16:rowId xmlns:a16="http://schemas.microsoft.com/office/drawing/2014/main" val="10004"/>
                  </a:ext>
                </a:extLst>
              </a:tr>
              <a:tr h="533375">
                <a:tc>
                  <a:txBody>
                    <a:bodyPr/>
                    <a:lstStyle/>
                    <a:p>
                      <a:pPr marL="0" lvl="0" indent="0" algn="ctr" rtl="0">
                        <a:spcBef>
                          <a:spcPts val="0"/>
                        </a:spcBef>
                        <a:spcAft>
                          <a:spcPts val="0"/>
                        </a:spcAft>
                        <a:buNone/>
                      </a:pPr>
                      <a:r>
                        <a:rPr lang="en" sz="1300"/>
                        <a:t>Sites</a:t>
                      </a:r>
                      <a:endParaRPr sz="1300"/>
                    </a:p>
                  </a:txBody>
                  <a:tcPr marL="68575" marR="68575" marT="68575" marB="68575" anchor="ctr"/>
                </a:tc>
                <a:tc>
                  <a:txBody>
                    <a:bodyPr/>
                    <a:lstStyle/>
                    <a:p>
                      <a:pPr marL="0" lvl="0" indent="0" algn="ctr" rtl="0">
                        <a:spcBef>
                          <a:spcPts val="0"/>
                        </a:spcBef>
                        <a:spcAft>
                          <a:spcPts val="0"/>
                        </a:spcAft>
                        <a:buNone/>
                      </a:pPr>
                      <a:r>
                        <a:rPr lang="en" sz="1300"/>
                        <a:t>40 (with more needing FDA approval)</a:t>
                      </a:r>
                      <a:endParaRPr sz="1300"/>
                    </a:p>
                  </a:txBody>
                  <a:tcPr marL="68575" marR="68575" marT="68575" marB="68575" anchor="ctr"/>
                </a:tc>
                <a:tc>
                  <a:txBody>
                    <a:bodyPr/>
                    <a:lstStyle/>
                    <a:p>
                      <a:pPr marL="0" lvl="0" indent="0" algn="ctr" rtl="0">
                        <a:spcBef>
                          <a:spcPts val="0"/>
                        </a:spcBef>
                        <a:spcAft>
                          <a:spcPts val="0"/>
                        </a:spcAft>
                        <a:buNone/>
                      </a:pPr>
                      <a:r>
                        <a:rPr lang="en" sz="1300"/>
                        <a:t>Up to 75</a:t>
                      </a:r>
                      <a:endParaRPr sz="1300"/>
                    </a:p>
                  </a:txBody>
                  <a:tcPr marL="68575" marR="68575" marT="68575" marB="68575" anchor="ctr"/>
                </a:tc>
                <a:extLst>
                  <a:ext uri="{0D108BD9-81ED-4DB2-BD59-A6C34878D82A}">
                    <a16:rowId xmlns:a16="http://schemas.microsoft.com/office/drawing/2014/main" val="10005"/>
                  </a:ext>
                </a:extLst>
              </a:tr>
            </a:tbl>
          </a:graphicData>
        </a:graphic>
      </p:graphicFrame>
      <p:sp>
        <p:nvSpPr>
          <p:cNvPr id="483" name="Google Shape;483;p6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000"/>
              <a:t>31</a:t>
            </a:fld>
            <a:endParaRPr sz="10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68"/>
          <p:cNvSpPr txBox="1">
            <a:spLocks noGrp="1"/>
          </p:cNvSpPr>
          <p:nvPr>
            <p:ph type="title" idx="4294967295"/>
          </p:nvPr>
        </p:nvSpPr>
        <p:spPr>
          <a:xfrm>
            <a:off x="726100" y="-3"/>
            <a:ext cx="8229600" cy="857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000"/>
              <a:t>P-ICECAP Comparison to THAPCA</a:t>
            </a:r>
            <a:endParaRPr sz="3000"/>
          </a:p>
        </p:txBody>
      </p:sp>
      <p:graphicFrame>
        <p:nvGraphicFramePr>
          <p:cNvPr id="490" name="Google Shape;490;p68"/>
          <p:cNvGraphicFramePr/>
          <p:nvPr/>
        </p:nvGraphicFramePr>
        <p:xfrm>
          <a:off x="999400" y="846976"/>
          <a:ext cx="7634550" cy="3449550"/>
        </p:xfrm>
        <a:graphic>
          <a:graphicData uri="http://schemas.openxmlformats.org/drawingml/2006/table">
            <a:tbl>
              <a:tblPr>
                <a:noFill/>
                <a:tableStyleId>{6F42F768-B0C2-4E5D-9991-83365C6F0B15}</a:tableStyleId>
              </a:tblPr>
              <a:tblGrid>
                <a:gridCol w="2544850">
                  <a:extLst>
                    <a:ext uri="{9D8B030D-6E8A-4147-A177-3AD203B41FA5}">
                      <a16:colId xmlns:a16="http://schemas.microsoft.com/office/drawing/2014/main" val="20000"/>
                    </a:ext>
                  </a:extLst>
                </a:gridCol>
                <a:gridCol w="2544850">
                  <a:extLst>
                    <a:ext uri="{9D8B030D-6E8A-4147-A177-3AD203B41FA5}">
                      <a16:colId xmlns:a16="http://schemas.microsoft.com/office/drawing/2014/main" val="20001"/>
                    </a:ext>
                  </a:extLst>
                </a:gridCol>
                <a:gridCol w="2544850">
                  <a:extLst>
                    <a:ext uri="{9D8B030D-6E8A-4147-A177-3AD203B41FA5}">
                      <a16:colId xmlns:a16="http://schemas.microsoft.com/office/drawing/2014/main" val="20002"/>
                    </a:ext>
                  </a:extLst>
                </a:gridCol>
              </a:tblGrid>
              <a:tr h="713500">
                <a:tc>
                  <a:txBody>
                    <a:bodyPr/>
                    <a:lstStyle/>
                    <a:p>
                      <a:pPr marL="0" lvl="0" indent="0" algn="ctr" rtl="0">
                        <a:spcBef>
                          <a:spcPts val="0"/>
                        </a:spcBef>
                        <a:spcAft>
                          <a:spcPts val="0"/>
                        </a:spcAft>
                        <a:buNone/>
                      </a:pPr>
                      <a:r>
                        <a:rPr lang="en" sz="2000" b="1"/>
                        <a:t>Aspect</a:t>
                      </a:r>
                      <a:endParaRPr sz="2000" b="1"/>
                    </a:p>
                  </a:txBody>
                  <a:tcPr marL="68575" marR="68575" marT="68575" marB="68575"/>
                </a:tc>
                <a:tc>
                  <a:txBody>
                    <a:bodyPr/>
                    <a:lstStyle/>
                    <a:p>
                      <a:pPr marL="0" lvl="0" indent="0" algn="ctr" rtl="0">
                        <a:spcBef>
                          <a:spcPts val="0"/>
                        </a:spcBef>
                        <a:spcAft>
                          <a:spcPts val="0"/>
                        </a:spcAft>
                        <a:buNone/>
                      </a:pPr>
                      <a:r>
                        <a:rPr lang="en" sz="2000" b="1"/>
                        <a:t>P-ICECAP</a:t>
                      </a:r>
                      <a:endParaRPr sz="2000" b="1"/>
                    </a:p>
                  </a:txBody>
                  <a:tcPr marL="68575" marR="68575" marT="68575" marB="68575"/>
                </a:tc>
                <a:tc>
                  <a:txBody>
                    <a:bodyPr/>
                    <a:lstStyle/>
                    <a:p>
                      <a:pPr marL="0" lvl="0" indent="0" algn="ctr" rtl="0">
                        <a:spcBef>
                          <a:spcPts val="0"/>
                        </a:spcBef>
                        <a:spcAft>
                          <a:spcPts val="0"/>
                        </a:spcAft>
                        <a:buNone/>
                      </a:pPr>
                      <a:r>
                        <a:rPr lang="en" sz="2000" b="1"/>
                        <a:t>THAPCA</a:t>
                      </a:r>
                      <a:endParaRPr sz="2000" b="1"/>
                    </a:p>
                  </a:txBody>
                  <a:tcPr marL="68575" marR="68575" marT="68575" marB="68575"/>
                </a:tc>
                <a:extLst>
                  <a:ext uri="{0D108BD9-81ED-4DB2-BD59-A6C34878D82A}">
                    <a16:rowId xmlns:a16="http://schemas.microsoft.com/office/drawing/2014/main" val="10000"/>
                  </a:ext>
                </a:extLst>
              </a:tr>
              <a:tr h="506875">
                <a:tc>
                  <a:txBody>
                    <a:bodyPr/>
                    <a:lstStyle/>
                    <a:p>
                      <a:pPr marL="0" lvl="0" indent="0" algn="ctr" rtl="0">
                        <a:spcBef>
                          <a:spcPts val="0"/>
                        </a:spcBef>
                        <a:spcAft>
                          <a:spcPts val="0"/>
                        </a:spcAft>
                        <a:buNone/>
                      </a:pPr>
                      <a:r>
                        <a:rPr lang="en"/>
                        <a:t>Duration of cooling (hours)</a:t>
                      </a:r>
                      <a:endParaRPr/>
                    </a:p>
                  </a:txBody>
                  <a:tcPr marL="68575" marR="68575" marT="68575" marB="68575" anchor="ctr"/>
                </a:tc>
                <a:tc>
                  <a:txBody>
                    <a:bodyPr/>
                    <a:lstStyle/>
                    <a:p>
                      <a:pPr marL="0" lvl="0" indent="0" algn="ctr" rtl="0">
                        <a:spcBef>
                          <a:spcPts val="0"/>
                        </a:spcBef>
                        <a:spcAft>
                          <a:spcPts val="0"/>
                        </a:spcAft>
                        <a:buNone/>
                      </a:pPr>
                      <a:r>
                        <a:rPr lang="en"/>
                        <a:t>0 to 96 (</a:t>
                      </a:r>
                      <a:r>
                        <a:rPr lang="en">
                          <a:solidFill>
                            <a:schemeClr val="dk1"/>
                          </a:solidFill>
                        </a:rPr>
                        <a:t>10 durations)</a:t>
                      </a:r>
                      <a:r>
                        <a:rPr lang="en"/>
                        <a:t> </a:t>
                      </a:r>
                      <a:r>
                        <a:rPr lang="en">
                          <a:solidFill>
                            <a:schemeClr val="dk1"/>
                          </a:solidFill>
                        </a:rPr>
                        <a:t>at 33°C</a:t>
                      </a:r>
                      <a:endParaRPr/>
                    </a:p>
                  </a:txBody>
                  <a:tcPr marL="68575" marR="68575" marT="68575" marB="68575" anchor="ctr"/>
                </a:tc>
                <a:tc>
                  <a:txBody>
                    <a:bodyPr/>
                    <a:lstStyle/>
                    <a:p>
                      <a:pPr marL="0" lvl="0" indent="0" algn="ctr" rtl="0">
                        <a:spcBef>
                          <a:spcPts val="0"/>
                        </a:spcBef>
                        <a:spcAft>
                          <a:spcPts val="0"/>
                        </a:spcAft>
                        <a:buNone/>
                      </a:pPr>
                      <a:r>
                        <a:rPr lang="en"/>
                        <a:t>48 at 33</a:t>
                      </a:r>
                      <a:r>
                        <a:rPr lang="en">
                          <a:solidFill>
                            <a:schemeClr val="dk1"/>
                          </a:solidFill>
                        </a:rPr>
                        <a:t>°C</a:t>
                      </a:r>
                      <a:r>
                        <a:rPr lang="en"/>
                        <a:t> or 36.8</a:t>
                      </a:r>
                      <a:r>
                        <a:rPr lang="en">
                          <a:solidFill>
                            <a:schemeClr val="dk1"/>
                          </a:solidFill>
                        </a:rPr>
                        <a:t>°C</a:t>
                      </a:r>
                      <a:endParaRPr/>
                    </a:p>
                  </a:txBody>
                  <a:tcPr marL="68575" marR="68575" marT="68575" marB="68575" anchor="ctr"/>
                </a:tc>
                <a:extLst>
                  <a:ext uri="{0D108BD9-81ED-4DB2-BD59-A6C34878D82A}">
                    <a16:rowId xmlns:a16="http://schemas.microsoft.com/office/drawing/2014/main" val="10001"/>
                  </a:ext>
                </a:extLst>
              </a:tr>
              <a:tr h="563875">
                <a:tc>
                  <a:txBody>
                    <a:bodyPr/>
                    <a:lstStyle/>
                    <a:p>
                      <a:pPr marL="0" lvl="0" indent="0" algn="ctr" rtl="0">
                        <a:spcBef>
                          <a:spcPts val="0"/>
                        </a:spcBef>
                        <a:spcAft>
                          <a:spcPts val="0"/>
                        </a:spcAft>
                        <a:buNone/>
                      </a:pPr>
                      <a:r>
                        <a:rPr lang="en"/>
                        <a:t>Eligibility GCS Motor</a:t>
                      </a:r>
                      <a:endParaRPr/>
                    </a:p>
                  </a:txBody>
                  <a:tcPr marL="68575" marR="68575" marT="68575" marB="68575" anchor="ctr"/>
                </a:tc>
                <a:tc>
                  <a:txBody>
                    <a:bodyPr/>
                    <a:lstStyle/>
                    <a:p>
                      <a:pPr marL="0" lvl="0" indent="0" algn="ctr" rtl="0">
                        <a:spcBef>
                          <a:spcPts val="0"/>
                        </a:spcBef>
                        <a:spcAft>
                          <a:spcPts val="0"/>
                        </a:spcAft>
                        <a:buNone/>
                      </a:pPr>
                      <a:r>
                        <a:rPr lang="en"/>
                        <a:t>5 or lower</a:t>
                      </a:r>
                      <a:br>
                        <a:rPr lang="en"/>
                      </a:br>
                      <a:r>
                        <a:rPr lang="en"/>
                        <a:t>(more inclusive)</a:t>
                      </a:r>
                      <a:endParaRPr/>
                    </a:p>
                  </a:txBody>
                  <a:tcPr marL="68575" marR="68575" marT="68575" marB="68575" anchor="ctr"/>
                </a:tc>
                <a:tc>
                  <a:txBody>
                    <a:bodyPr/>
                    <a:lstStyle/>
                    <a:p>
                      <a:pPr marL="0" lvl="0" indent="0" algn="ctr" rtl="0">
                        <a:spcBef>
                          <a:spcPts val="0"/>
                        </a:spcBef>
                        <a:spcAft>
                          <a:spcPts val="0"/>
                        </a:spcAft>
                        <a:buNone/>
                      </a:pPr>
                      <a:r>
                        <a:rPr lang="en"/>
                        <a:t>4 or lower</a:t>
                      </a:r>
                      <a:br>
                        <a:rPr lang="en"/>
                      </a:br>
                      <a:r>
                        <a:rPr lang="en"/>
                        <a:t>(less inclusive)</a:t>
                      </a:r>
                      <a:endParaRPr/>
                    </a:p>
                  </a:txBody>
                  <a:tcPr marL="68575" marR="68575" marT="68575" marB="68575" anchor="ctr"/>
                </a:tc>
                <a:extLst>
                  <a:ext uri="{0D108BD9-81ED-4DB2-BD59-A6C34878D82A}">
                    <a16:rowId xmlns:a16="http://schemas.microsoft.com/office/drawing/2014/main" val="10002"/>
                  </a:ext>
                </a:extLst>
              </a:tr>
              <a:tr h="614900">
                <a:tc>
                  <a:txBody>
                    <a:bodyPr/>
                    <a:lstStyle/>
                    <a:p>
                      <a:pPr marL="0" lvl="0" indent="0" algn="ctr" rtl="0">
                        <a:spcBef>
                          <a:spcPts val="0"/>
                        </a:spcBef>
                        <a:spcAft>
                          <a:spcPts val="0"/>
                        </a:spcAft>
                        <a:buNone/>
                      </a:pPr>
                      <a:r>
                        <a:rPr lang="en"/>
                        <a:t>Sample Size</a:t>
                      </a:r>
                      <a:endParaRPr/>
                    </a:p>
                  </a:txBody>
                  <a:tcPr marL="68575" marR="68575" marT="68575" marB="68575" anchor="ctr"/>
                </a:tc>
                <a:tc>
                  <a:txBody>
                    <a:bodyPr/>
                    <a:lstStyle/>
                    <a:p>
                      <a:pPr marL="0" lvl="0" indent="0" algn="ctr" rtl="0">
                        <a:spcBef>
                          <a:spcPts val="0"/>
                        </a:spcBef>
                        <a:spcAft>
                          <a:spcPts val="0"/>
                        </a:spcAft>
                        <a:buNone/>
                      </a:pPr>
                      <a:r>
                        <a:rPr lang="en"/>
                        <a:t>900</a:t>
                      </a:r>
                      <a:endParaRPr/>
                    </a:p>
                  </a:txBody>
                  <a:tcPr marL="68575" marR="68575" marT="68575" marB="68575" anchor="ctr"/>
                </a:tc>
                <a:tc>
                  <a:txBody>
                    <a:bodyPr/>
                    <a:lstStyle/>
                    <a:p>
                      <a:pPr marL="0" lvl="0" indent="0" algn="ctr" rtl="0">
                        <a:spcBef>
                          <a:spcPts val="0"/>
                        </a:spcBef>
                        <a:spcAft>
                          <a:spcPts val="0"/>
                        </a:spcAft>
                        <a:buNone/>
                      </a:pPr>
                      <a:r>
                        <a:rPr lang="en"/>
                        <a:t>295 randomized (260 eligible for primary outcome)</a:t>
                      </a:r>
                      <a:endParaRPr/>
                    </a:p>
                  </a:txBody>
                  <a:tcPr marL="68575" marR="68575" marT="68575" marB="68575" anchor="ctr"/>
                </a:tc>
                <a:extLst>
                  <a:ext uri="{0D108BD9-81ED-4DB2-BD59-A6C34878D82A}">
                    <a16:rowId xmlns:a16="http://schemas.microsoft.com/office/drawing/2014/main" val="10003"/>
                  </a:ext>
                </a:extLst>
              </a:tr>
              <a:tr h="486525">
                <a:tc>
                  <a:txBody>
                    <a:bodyPr/>
                    <a:lstStyle/>
                    <a:p>
                      <a:pPr marL="0" lvl="0" indent="0" algn="ctr" rtl="0">
                        <a:spcBef>
                          <a:spcPts val="0"/>
                        </a:spcBef>
                        <a:spcAft>
                          <a:spcPts val="0"/>
                        </a:spcAft>
                        <a:buNone/>
                      </a:pPr>
                      <a:r>
                        <a:rPr lang="en"/>
                        <a:t>Outcome Timing</a:t>
                      </a:r>
                      <a:endParaRPr/>
                    </a:p>
                  </a:txBody>
                  <a:tcPr marL="68575" marR="68575" marT="68575" marB="68575" anchor="ctr"/>
                </a:tc>
                <a:tc>
                  <a:txBody>
                    <a:bodyPr/>
                    <a:lstStyle/>
                    <a:p>
                      <a:pPr marL="0" lvl="0" indent="0" algn="ctr" rtl="0">
                        <a:spcBef>
                          <a:spcPts val="0"/>
                        </a:spcBef>
                        <a:spcAft>
                          <a:spcPts val="0"/>
                        </a:spcAft>
                        <a:buNone/>
                      </a:pPr>
                      <a:r>
                        <a:rPr lang="en"/>
                        <a:t>3 and 12 months</a:t>
                      </a:r>
                      <a:endParaRPr/>
                    </a:p>
                  </a:txBody>
                  <a:tcPr marL="68575" marR="68575" marT="68575" marB="68575" anchor="ctr"/>
                </a:tc>
                <a:tc>
                  <a:txBody>
                    <a:bodyPr/>
                    <a:lstStyle/>
                    <a:p>
                      <a:pPr marL="0" lvl="0" indent="0" algn="ctr" rtl="0">
                        <a:spcBef>
                          <a:spcPts val="0"/>
                        </a:spcBef>
                        <a:spcAft>
                          <a:spcPts val="0"/>
                        </a:spcAft>
                        <a:buNone/>
                      </a:pPr>
                      <a:r>
                        <a:rPr lang="en"/>
                        <a:t>3 and 12 months</a:t>
                      </a:r>
                      <a:endParaRPr/>
                    </a:p>
                  </a:txBody>
                  <a:tcPr marL="68575" marR="68575" marT="68575" marB="68575" anchor="ctr"/>
                </a:tc>
                <a:extLst>
                  <a:ext uri="{0D108BD9-81ED-4DB2-BD59-A6C34878D82A}">
                    <a16:rowId xmlns:a16="http://schemas.microsoft.com/office/drawing/2014/main" val="10004"/>
                  </a:ext>
                </a:extLst>
              </a:tr>
              <a:tr h="563875">
                <a:tc>
                  <a:txBody>
                    <a:bodyPr/>
                    <a:lstStyle/>
                    <a:p>
                      <a:pPr marL="0" lvl="0" indent="0" algn="ctr" rtl="0">
                        <a:spcBef>
                          <a:spcPts val="0"/>
                        </a:spcBef>
                        <a:spcAft>
                          <a:spcPts val="0"/>
                        </a:spcAft>
                        <a:buNone/>
                      </a:pPr>
                      <a:r>
                        <a:rPr lang="en"/>
                        <a:t>Outcome</a:t>
                      </a:r>
                      <a:endParaRPr/>
                    </a:p>
                  </a:txBody>
                  <a:tcPr marL="68575" marR="68575" marT="68575" marB="68575" anchor="ctr"/>
                </a:tc>
                <a:tc>
                  <a:txBody>
                    <a:bodyPr/>
                    <a:lstStyle/>
                    <a:p>
                      <a:pPr marL="0" lvl="0" indent="0" algn="ctr" rtl="0">
                        <a:spcBef>
                          <a:spcPts val="0"/>
                        </a:spcBef>
                        <a:spcAft>
                          <a:spcPts val="0"/>
                        </a:spcAft>
                        <a:buNone/>
                      </a:pPr>
                      <a:r>
                        <a:rPr lang="en"/>
                        <a:t>VAB3 mortality composite (continuous)</a:t>
                      </a:r>
                      <a:endParaRPr/>
                    </a:p>
                  </a:txBody>
                  <a:tcPr marL="68575" marR="68575" marT="68575" marB="68575" anchor="ctr"/>
                </a:tc>
                <a:tc>
                  <a:txBody>
                    <a:bodyPr/>
                    <a:lstStyle/>
                    <a:p>
                      <a:pPr marL="0" lvl="0" indent="0" algn="ctr" rtl="0">
                        <a:spcBef>
                          <a:spcPts val="0"/>
                        </a:spcBef>
                        <a:spcAft>
                          <a:spcPts val="0"/>
                        </a:spcAft>
                        <a:buNone/>
                      </a:pPr>
                      <a:r>
                        <a:rPr lang="en"/>
                        <a:t>VABS2 &gt;= 70 and alive = good (binary)</a:t>
                      </a:r>
                      <a:endParaRPr/>
                    </a:p>
                  </a:txBody>
                  <a:tcPr marL="68575" marR="68575" marT="68575" marB="68575" anchor="ctr"/>
                </a:tc>
                <a:extLst>
                  <a:ext uri="{0D108BD9-81ED-4DB2-BD59-A6C34878D82A}">
                    <a16:rowId xmlns:a16="http://schemas.microsoft.com/office/drawing/2014/main" val="10005"/>
                  </a:ext>
                </a:extLst>
              </a:tr>
            </a:tbl>
          </a:graphicData>
        </a:graphic>
      </p:graphicFrame>
      <p:sp>
        <p:nvSpPr>
          <p:cNvPr id="491" name="Google Shape;491;p6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000"/>
              <a:t>32</a:t>
            </a:fld>
            <a:endParaRPr sz="10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69"/>
          <p:cNvSpPr txBox="1">
            <a:spLocks noGrp="1"/>
          </p:cNvSpPr>
          <p:nvPr>
            <p:ph type="title"/>
          </p:nvPr>
        </p:nvSpPr>
        <p:spPr>
          <a:xfrm>
            <a:off x="311700" y="445025"/>
            <a:ext cx="8520600" cy="623400"/>
          </a:xfrm>
          <a:prstGeom prst="rect">
            <a:avLst/>
          </a:prstGeom>
          <a:noFill/>
          <a:ln>
            <a:noFill/>
          </a:ln>
        </p:spPr>
        <p:txBody>
          <a:bodyPr spcFirstLastPara="1" wrap="square" lIns="68575" tIns="34275" rIns="68575" bIns="34275" anchor="ctr" anchorCtr="0">
            <a:normAutofit/>
          </a:bodyPr>
          <a:lstStyle/>
          <a:p>
            <a:pPr marL="0" lvl="0" indent="0" algn="l" rtl="0">
              <a:spcBef>
                <a:spcPts val="0"/>
              </a:spcBef>
              <a:spcAft>
                <a:spcPts val="0"/>
              </a:spcAft>
              <a:buClr>
                <a:schemeClr val="dk1"/>
              </a:buClr>
              <a:buSzPts val="3300"/>
              <a:buFont typeface="Calibri"/>
              <a:buNone/>
            </a:pPr>
            <a:r>
              <a:rPr lang="en" sz="3000"/>
              <a:t>Inclusion</a:t>
            </a:r>
            <a:endParaRPr sz="3000"/>
          </a:p>
        </p:txBody>
      </p:sp>
      <p:sp>
        <p:nvSpPr>
          <p:cNvPr id="497" name="Google Shape;497;p69"/>
          <p:cNvSpPr txBox="1">
            <a:spLocks noGrp="1"/>
          </p:cNvSpPr>
          <p:nvPr>
            <p:ph type="body" idx="1"/>
          </p:nvPr>
        </p:nvSpPr>
        <p:spPr>
          <a:xfrm>
            <a:off x="311700" y="1152475"/>
            <a:ext cx="8520600" cy="3416400"/>
          </a:xfrm>
          <a:prstGeom prst="rect">
            <a:avLst/>
          </a:prstGeom>
          <a:noFill/>
          <a:ln>
            <a:noFill/>
          </a:ln>
        </p:spPr>
        <p:txBody>
          <a:bodyPr spcFirstLastPara="1" wrap="square" lIns="68575" tIns="34275" rIns="68575" bIns="34275" anchor="t" anchorCtr="0">
            <a:normAutofit/>
          </a:bodyPr>
          <a:lstStyle/>
          <a:p>
            <a:pPr marL="254000" lvl="0" indent="-266700" algn="l" rtl="0">
              <a:lnSpc>
                <a:spcPct val="80000"/>
              </a:lnSpc>
              <a:spcBef>
                <a:spcPts val="0"/>
              </a:spcBef>
              <a:spcAft>
                <a:spcPts val="0"/>
              </a:spcAft>
              <a:buClr>
                <a:schemeClr val="dk1"/>
              </a:buClr>
              <a:buSzPts val="2400"/>
              <a:buChar char="●"/>
            </a:pPr>
            <a:r>
              <a:rPr lang="en" sz="2400"/>
              <a:t>Age 2 days to &lt;18 years with corrected gestational age of at least 38 weeks </a:t>
            </a:r>
            <a:endParaRPr sz="2400"/>
          </a:p>
          <a:p>
            <a:pPr marL="254000" lvl="0" indent="-266700" algn="l" rtl="0">
              <a:lnSpc>
                <a:spcPct val="80000"/>
              </a:lnSpc>
              <a:spcBef>
                <a:spcPts val="0"/>
              </a:spcBef>
              <a:spcAft>
                <a:spcPts val="0"/>
              </a:spcAft>
              <a:buClr>
                <a:schemeClr val="dk1"/>
              </a:buClr>
              <a:buSzPts val="2400"/>
              <a:buChar char="●"/>
            </a:pPr>
            <a:r>
              <a:rPr lang="en" sz="2400"/>
              <a:t>coma or encephalopathy after return of spontaneous circulation (ROSC) following out-of-hospital cardiac arrest;</a:t>
            </a:r>
            <a:endParaRPr sz="2400"/>
          </a:p>
          <a:p>
            <a:pPr marL="254000" lvl="0" indent="-266700" algn="l" rtl="0">
              <a:lnSpc>
                <a:spcPct val="80000"/>
              </a:lnSpc>
              <a:spcBef>
                <a:spcPts val="0"/>
              </a:spcBef>
              <a:spcAft>
                <a:spcPts val="0"/>
              </a:spcAft>
              <a:buClr>
                <a:schemeClr val="dk1"/>
              </a:buClr>
              <a:buSzPts val="2400"/>
              <a:buChar char="●"/>
            </a:pPr>
            <a:r>
              <a:rPr lang="en" sz="2400"/>
              <a:t>requiring mechanical ventilation; </a:t>
            </a:r>
            <a:endParaRPr sz="2400"/>
          </a:p>
          <a:p>
            <a:pPr marL="254000" lvl="0" indent="-292100" algn="l" rtl="0">
              <a:lnSpc>
                <a:spcPct val="80000"/>
              </a:lnSpc>
              <a:spcBef>
                <a:spcPts val="0"/>
              </a:spcBef>
              <a:spcAft>
                <a:spcPts val="0"/>
              </a:spcAft>
              <a:buClr>
                <a:schemeClr val="dk1"/>
              </a:buClr>
              <a:buSzPts val="2800"/>
              <a:buChar char="●"/>
            </a:pPr>
            <a:r>
              <a:rPr lang="en" sz="2800" b="1"/>
              <a:t>definitive temperature control device started; </a:t>
            </a:r>
            <a:endParaRPr sz="2800" b="1"/>
          </a:p>
          <a:p>
            <a:pPr marL="254000" lvl="0" indent="-241300" algn="l" rtl="0">
              <a:lnSpc>
                <a:spcPct val="80000"/>
              </a:lnSpc>
              <a:spcBef>
                <a:spcPts val="0"/>
              </a:spcBef>
              <a:spcAft>
                <a:spcPts val="0"/>
              </a:spcAft>
              <a:buClr>
                <a:schemeClr val="dk1"/>
              </a:buClr>
              <a:buSzPts val="2000"/>
              <a:buChar char="●"/>
            </a:pPr>
            <a:r>
              <a:rPr lang="en" sz="2400"/>
              <a:t>informed consent from legally authorized representative (LAR) </a:t>
            </a:r>
            <a:r>
              <a:rPr lang="en" sz="2800" b="1"/>
              <a:t>including randomization within 6 hours of ROSC; </a:t>
            </a:r>
            <a:endParaRPr sz="2800" b="1"/>
          </a:p>
          <a:p>
            <a:pPr marL="254000" lvl="0" indent="-266700" algn="l" rtl="0">
              <a:lnSpc>
                <a:spcPct val="80000"/>
              </a:lnSpc>
              <a:spcBef>
                <a:spcPts val="0"/>
              </a:spcBef>
              <a:spcAft>
                <a:spcPts val="0"/>
              </a:spcAft>
              <a:buClr>
                <a:schemeClr val="dk1"/>
              </a:buClr>
              <a:buSzPts val="2400"/>
              <a:buChar char="●"/>
            </a:pPr>
            <a:r>
              <a:rPr lang="en" sz="2400"/>
              <a:t>intent to maintain life support for 120 hours</a:t>
            </a:r>
            <a:endParaRPr sz="2400"/>
          </a:p>
        </p:txBody>
      </p:sp>
      <p:sp>
        <p:nvSpPr>
          <p:cNvPr id="498" name="Google Shape;498;p6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000"/>
              <a:t>33</a:t>
            </a:fld>
            <a:endParaRPr sz="10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70"/>
          <p:cNvSpPr txBox="1">
            <a:spLocks noGrp="1"/>
          </p:cNvSpPr>
          <p:nvPr>
            <p:ph type="title"/>
          </p:nvPr>
        </p:nvSpPr>
        <p:spPr>
          <a:xfrm>
            <a:off x="311700" y="445025"/>
            <a:ext cx="8520600" cy="623400"/>
          </a:xfrm>
          <a:prstGeom prst="rect">
            <a:avLst/>
          </a:prstGeom>
          <a:noFill/>
          <a:ln>
            <a:noFill/>
          </a:ln>
        </p:spPr>
        <p:txBody>
          <a:bodyPr spcFirstLastPara="1" wrap="square" lIns="68575" tIns="34275" rIns="68575" bIns="34275" anchor="ctr" anchorCtr="0">
            <a:normAutofit/>
          </a:bodyPr>
          <a:lstStyle/>
          <a:p>
            <a:pPr marL="0" lvl="0" indent="0" algn="l" rtl="0">
              <a:spcBef>
                <a:spcPts val="0"/>
              </a:spcBef>
              <a:spcAft>
                <a:spcPts val="0"/>
              </a:spcAft>
              <a:buClr>
                <a:schemeClr val="dk1"/>
              </a:buClr>
              <a:buSzPts val="3300"/>
              <a:buFont typeface="Calibri"/>
              <a:buNone/>
            </a:pPr>
            <a:r>
              <a:rPr lang="en" sz="3000"/>
              <a:t>Exclusion (Major) </a:t>
            </a:r>
            <a:endParaRPr sz="3000"/>
          </a:p>
        </p:txBody>
      </p:sp>
      <p:sp>
        <p:nvSpPr>
          <p:cNvPr id="504" name="Google Shape;504;p70"/>
          <p:cNvSpPr txBox="1">
            <a:spLocks noGrp="1"/>
          </p:cNvSpPr>
          <p:nvPr>
            <p:ph type="body" idx="1"/>
          </p:nvPr>
        </p:nvSpPr>
        <p:spPr>
          <a:xfrm>
            <a:off x="311700" y="1152475"/>
            <a:ext cx="8520600" cy="3416400"/>
          </a:xfrm>
          <a:prstGeom prst="rect">
            <a:avLst/>
          </a:prstGeom>
          <a:noFill/>
          <a:ln>
            <a:noFill/>
          </a:ln>
        </p:spPr>
        <p:txBody>
          <a:bodyPr spcFirstLastPara="1" wrap="square" lIns="68575" tIns="34275" rIns="68575" bIns="34275" anchor="t" anchorCtr="0">
            <a:normAutofit/>
          </a:bodyPr>
          <a:lstStyle/>
          <a:p>
            <a:pPr marL="254000" lvl="0" indent="-274594" algn="l" rtl="0">
              <a:lnSpc>
                <a:spcPct val="90000"/>
              </a:lnSpc>
              <a:spcBef>
                <a:spcPts val="0"/>
              </a:spcBef>
              <a:spcAft>
                <a:spcPts val="0"/>
              </a:spcAft>
              <a:buClr>
                <a:schemeClr val="dk1"/>
              </a:buClr>
              <a:buSzPts val="2524"/>
              <a:buChar char="●"/>
            </a:pPr>
            <a:r>
              <a:rPr lang="en" sz="2524" b="1"/>
              <a:t>Glasgow Coma Motor Score (GCMS) of 6, </a:t>
            </a:r>
            <a:endParaRPr sz="2524" b="1"/>
          </a:p>
          <a:p>
            <a:pPr marL="254000" lvl="0" indent="-274594" algn="l" rtl="0">
              <a:lnSpc>
                <a:spcPct val="90000"/>
              </a:lnSpc>
              <a:spcBef>
                <a:spcPts val="0"/>
              </a:spcBef>
              <a:spcAft>
                <a:spcPts val="0"/>
              </a:spcAft>
              <a:buClr>
                <a:schemeClr val="dk1"/>
              </a:buClr>
              <a:buSzPts val="2524"/>
              <a:buChar char="●"/>
            </a:pPr>
            <a:r>
              <a:rPr lang="en" sz="2524" b="1"/>
              <a:t>severe hemodynamic instability; </a:t>
            </a:r>
            <a:endParaRPr sz="2524" b="1"/>
          </a:p>
          <a:p>
            <a:pPr marL="254000" lvl="0" indent="-254000" algn="l" rtl="0">
              <a:lnSpc>
                <a:spcPct val="90000"/>
              </a:lnSpc>
              <a:spcBef>
                <a:spcPts val="0"/>
              </a:spcBef>
              <a:spcAft>
                <a:spcPts val="0"/>
              </a:spcAft>
              <a:buClr>
                <a:schemeClr val="dk1"/>
              </a:buClr>
              <a:buSzPts val="2200"/>
              <a:buChar char="●"/>
            </a:pPr>
            <a:r>
              <a:rPr lang="en" sz="2200"/>
              <a:t>pre-existing condition confounding outcome determination</a:t>
            </a:r>
            <a:endParaRPr sz="2200"/>
          </a:p>
          <a:p>
            <a:pPr marL="254000" lvl="0" indent="-254000" algn="l" rtl="0">
              <a:lnSpc>
                <a:spcPct val="90000"/>
              </a:lnSpc>
              <a:spcBef>
                <a:spcPts val="0"/>
              </a:spcBef>
              <a:spcAft>
                <a:spcPts val="0"/>
              </a:spcAft>
              <a:buClr>
                <a:schemeClr val="dk1"/>
              </a:buClr>
              <a:buSzPts val="2200"/>
              <a:buChar char="●"/>
            </a:pPr>
            <a:r>
              <a:rPr lang="en" sz="2200"/>
              <a:t>pre-existing terminal illness; </a:t>
            </a:r>
            <a:endParaRPr sz="2200"/>
          </a:p>
          <a:p>
            <a:pPr marL="254000" lvl="0" indent="-254000" algn="l" rtl="0">
              <a:lnSpc>
                <a:spcPct val="90000"/>
              </a:lnSpc>
              <a:spcBef>
                <a:spcPts val="0"/>
              </a:spcBef>
              <a:spcAft>
                <a:spcPts val="0"/>
              </a:spcAft>
              <a:buClr>
                <a:schemeClr val="dk1"/>
              </a:buClr>
              <a:buSzPts val="2200"/>
              <a:buChar char="●"/>
            </a:pPr>
            <a:r>
              <a:rPr lang="en" sz="2200"/>
              <a:t>planned early withdrawal of life support before 120 hours;</a:t>
            </a:r>
            <a:endParaRPr sz="2200"/>
          </a:p>
          <a:p>
            <a:pPr marL="254000" lvl="0" indent="-254000" algn="l" rtl="0">
              <a:lnSpc>
                <a:spcPct val="90000"/>
              </a:lnSpc>
              <a:spcBef>
                <a:spcPts val="0"/>
              </a:spcBef>
              <a:spcAft>
                <a:spcPts val="0"/>
              </a:spcAft>
              <a:buClr>
                <a:schemeClr val="dk1"/>
              </a:buClr>
              <a:buSzPts val="2200"/>
              <a:buChar char="●"/>
            </a:pPr>
            <a:r>
              <a:rPr lang="en" sz="2200"/>
              <a:t>pre-existing contraindication to cooling*; </a:t>
            </a:r>
            <a:endParaRPr sz="2200"/>
          </a:p>
          <a:p>
            <a:pPr marL="254000" lvl="0" indent="-275715" algn="l" rtl="0">
              <a:lnSpc>
                <a:spcPct val="90000"/>
              </a:lnSpc>
              <a:spcBef>
                <a:spcPts val="0"/>
              </a:spcBef>
              <a:spcAft>
                <a:spcPts val="0"/>
              </a:spcAft>
              <a:buClr>
                <a:schemeClr val="dk1"/>
              </a:buClr>
              <a:buSzPts val="2542"/>
              <a:buChar char="●"/>
            </a:pPr>
            <a:r>
              <a:rPr lang="en" sz="2541" b="1"/>
              <a:t>CPR duration &gt; 60 minutes; </a:t>
            </a:r>
            <a:endParaRPr sz="2541" b="1"/>
          </a:p>
          <a:p>
            <a:pPr marL="254000" lvl="0" indent="-254000" algn="l" rtl="0">
              <a:lnSpc>
                <a:spcPct val="90000"/>
              </a:lnSpc>
              <a:spcBef>
                <a:spcPts val="0"/>
              </a:spcBef>
              <a:spcAft>
                <a:spcPts val="0"/>
              </a:spcAft>
              <a:buClr>
                <a:schemeClr val="dk1"/>
              </a:buClr>
              <a:buSzPts val="2200"/>
              <a:buChar char="●"/>
            </a:pPr>
            <a:r>
              <a:rPr lang="en" sz="2200"/>
              <a:t>Prisoner;</a:t>
            </a:r>
            <a:endParaRPr sz="2200"/>
          </a:p>
          <a:p>
            <a:pPr marL="254000" lvl="0" indent="-254000" algn="l" rtl="0">
              <a:lnSpc>
                <a:spcPct val="90000"/>
              </a:lnSpc>
              <a:spcBef>
                <a:spcPts val="0"/>
              </a:spcBef>
              <a:spcAft>
                <a:spcPts val="0"/>
              </a:spcAft>
              <a:buSzPts val="2200"/>
              <a:buChar char="●"/>
            </a:pPr>
            <a:r>
              <a:rPr lang="en" sz="2200"/>
              <a:t>KNOWN pregnancy</a:t>
            </a:r>
            <a:endParaRPr sz="2200"/>
          </a:p>
        </p:txBody>
      </p:sp>
      <p:sp>
        <p:nvSpPr>
          <p:cNvPr id="505" name="Google Shape;505;p7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000"/>
              <a:t>34</a:t>
            </a:fld>
            <a:endParaRPr sz="10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71"/>
          <p:cNvSpPr txBox="1">
            <a:spLocks noGrp="1"/>
          </p:cNvSpPr>
          <p:nvPr>
            <p:ph type="title"/>
          </p:nvPr>
        </p:nvSpPr>
        <p:spPr>
          <a:xfrm>
            <a:off x="311700" y="445025"/>
            <a:ext cx="8520600" cy="623400"/>
          </a:xfrm>
          <a:prstGeom prst="rect">
            <a:avLst/>
          </a:prstGeom>
          <a:noFill/>
          <a:ln>
            <a:noFill/>
          </a:ln>
        </p:spPr>
        <p:txBody>
          <a:bodyPr spcFirstLastPara="1" wrap="square" lIns="68575" tIns="34275" rIns="68575" bIns="34275" anchor="ctr" anchorCtr="0">
            <a:normAutofit/>
          </a:bodyPr>
          <a:lstStyle/>
          <a:p>
            <a:pPr marL="0" lvl="0" indent="0" algn="l" rtl="0">
              <a:spcBef>
                <a:spcPts val="0"/>
              </a:spcBef>
              <a:spcAft>
                <a:spcPts val="0"/>
              </a:spcAft>
              <a:buClr>
                <a:schemeClr val="dk1"/>
              </a:buClr>
              <a:buSzPts val="3300"/>
              <a:buFont typeface="Calibri"/>
              <a:buNone/>
            </a:pPr>
            <a:r>
              <a:rPr lang="en" sz="3000"/>
              <a:t>Intervention</a:t>
            </a:r>
            <a:endParaRPr sz="3000"/>
          </a:p>
        </p:txBody>
      </p:sp>
      <p:sp>
        <p:nvSpPr>
          <p:cNvPr id="511" name="Google Shape;511;p71"/>
          <p:cNvSpPr txBox="1">
            <a:spLocks noGrp="1"/>
          </p:cNvSpPr>
          <p:nvPr>
            <p:ph type="body" idx="1"/>
          </p:nvPr>
        </p:nvSpPr>
        <p:spPr>
          <a:xfrm>
            <a:off x="311700" y="1152475"/>
            <a:ext cx="8520600" cy="3416400"/>
          </a:xfrm>
          <a:prstGeom prst="rect">
            <a:avLst/>
          </a:prstGeom>
          <a:noFill/>
          <a:ln>
            <a:noFill/>
          </a:ln>
        </p:spPr>
        <p:txBody>
          <a:bodyPr spcFirstLastPara="1" wrap="square" lIns="68575" tIns="34275" rIns="68575" bIns="34275" anchor="t" anchorCtr="0">
            <a:normAutofit fontScale="92500"/>
          </a:bodyPr>
          <a:lstStyle/>
          <a:p>
            <a:pPr marL="254000" lvl="0" indent="-266065" algn="l" rtl="0">
              <a:spcBef>
                <a:spcPts val="0"/>
              </a:spcBef>
              <a:spcAft>
                <a:spcPts val="0"/>
              </a:spcAft>
              <a:buClr>
                <a:schemeClr val="dk1"/>
              </a:buClr>
              <a:buSzPct val="100000"/>
              <a:buChar char="●"/>
            </a:pPr>
            <a:r>
              <a:rPr lang="en" sz="2800"/>
              <a:t>Duration 0-96 hours</a:t>
            </a:r>
            <a:endParaRPr sz="2800"/>
          </a:p>
          <a:p>
            <a:pPr marL="254000" lvl="0" indent="-266065" algn="l" rtl="0">
              <a:spcBef>
                <a:spcPts val="1400"/>
              </a:spcBef>
              <a:spcAft>
                <a:spcPts val="0"/>
              </a:spcAft>
              <a:buClr>
                <a:schemeClr val="dk1"/>
              </a:buClr>
              <a:buSzPct val="100000"/>
              <a:buChar char="●"/>
            </a:pPr>
            <a:r>
              <a:rPr lang="en" sz="2800"/>
              <a:t>Measured from definitive cooling initiation and being set to 33° C (or normothermia if assigned to no additional cooling)</a:t>
            </a:r>
            <a:endParaRPr sz="2800"/>
          </a:p>
          <a:p>
            <a:pPr marL="254000" lvl="0" indent="-266065" algn="l" rtl="0">
              <a:spcBef>
                <a:spcPts val="1400"/>
              </a:spcBef>
              <a:spcAft>
                <a:spcPts val="0"/>
              </a:spcAft>
              <a:buClr>
                <a:schemeClr val="dk1"/>
              </a:buClr>
              <a:buSzPct val="100000"/>
              <a:buChar char="●"/>
            </a:pPr>
            <a:r>
              <a:rPr lang="en" sz="2800"/>
              <a:t>Any definitive </a:t>
            </a:r>
            <a:r>
              <a:rPr lang="en" sz="2800" u="sng"/>
              <a:t>surface, servo controlled </a:t>
            </a:r>
            <a:r>
              <a:rPr lang="en" sz="2800"/>
              <a:t>cooling device*</a:t>
            </a:r>
            <a:endParaRPr sz="2800"/>
          </a:p>
          <a:p>
            <a:pPr marL="254000" lvl="0" indent="-266065" algn="l" rtl="0">
              <a:spcBef>
                <a:spcPts val="1400"/>
              </a:spcBef>
              <a:spcAft>
                <a:spcPts val="0"/>
              </a:spcAft>
              <a:buClr>
                <a:schemeClr val="dk1"/>
              </a:buClr>
              <a:buSzPct val="100000"/>
              <a:buChar char="●"/>
            </a:pPr>
            <a:r>
              <a:rPr lang="en" sz="2800"/>
              <a:t>Clinical standardization</a:t>
            </a:r>
            <a:endParaRPr sz="2800"/>
          </a:p>
          <a:p>
            <a:pPr marL="254000" lvl="0" indent="-101600" algn="l" rtl="0">
              <a:spcBef>
                <a:spcPts val="1400"/>
              </a:spcBef>
              <a:spcAft>
                <a:spcPts val="1200"/>
              </a:spcAft>
              <a:buClr>
                <a:schemeClr val="dk1"/>
              </a:buClr>
              <a:buSzPct val="133333"/>
              <a:buNone/>
            </a:pPr>
            <a:endParaRPr/>
          </a:p>
        </p:txBody>
      </p:sp>
      <p:sp>
        <p:nvSpPr>
          <p:cNvPr id="512" name="Google Shape;512;p71"/>
          <p:cNvSpPr txBox="1">
            <a:spLocks noGrp="1"/>
          </p:cNvSpPr>
          <p:nvPr>
            <p:ph type="sldNum" idx="12"/>
          </p:nvPr>
        </p:nvSpPr>
        <p:spPr>
          <a:xfrm>
            <a:off x="8497999" y="4688759"/>
            <a:ext cx="548700" cy="393600"/>
          </a:xfrm>
          <a:prstGeom prst="rect">
            <a:avLst/>
          </a:prstGeom>
          <a:noFill/>
          <a:ln>
            <a:noFill/>
          </a:ln>
        </p:spPr>
        <p:txBody>
          <a:bodyPr spcFirstLastPara="1" wrap="square" lIns="68575" tIns="34275" rIns="68575" bIns="34275" anchor="ctr" anchorCtr="0">
            <a:normAutofit/>
          </a:bodyPr>
          <a:lstStyle/>
          <a:p>
            <a:pPr marL="0" lvl="0" indent="0" algn="r" rtl="0">
              <a:spcBef>
                <a:spcPts val="0"/>
              </a:spcBef>
              <a:spcAft>
                <a:spcPts val="0"/>
              </a:spcAft>
              <a:buNone/>
            </a:pPr>
            <a:fld id="{00000000-1234-1234-1234-123412341234}" type="slidenum">
              <a:rPr lang="en" sz="1000"/>
              <a:t>35</a:t>
            </a:fld>
            <a:endParaRPr sz="10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72"/>
          <p:cNvSpPr txBox="1">
            <a:spLocks noGrp="1"/>
          </p:cNvSpPr>
          <p:nvPr>
            <p:ph type="sldNum" idx="12"/>
          </p:nvPr>
        </p:nvSpPr>
        <p:spPr>
          <a:xfrm>
            <a:off x="8497999" y="4688759"/>
            <a:ext cx="548700" cy="393600"/>
          </a:xfrm>
          <a:prstGeom prst="rect">
            <a:avLst/>
          </a:prstGeom>
          <a:noFill/>
          <a:ln>
            <a:noFill/>
          </a:ln>
        </p:spPr>
        <p:txBody>
          <a:bodyPr spcFirstLastPara="1" wrap="square" lIns="68575" tIns="34275" rIns="68575" bIns="34275" anchor="ctr" anchorCtr="0">
            <a:normAutofit/>
          </a:bodyPr>
          <a:lstStyle/>
          <a:p>
            <a:pPr marL="0" lvl="0" indent="0" algn="r" rtl="0">
              <a:spcBef>
                <a:spcPts val="0"/>
              </a:spcBef>
              <a:spcAft>
                <a:spcPts val="0"/>
              </a:spcAft>
              <a:buNone/>
            </a:pPr>
            <a:fld id="{00000000-1234-1234-1234-123412341234}" type="slidenum">
              <a:rPr lang="en"/>
              <a:t>36</a:t>
            </a:fld>
            <a:endParaRPr/>
          </a:p>
        </p:txBody>
      </p:sp>
      <p:sp>
        <p:nvSpPr>
          <p:cNvPr id="518" name="Google Shape;518;p72"/>
          <p:cNvSpPr txBox="1"/>
          <p:nvPr/>
        </p:nvSpPr>
        <p:spPr>
          <a:xfrm>
            <a:off x="142875" y="81225"/>
            <a:ext cx="9001200" cy="1222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3300"/>
              <a:buFont typeface="Calibri"/>
              <a:buNone/>
            </a:pPr>
            <a:r>
              <a:rPr lang="en" sz="3300" b="0" i="0" u="none" strike="noStrike" cap="none">
                <a:solidFill>
                  <a:srgbClr val="000000"/>
                </a:solidFill>
                <a:latin typeface="Calibri"/>
                <a:ea typeface="Calibri"/>
                <a:cs typeface="Calibri"/>
                <a:sym typeface="Calibri"/>
              </a:rPr>
              <a:t>Enrollment and</a:t>
            </a:r>
            <a:r>
              <a:rPr lang="en" sz="1100"/>
              <a:t> </a:t>
            </a:r>
            <a:r>
              <a:rPr lang="en" sz="3300" b="0" i="0" u="none" strike="noStrike" cap="none">
                <a:solidFill>
                  <a:srgbClr val="000000"/>
                </a:solidFill>
                <a:latin typeface="Calibri"/>
                <a:ea typeface="Calibri"/>
                <a:cs typeface="Calibri"/>
                <a:sym typeface="Calibri"/>
              </a:rPr>
              <a:t>Patient Flow</a:t>
            </a:r>
            <a:endParaRPr sz="1100"/>
          </a:p>
        </p:txBody>
      </p:sp>
      <p:pic>
        <p:nvPicPr>
          <p:cNvPr id="519" name="Google Shape;519;p72"/>
          <p:cNvPicPr preferRelativeResize="0"/>
          <p:nvPr/>
        </p:nvPicPr>
        <p:blipFill>
          <a:blip r:embed="rId3">
            <a:alphaModFix/>
          </a:blip>
          <a:stretch>
            <a:fillRect/>
          </a:stretch>
        </p:blipFill>
        <p:spPr>
          <a:xfrm>
            <a:off x="1088944" y="612538"/>
            <a:ext cx="6966112" cy="391843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7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37</a:t>
            </a:fld>
            <a:endParaRPr/>
          </a:p>
        </p:txBody>
      </p:sp>
      <p:pic>
        <p:nvPicPr>
          <p:cNvPr id="526" name="Google Shape;526;p73"/>
          <p:cNvPicPr preferRelativeResize="0"/>
          <p:nvPr/>
        </p:nvPicPr>
        <p:blipFill rotWithShape="1">
          <a:blip r:embed="rId3">
            <a:alphaModFix/>
          </a:blip>
          <a:srcRect l="129" r="119"/>
          <a:stretch/>
        </p:blipFill>
        <p:spPr>
          <a:xfrm>
            <a:off x="912200" y="123475"/>
            <a:ext cx="6865875" cy="42632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7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Why be adaptive</a:t>
            </a:r>
            <a:endParaRPr/>
          </a:p>
        </p:txBody>
      </p:sp>
      <p:sp>
        <p:nvSpPr>
          <p:cNvPr id="532" name="Google Shape;532;p7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a:t>-To get closer to the “truth”</a:t>
            </a:r>
            <a:endParaRPr sz="2000"/>
          </a:p>
          <a:p>
            <a:pPr marL="0" lvl="0" indent="0" algn="l" rtl="0">
              <a:spcBef>
                <a:spcPts val="1200"/>
              </a:spcBef>
              <a:spcAft>
                <a:spcPts val="0"/>
              </a:spcAft>
              <a:buNone/>
            </a:pPr>
            <a:r>
              <a:rPr lang="en" sz="2000"/>
              <a:t>-To put kids where they will do best</a:t>
            </a:r>
            <a:endParaRPr sz="2000"/>
          </a:p>
          <a:p>
            <a:pPr marL="0" lvl="0" indent="0" algn="l" rtl="0">
              <a:spcBef>
                <a:spcPts val="1200"/>
              </a:spcBef>
              <a:spcAft>
                <a:spcPts val="0"/>
              </a:spcAft>
              <a:buNone/>
            </a:pPr>
            <a:r>
              <a:rPr lang="en" sz="2000"/>
              <a:t>-To avoid cooling kids too much (or too little)</a:t>
            </a:r>
            <a:endParaRPr sz="2000"/>
          </a:p>
          <a:p>
            <a:pPr marL="0" lvl="0" indent="0" algn="l" rtl="0">
              <a:spcBef>
                <a:spcPts val="1200"/>
              </a:spcBef>
              <a:spcAft>
                <a:spcPts val="1200"/>
              </a:spcAft>
              <a:buNone/>
            </a:pPr>
            <a:r>
              <a:rPr lang="en" sz="2000"/>
              <a:t>-First 150 kids - equal allocation 24,48,72 (reduce noise)</a:t>
            </a:r>
            <a:endParaRPr sz="2000"/>
          </a:p>
        </p:txBody>
      </p:sp>
      <p:sp>
        <p:nvSpPr>
          <p:cNvPr id="533" name="Google Shape;533;p7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75"/>
          <p:cNvSpPr txBox="1">
            <a:spLocks noGrp="1"/>
          </p:cNvSpPr>
          <p:nvPr>
            <p:ph type="title"/>
          </p:nvPr>
        </p:nvSpPr>
        <p:spPr>
          <a:xfrm>
            <a:off x="311700" y="555600"/>
            <a:ext cx="4927800" cy="755700"/>
          </a:xfrm>
          <a:prstGeom prst="rect">
            <a:avLst/>
          </a:prstGeom>
          <a:noFill/>
          <a:ln>
            <a:noFill/>
          </a:ln>
        </p:spPr>
        <p:txBody>
          <a:bodyPr spcFirstLastPara="1" wrap="square" lIns="68575" tIns="34275" rIns="68575" bIns="34275" anchor="ctr" anchorCtr="0">
            <a:normAutofit fontScale="90000"/>
          </a:bodyPr>
          <a:lstStyle/>
          <a:p>
            <a:pPr marL="0" lvl="0" indent="0" algn="l" rtl="0">
              <a:spcBef>
                <a:spcPts val="0"/>
              </a:spcBef>
              <a:spcAft>
                <a:spcPts val="0"/>
              </a:spcAft>
              <a:buClr>
                <a:schemeClr val="dk1"/>
              </a:buClr>
              <a:buSzPct val="137500"/>
              <a:buFont typeface="Calibri"/>
              <a:buNone/>
            </a:pPr>
            <a:r>
              <a:rPr lang="en"/>
              <a:t>Primary Outcome: </a:t>
            </a:r>
            <a:endParaRPr/>
          </a:p>
          <a:p>
            <a:pPr marL="0" lvl="0" indent="0" algn="l" rtl="0">
              <a:spcBef>
                <a:spcPts val="0"/>
              </a:spcBef>
              <a:spcAft>
                <a:spcPts val="0"/>
              </a:spcAft>
              <a:buClr>
                <a:schemeClr val="dk1"/>
              </a:buClr>
              <a:buSzPct val="137500"/>
              <a:buFont typeface="Calibri"/>
              <a:buNone/>
            </a:pPr>
            <a:r>
              <a:rPr lang="en"/>
              <a:t>VABS-3 - Mortality Composite Score</a:t>
            </a:r>
            <a:endParaRPr/>
          </a:p>
        </p:txBody>
      </p:sp>
      <p:sp>
        <p:nvSpPr>
          <p:cNvPr id="539" name="Google Shape;539;p75"/>
          <p:cNvSpPr txBox="1">
            <a:spLocks noGrp="1"/>
          </p:cNvSpPr>
          <p:nvPr>
            <p:ph type="sldNum" idx="12"/>
          </p:nvPr>
        </p:nvSpPr>
        <p:spPr>
          <a:xfrm>
            <a:off x="8497999" y="4688759"/>
            <a:ext cx="548700" cy="393600"/>
          </a:xfrm>
          <a:prstGeom prst="rect">
            <a:avLst/>
          </a:prstGeom>
          <a:noFill/>
          <a:ln>
            <a:noFill/>
          </a:ln>
        </p:spPr>
        <p:txBody>
          <a:bodyPr spcFirstLastPara="1" wrap="square" lIns="68575" tIns="34275" rIns="68575" bIns="34275" anchor="ctr" anchorCtr="0">
            <a:normAutofit/>
          </a:bodyPr>
          <a:lstStyle/>
          <a:p>
            <a:pPr marL="0" lvl="0" indent="0" algn="r" rtl="0">
              <a:spcBef>
                <a:spcPts val="0"/>
              </a:spcBef>
              <a:spcAft>
                <a:spcPts val="0"/>
              </a:spcAft>
              <a:buNone/>
            </a:pPr>
            <a:fld id="{00000000-1234-1234-1234-123412341234}" type="slidenum">
              <a:rPr lang="en"/>
              <a:t>39</a:t>
            </a:fld>
            <a:endParaRPr/>
          </a:p>
        </p:txBody>
      </p:sp>
      <p:sp>
        <p:nvSpPr>
          <p:cNvPr id="540" name="Google Shape;540;p75"/>
          <p:cNvSpPr txBox="1">
            <a:spLocks noGrp="1"/>
          </p:cNvSpPr>
          <p:nvPr>
            <p:ph type="body" idx="1"/>
          </p:nvPr>
        </p:nvSpPr>
        <p:spPr>
          <a:xfrm>
            <a:off x="311700" y="1575850"/>
            <a:ext cx="3903900" cy="2993100"/>
          </a:xfrm>
          <a:prstGeom prst="rect">
            <a:avLst/>
          </a:prstGeom>
          <a:noFill/>
          <a:ln>
            <a:noFill/>
          </a:ln>
        </p:spPr>
        <p:txBody>
          <a:bodyPr spcFirstLastPara="1" wrap="square" lIns="68575" tIns="34275" rIns="68575" bIns="34275" anchor="t" anchorCtr="0">
            <a:normAutofit/>
          </a:bodyPr>
          <a:lstStyle/>
          <a:p>
            <a:pPr marL="457200" lvl="0" indent="-355600" algn="l" rtl="0">
              <a:spcBef>
                <a:spcPts val="1400"/>
              </a:spcBef>
              <a:spcAft>
                <a:spcPts val="0"/>
              </a:spcAft>
              <a:buSzPts val="2000"/>
              <a:buChar char="●"/>
            </a:pPr>
            <a:r>
              <a:rPr lang="en" sz="2000"/>
              <a:t>Vineland Adaptive Behavior Scale - Third Edition</a:t>
            </a:r>
            <a:endParaRPr sz="2000"/>
          </a:p>
          <a:p>
            <a:pPr marL="457200" lvl="0" indent="-355600" algn="l" rtl="0">
              <a:spcBef>
                <a:spcPts val="0"/>
              </a:spcBef>
              <a:spcAft>
                <a:spcPts val="0"/>
              </a:spcAft>
              <a:buSzPts val="2000"/>
              <a:buChar char="●"/>
            </a:pPr>
            <a:r>
              <a:rPr lang="en" sz="2000"/>
              <a:t>Standardized caregiver report measure of neurobehavioral function appropriate from birth through adulthood</a:t>
            </a:r>
            <a:endParaRPr sz="2000"/>
          </a:p>
        </p:txBody>
      </p:sp>
      <p:pic>
        <p:nvPicPr>
          <p:cNvPr id="541" name="Google Shape;541;p75"/>
          <p:cNvPicPr preferRelativeResize="0"/>
          <p:nvPr/>
        </p:nvPicPr>
        <p:blipFill>
          <a:blip r:embed="rId3">
            <a:alphaModFix/>
          </a:blip>
          <a:stretch>
            <a:fillRect/>
          </a:stretch>
        </p:blipFill>
        <p:spPr>
          <a:xfrm>
            <a:off x="4787363" y="1177547"/>
            <a:ext cx="4133227" cy="315121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40"/>
          <p:cNvSpPr txBox="1">
            <a:spLocks noGrp="1"/>
          </p:cNvSpPr>
          <p:nvPr>
            <p:ph type="title"/>
          </p:nvPr>
        </p:nvSpPr>
        <p:spPr>
          <a:xfrm>
            <a:off x="375700" y="2340850"/>
            <a:ext cx="8520600" cy="6234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SzPts val="2700"/>
              <a:buFont typeface="Calibri"/>
              <a:buNone/>
            </a:pPr>
            <a:r>
              <a:rPr lang="en" sz="3520" b="0">
                <a:solidFill>
                  <a:schemeClr val="lt2"/>
                </a:solidFill>
                <a:latin typeface="Source Sans Pro"/>
                <a:ea typeface="Source Sans Pro"/>
                <a:cs typeface="Source Sans Pro"/>
                <a:sym typeface="Source Sans Pro"/>
              </a:rPr>
              <a:t>Part 1</a:t>
            </a:r>
            <a:endParaRPr sz="3520" b="0">
              <a:solidFill>
                <a:schemeClr val="lt2"/>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2700"/>
              <a:buFont typeface="Calibri"/>
              <a:buNone/>
            </a:pPr>
            <a:r>
              <a:rPr lang="en" sz="3520"/>
              <a:t>INTRODUCTION TO ADAPTIVE CLINICAL TRIALS</a:t>
            </a:r>
            <a:endParaRPr sz="3520"/>
          </a:p>
        </p:txBody>
      </p:sp>
      <p:sp>
        <p:nvSpPr>
          <p:cNvPr id="216" name="Google Shape;216;p4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76"/>
          <p:cNvSpPr txBox="1">
            <a:spLocks noGrp="1"/>
          </p:cNvSpPr>
          <p:nvPr>
            <p:ph type="title"/>
          </p:nvPr>
        </p:nvSpPr>
        <p:spPr>
          <a:xfrm>
            <a:off x="311700" y="445025"/>
            <a:ext cx="8520600" cy="6234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2970"/>
              <a:buFont typeface="Calibri"/>
              <a:buNone/>
            </a:pPr>
            <a:r>
              <a:rPr lang="en"/>
              <a:t>Primary Outcome: </a:t>
            </a:r>
            <a:endParaRPr/>
          </a:p>
          <a:p>
            <a:pPr marL="0" lvl="0" indent="0" algn="l" rtl="0">
              <a:spcBef>
                <a:spcPts val="0"/>
              </a:spcBef>
              <a:spcAft>
                <a:spcPts val="0"/>
              </a:spcAft>
              <a:buClr>
                <a:schemeClr val="dk1"/>
              </a:buClr>
              <a:buSzPts val="2970"/>
              <a:buFont typeface="Calibri"/>
              <a:buNone/>
            </a:pPr>
            <a:r>
              <a:rPr lang="en"/>
              <a:t>VABS-3 Mortality Composite Score</a:t>
            </a:r>
            <a:endParaRPr/>
          </a:p>
        </p:txBody>
      </p:sp>
      <p:sp>
        <p:nvSpPr>
          <p:cNvPr id="547" name="Google Shape;547;p76"/>
          <p:cNvSpPr txBox="1">
            <a:spLocks noGrp="1"/>
          </p:cNvSpPr>
          <p:nvPr>
            <p:ph type="sldNum" idx="12"/>
          </p:nvPr>
        </p:nvSpPr>
        <p:spPr>
          <a:xfrm>
            <a:off x="8497999" y="4688759"/>
            <a:ext cx="548700" cy="393600"/>
          </a:xfrm>
          <a:prstGeom prst="rect">
            <a:avLst/>
          </a:prstGeom>
          <a:noFill/>
          <a:ln>
            <a:noFill/>
          </a:ln>
        </p:spPr>
        <p:txBody>
          <a:bodyPr spcFirstLastPara="1" wrap="square" lIns="68575" tIns="34275" rIns="68575" bIns="34275" anchor="ctr" anchorCtr="0">
            <a:normAutofit/>
          </a:bodyPr>
          <a:lstStyle/>
          <a:p>
            <a:pPr marL="0" lvl="0" indent="0" algn="r" rtl="0">
              <a:spcBef>
                <a:spcPts val="0"/>
              </a:spcBef>
              <a:spcAft>
                <a:spcPts val="0"/>
              </a:spcAft>
              <a:buNone/>
            </a:pPr>
            <a:fld id="{00000000-1234-1234-1234-123412341234}" type="slidenum">
              <a:rPr lang="en"/>
              <a:t>40</a:t>
            </a:fld>
            <a:endParaRPr/>
          </a:p>
        </p:txBody>
      </p:sp>
      <p:sp>
        <p:nvSpPr>
          <p:cNvPr id="548" name="Google Shape;548;p76"/>
          <p:cNvSpPr txBox="1">
            <a:spLocks noGrp="1"/>
          </p:cNvSpPr>
          <p:nvPr>
            <p:ph type="body" idx="1"/>
          </p:nvPr>
        </p:nvSpPr>
        <p:spPr>
          <a:xfrm>
            <a:off x="311700" y="1383875"/>
            <a:ext cx="8520600" cy="3184800"/>
          </a:xfrm>
          <a:prstGeom prst="rect">
            <a:avLst/>
          </a:prstGeom>
          <a:noFill/>
          <a:ln>
            <a:noFill/>
          </a:ln>
        </p:spPr>
        <p:txBody>
          <a:bodyPr spcFirstLastPara="1" wrap="square" lIns="68575" tIns="34275" rIns="68575" bIns="34275" anchor="t" anchorCtr="0">
            <a:normAutofit/>
          </a:bodyPr>
          <a:lstStyle/>
          <a:p>
            <a:pPr marL="254000" lvl="0" indent="-234950" algn="l" rtl="0">
              <a:spcBef>
                <a:spcPts val="1400"/>
              </a:spcBef>
              <a:spcAft>
                <a:spcPts val="0"/>
              </a:spcAft>
              <a:buSzPts val="2100"/>
              <a:buChar char="●"/>
            </a:pPr>
            <a:r>
              <a:rPr lang="en" sz="2100"/>
              <a:t>Measured VABS-3 composite scores range from 20-140 (mean=100, SD=15).</a:t>
            </a:r>
            <a:endParaRPr sz="2100"/>
          </a:p>
          <a:p>
            <a:pPr marL="254000" lvl="0" indent="-234950" algn="l" rtl="0">
              <a:spcBef>
                <a:spcPts val="0"/>
              </a:spcBef>
              <a:spcAft>
                <a:spcPts val="0"/>
              </a:spcAft>
              <a:buSzPts val="2100"/>
              <a:buChar char="●"/>
            </a:pPr>
            <a:r>
              <a:rPr lang="en" sz="2100"/>
              <a:t>Patients who die before 12 month outcome assessment will be assigned zero</a:t>
            </a:r>
            <a:endParaRPr sz="2100"/>
          </a:p>
          <a:p>
            <a:pPr marL="254000" lvl="0" indent="-234950" algn="l" rtl="0">
              <a:spcBef>
                <a:spcPts val="0"/>
              </a:spcBef>
              <a:spcAft>
                <a:spcPts val="0"/>
              </a:spcAft>
              <a:buSzPts val="2100"/>
              <a:buChar char="●"/>
            </a:pPr>
            <a:r>
              <a:rPr lang="en" sz="2100"/>
              <a:t>Used continuously to simultaneously account for mortality and neurological status</a:t>
            </a:r>
            <a:endParaRPr sz="2100"/>
          </a:p>
          <a:p>
            <a:pPr marL="254000" lvl="0" indent="-101600" algn="l" rtl="0">
              <a:spcBef>
                <a:spcPts val="1400"/>
              </a:spcBef>
              <a:spcAft>
                <a:spcPts val="1200"/>
              </a:spcAft>
              <a:buClr>
                <a:schemeClr val="dk1"/>
              </a:buClr>
              <a:buSzPts val="2400"/>
              <a:buNone/>
            </a:pPr>
            <a:endParaRPr sz="19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77"/>
          <p:cNvSpPr txBox="1">
            <a:spLocks noGrp="1"/>
          </p:cNvSpPr>
          <p:nvPr>
            <p:ph type="title"/>
          </p:nvPr>
        </p:nvSpPr>
        <p:spPr>
          <a:xfrm>
            <a:off x="311700" y="445025"/>
            <a:ext cx="8520600" cy="623400"/>
          </a:xfrm>
          <a:prstGeom prst="rect">
            <a:avLst/>
          </a:prstGeom>
          <a:noFill/>
          <a:ln>
            <a:noFill/>
          </a:ln>
        </p:spPr>
        <p:txBody>
          <a:bodyPr spcFirstLastPara="1" wrap="square" lIns="68575" tIns="34275" rIns="68575" bIns="34275" anchor="ctr" anchorCtr="0">
            <a:normAutofit/>
          </a:bodyPr>
          <a:lstStyle/>
          <a:p>
            <a:pPr marL="0" lvl="0" indent="0" algn="l" rtl="0">
              <a:spcBef>
                <a:spcPts val="0"/>
              </a:spcBef>
              <a:spcAft>
                <a:spcPts val="0"/>
              </a:spcAft>
              <a:buClr>
                <a:schemeClr val="dk1"/>
              </a:buClr>
              <a:buSzPts val="3300"/>
              <a:buFont typeface="Calibri"/>
              <a:buNone/>
            </a:pPr>
            <a:r>
              <a:rPr lang="en" sz="3000"/>
              <a:t>Other Outcomes</a:t>
            </a:r>
            <a:endParaRPr sz="3000"/>
          </a:p>
        </p:txBody>
      </p:sp>
      <p:sp>
        <p:nvSpPr>
          <p:cNvPr id="554" name="Google Shape;554;p77"/>
          <p:cNvSpPr txBox="1">
            <a:spLocks noGrp="1"/>
          </p:cNvSpPr>
          <p:nvPr>
            <p:ph type="sldNum" idx="12"/>
          </p:nvPr>
        </p:nvSpPr>
        <p:spPr>
          <a:xfrm>
            <a:off x="8497999" y="4688759"/>
            <a:ext cx="548700" cy="393600"/>
          </a:xfrm>
          <a:prstGeom prst="rect">
            <a:avLst/>
          </a:prstGeom>
          <a:noFill/>
          <a:ln>
            <a:noFill/>
          </a:ln>
        </p:spPr>
        <p:txBody>
          <a:bodyPr spcFirstLastPara="1" wrap="square" lIns="68575" tIns="34275" rIns="68575" bIns="34275" anchor="ctr" anchorCtr="0">
            <a:normAutofit/>
          </a:bodyPr>
          <a:lstStyle/>
          <a:p>
            <a:pPr marL="0" lvl="0" indent="0" algn="r" rtl="0">
              <a:spcBef>
                <a:spcPts val="0"/>
              </a:spcBef>
              <a:spcAft>
                <a:spcPts val="0"/>
              </a:spcAft>
              <a:buNone/>
            </a:pPr>
            <a:fld id="{00000000-1234-1234-1234-123412341234}" type="slidenum">
              <a:rPr lang="en" sz="1000"/>
              <a:t>41</a:t>
            </a:fld>
            <a:endParaRPr sz="1000"/>
          </a:p>
        </p:txBody>
      </p:sp>
      <p:sp>
        <p:nvSpPr>
          <p:cNvPr id="555" name="Google Shape;555;p77"/>
          <p:cNvSpPr txBox="1">
            <a:spLocks noGrp="1"/>
          </p:cNvSpPr>
          <p:nvPr>
            <p:ph type="body" idx="1"/>
          </p:nvPr>
        </p:nvSpPr>
        <p:spPr>
          <a:xfrm>
            <a:off x="311700" y="1152475"/>
            <a:ext cx="8520600" cy="3416400"/>
          </a:xfrm>
          <a:prstGeom prst="rect">
            <a:avLst/>
          </a:prstGeom>
          <a:noFill/>
          <a:ln>
            <a:noFill/>
          </a:ln>
        </p:spPr>
        <p:txBody>
          <a:bodyPr spcFirstLastPara="1" wrap="square" lIns="68575" tIns="34275" rIns="68575" bIns="34275" anchor="t" anchorCtr="0">
            <a:normAutofit/>
          </a:bodyPr>
          <a:lstStyle/>
          <a:p>
            <a:pPr marL="0" lvl="0" indent="0" algn="l" rtl="0">
              <a:spcBef>
                <a:spcPts val="0"/>
              </a:spcBef>
              <a:spcAft>
                <a:spcPts val="0"/>
              </a:spcAft>
              <a:buNone/>
            </a:pPr>
            <a:endParaRPr/>
          </a:p>
          <a:p>
            <a:pPr marL="254000" lvl="0" indent="-228600" algn="l" rtl="0">
              <a:spcBef>
                <a:spcPts val="1400"/>
              </a:spcBef>
              <a:spcAft>
                <a:spcPts val="0"/>
              </a:spcAft>
              <a:buClr>
                <a:schemeClr val="dk1"/>
              </a:buClr>
              <a:buSzPts val="2000"/>
              <a:buChar char="●"/>
            </a:pPr>
            <a:r>
              <a:rPr lang="en" sz="2000"/>
              <a:t>PCPC (Pediatric Cerebral Performance Category)</a:t>
            </a:r>
            <a:endParaRPr sz="2000"/>
          </a:p>
          <a:p>
            <a:pPr marL="254000" lvl="0" indent="-228600" algn="l" rtl="0">
              <a:spcBef>
                <a:spcPts val="1400"/>
              </a:spcBef>
              <a:spcAft>
                <a:spcPts val="0"/>
              </a:spcAft>
              <a:buClr>
                <a:schemeClr val="dk1"/>
              </a:buClr>
              <a:buSzPts val="2000"/>
              <a:buChar char="●"/>
            </a:pPr>
            <a:r>
              <a:rPr lang="en" sz="2000"/>
              <a:t>PedsQL (Pediatric Quality of Life Inventory TM)</a:t>
            </a:r>
            <a:endParaRPr sz="2000"/>
          </a:p>
          <a:p>
            <a:pPr marL="254000" lvl="0" indent="-228600" algn="l" rtl="0">
              <a:spcBef>
                <a:spcPts val="1400"/>
              </a:spcBef>
              <a:spcAft>
                <a:spcPts val="0"/>
              </a:spcAft>
              <a:buSzPts val="2000"/>
              <a:buChar char="●"/>
            </a:pPr>
            <a:r>
              <a:rPr lang="en" sz="2000"/>
              <a:t>Family Burden</a:t>
            </a:r>
            <a:endParaRPr sz="2000"/>
          </a:p>
          <a:p>
            <a:pPr marL="254000" lvl="0" indent="-228600" algn="l" rtl="0">
              <a:spcBef>
                <a:spcPts val="1400"/>
              </a:spcBef>
              <a:spcAft>
                <a:spcPts val="0"/>
              </a:spcAft>
              <a:buClr>
                <a:schemeClr val="dk1"/>
              </a:buClr>
              <a:buSzPts val="2000"/>
              <a:buChar char="●"/>
            </a:pPr>
            <a:r>
              <a:rPr lang="en" sz="2000"/>
              <a:t>Structured Neuro Exam</a:t>
            </a:r>
            <a:endParaRPr sz="2000"/>
          </a:p>
          <a:p>
            <a:pPr marL="254000" lvl="0" indent="-228600" algn="l" rtl="0">
              <a:spcBef>
                <a:spcPts val="1400"/>
              </a:spcBef>
              <a:spcAft>
                <a:spcPts val="0"/>
              </a:spcAft>
              <a:buSzPts val="2000"/>
              <a:buChar char="●"/>
            </a:pPr>
            <a:r>
              <a:rPr lang="en" sz="2000"/>
              <a:t>Mortality at 12 months</a:t>
            </a:r>
            <a:endParaRPr sz="2000"/>
          </a:p>
          <a:p>
            <a:pPr marL="254000" lvl="0" indent="-101600" algn="l" rtl="0">
              <a:spcBef>
                <a:spcPts val="1400"/>
              </a:spcBef>
              <a:spcAft>
                <a:spcPts val="1200"/>
              </a:spcAft>
              <a:buClr>
                <a:schemeClr val="dk1"/>
              </a:buClr>
              <a:buSzPts val="2400"/>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78"/>
          <p:cNvSpPr txBox="1">
            <a:spLocks noGrp="1"/>
          </p:cNvSpPr>
          <p:nvPr>
            <p:ph type="title"/>
          </p:nvPr>
        </p:nvSpPr>
        <p:spPr>
          <a:xfrm>
            <a:off x="311700" y="445025"/>
            <a:ext cx="8520600" cy="623400"/>
          </a:xfrm>
          <a:prstGeom prst="rect">
            <a:avLst/>
          </a:prstGeom>
          <a:noFill/>
          <a:ln>
            <a:noFill/>
          </a:ln>
        </p:spPr>
        <p:txBody>
          <a:bodyPr spcFirstLastPara="1" wrap="square" lIns="68575" tIns="34275" rIns="68575" bIns="34275" anchor="ctr" anchorCtr="0">
            <a:normAutofit fontScale="90000"/>
          </a:bodyPr>
          <a:lstStyle/>
          <a:p>
            <a:pPr marL="0" lvl="0" indent="0" algn="l" rtl="0">
              <a:spcBef>
                <a:spcPts val="0"/>
              </a:spcBef>
              <a:spcAft>
                <a:spcPts val="0"/>
              </a:spcAft>
              <a:buClr>
                <a:schemeClr val="dk1"/>
              </a:buClr>
              <a:buSzPct val="100000"/>
              <a:buFont typeface="Calibri"/>
              <a:buNone/>
            </a:pPr>
            <a:r>
              <a:rPr lang="en" sz="3000"/>
              <a:t>Safety Outcomes</a:t>
            </a:r>
            <a:br>
              <a:rPr lang="en" sz="3000"/>
            </a:br>
            <a:r>
              <a:rPr lang="en" sz="1800"/>
              <a:t>(anticipated)</a:t>
            </a:r>
            <a:endParaRPr sz="3000"/>
          </a:p>
        </p:txBody>
      </p:sp>
      <p:sp>
        <p:nvSpPr>
          <p:cNvPr id="561" name="Google Shape;561;p78"/>
          <p:cNvSpPr txBox="1">
            <a:spLocks noGrp="1"/>
          </p:cNvSpPr>
          <p:nvPr>
            <p:ph type="body" idx="1"/>
          </p:nvPr>
        </p:nvSpPr>
        <p:spPr>
          <a:xfrm>
            <a:off x="311700" y="1152475"/>
            <a:ext cx="8520600" cy="3416400"/>
          </a:xfrm>
          <a:prstGeom prst="rect">
            <a:avLst/>
          </a:prstGeom>
          <a:noFill/>
          <a:ln>
            <a:noFill/>
          </a:ln>
        </p:spPr>
        <p:txBody>
          <a:bodyPr spcFirstLastPara="1" wrap="square" lIns="68575" tIns="34275" rIns="68575" bIns="34275" anchor="t" anchorCtr="0">
            <a:normAutofit/>
          </a:bodyPr>
          <a:lstStyle/>
          <a:p>
            <a:pPr marL="342900" lvl="0" indent="-279400" algn="l" rtl="0">
              <a:spcBef>
                <a:spcPts val="400"/>
              </a:spcBef>
              <a:spcAft>
                <a:spcPts val="0"/>
              </a:spcAft>
              <a:buSzPts val="1800"/>
              <a:buChar char="●"/>
            </a:pPr>
            <a:r>
              <a:rPr lang="en" b="1"/>
              <a:t>Infection</a:t>
            </a:r>
            <a:r>
              <a:rPr lang="en"/>
              <a:t> (pneumonia, UTI, BSI, culture positive bacterial sepsis and other culture positive infections)</a:t>
            </a:r>
            <a:endParaRPr/>
          </a:p>
          <a:p>
            <a:pPr marL="342900" lvl="0" indent="-279400" algn="l" rtl="0">
              <a:spcBef>
                <a:spcPts val="0"/>
              </a:spcBef>
              <a:spcAft>
                <a:spcPts val="0"/>
              </a:spcAft>
              <a:buSzPts val="1800"/>
              <a:buChar char="●"/>
            </a:pPr>
            <a:r>
              <a:rPr lang="en" b="1"/>
              <a:t>Life-threatening cardiac arrhythmias</a:t>
            </a:r>
            <a:r>
              <a:rPr lang="en"/>
              <a:t> requiring intervention (cardiac arrest, ventricular fibrillation, ventricular tachycardia, atrial arrhythmias with hemodynamic compromise)</a:t>
            </a:r>
            <a:endParaRPr/>
          </a:p>
          <a:p>
            <a:pPr marL="342900" lvl="0" indent="-279400" algn="l" rtl="0">
              <a:spcBef>
                <a:spcPts val="0"/>
              </a:spcBef>
              <a:spcAft>
                <a:spcPts val="0"/>
              </a:spcAft>
              <a:buSzPts val="1800"/>
              <a:buChar char="●"/>
            </a:pPr>
            <a:r>
              <a:rPr lang="en" b="1"/>
              <a:t>Coagulopathy</a:t>
            </a:r>
            <a:r>
              <a:rPr lang="en"/>
              <a:t> Increased bleeding requiring blood product replacement</a:t>
            </a:r>
            <a:endParaRPr/>
          </a:p>
          <a:p>
            <a:pPr marL="342900" lvl="0" indent="-279400" algn="l" rtl="0">
              <a:spcBef>
                <a:spcPts val="0"/>
              </a:spcBef>
              <a:spcAft>
                <a:spcPts val="0"/>
              </a:spcAft>
              <a:buSzPts val="1800"/>
              <a:buChar char="●"/>
            </a:pPr>
            <a:r>
              <a:rPr lang="en" b="1"/>
              <a:t>Neurological worsening </a:t>
            </a:r>
            <a:r>
              <a:rPr lang="en"/>
              <a:t>(i.e. cerebral edema and herniation, intractable status epilepticus, cerebral hemorrhage, cerebral infarction)</a:t>
            </a:r>
            <a:endParaRPr/>
          </a:p>
          <a:p>
            <a:pPr marL="254000" lvl="0" indent="-114300" algn="l" rtl="0">
              <a:spcBef>
                <a:spcPts val="400"/>
              </a:spcBef>
              <a:spcAft>
                <a:spcPts val="1200"/>
              </a:spcAft>
              <a:buClr>
                <a:schemeClr val="dk1"/>
              </a:buClr>
              <a:buSzPts val="2100"/>
              <a:buNone/>
            </a:pPr>
            <a:endParaRPr/>
          </a:p>
        </p:txBody>
      </p:sp>
      <p:sp>
        <p:nvSpPr>
          <p:cNvPr id="562" name="Google Shape;562;p78"/>
          <p:cNvSpPr txBox="1">
            <a:spLocks noGrp="1"/>
          </p:cNvSpPr>
          <p:nvPr>
            <p:ph type="sldNum" idx="12"/>
          </p:nvPr>
        </p:nvSpPr>
        <p:spPr>
          <a:xfrm>
            <a:off x="8497999" y="4688759"/>
            <a:ext cx="548700" cy="393600"/>
          </a:xfrm>
          <a:prstGeom prst="rect">
            <a:avLst/>
          </a:prstGeom>
          <a:noFill/>
          <a:ln>
            <a:noFill/>
          </a:ln>
        </p:spPr>
        <p:txBody>
          <a:bodyPr spcFirstLastPara="1" wrap="square" lIns="68575" tIns="34275" rIns="68575" bIns="34275" anchor="ctr" anchorCtr="0">
            <a:normAutofit/>
          </a:bodyPr>
          <a:lstStyle/>
          <a:p>
            <a:pPr marL="0" lvl="0" indent="0" algn="r" rtl="0">
              <a:spcBef>
                <a:spcPts val="0"/>
              </a:spcBef>
              <a:spcAft>
                <a:spcPts val="0"/>
              </a:spcAft>
              <a:buNone/>
            </a:pPr>
            <a:fld id="{00000000-1234-1234-1234-123412341234}" type="slidenum">
              <a:rPr lang="en"/>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79"/>
          <p:cNvSpPr txBox="1">
            <a:spLocks noGrp="1"/>
          </p:cNvSpPr>
          <p:nvPr>
            <p:ph type="title"/>
          </p:nvPr>
        </p:nvSpPr>
        <p:spPr>
          <a:xfrm>
            <a:off x="311700" y="2260050"/>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a:t>QUESTIONS?</a:t>
            </a:r>
            <a:endParaRPr/>
          </a:p>
        </p:txBody>
      </p:sp>
      <p:sp>
        <p:nvSpPr>
          <p:cNvPr id="568" name="Google Shape;568;p7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43</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p41" descr="http://farm9.staticflickr.com/8515/8589131258_2d8a5321a8_z.jpg"/>
          <p:cNvPicPr preferRelativeResize="0"/>
          <p:nvPr/>
        </p:nvPicPr>
        <p:blipFill rotWithShape="1">
          <a:blip r:embed="rId3">
            <a:alphaModFix/>
          </a:blip>
          <a:srcRect t="10281" b="24766"/>
          <a:stretch/>
        </p:blipFill>
        <p:spPr>
          <a:xfrm>
            <a:off x="1121569" y="0"/>
            <a:ext cx="6879431" cy="5143501"/>
          </a:xfrm>
          <a:prstGeom prst="rect">
            <a:avLst/>
          </a:prstGeom>
          <a:noFill/>
          <a:ln>
            <a:noFill/>
          </a:ln>
        </p:spPr>
      </p:pic>
      <p:sp>
        <p:nvSpPr>
          <p:cNvPr id="222" name="Google Shape;222;p41"/>
          <p:cNvSpPr txBox="1">
            <a:spLocks noGrp="1"/>
          </p:cNvSpPr>
          <p:nvPr>
            <p:ph type="title"/>
          </p:nvPr>
        </p:nvSpPr>
        <p:spPr>
          <a:xfrm>
            <a:off x="1103707" y="285750"/>
            <a:ext cx="6897300" cy="857400"/>
          </a:xfrm>
          <a:prstGeom prst="rect">
            <a:avLst/>
          </a:prstGeom>
          <a:solidFill>
            <a:schemeClr val="lt1">
              <a:alpha val="37650"/>
            </a:schemeClr>
          </a:solidFill>
          <a:ln>
            <a:noFill/>
          </a:ln>
        </p:spPr>
        <p:txBody>
          <a:bodyPr spcFirstLastPara="1" wrap="square" lIns="68575" tIns="34275" rIns="68575" bIns="34275" anchor="ctr" anchorCtr="0">
            <a:normAutofit/>
          </a:bodyPr>
          <a:lstStyle/>
          <a:p>
            <a:pPr marL="0" lvl="0" indent="0" algn="l" rtl="0">
              <a:spcBef>
                <a:spcPts val="0"/>
              </a:spcBef>
              <a:spcAft>
                <a:spcPts val="0"/>
              </a:spcAft>
              <a:buClr>
                <a:schemeClr val="dk1"/>
              </a:buClr>
              <a:buSzPts val="3300"/>
              <a:buFont typeface="Calibri"/>
              <a:buNone/>
            </a:pPr>
            <a:r>
              <a:rPr lang="en" sz="3000" b="1"/>
              <a:t>Why Clinical Trials Stink</a:t>
            </a:r>
            <a:endParaRPr sz="3000" b="1"/>
          </a:p>
        </p:txBody>
      </p:sp>
      <p:sp>
        <p:nvSpPr>
          <p:cNvPr id="223" name="Google Shape;223;p41"/>
          <p:cNvSpPr txBox="1">
            <a:spLocks noGrp="1"/>
          </p:cNvSpPr>
          <p:nvPr>
            <p:ph type="sldNum" idx="12"/>
          </p:nvPr>
        </p:nvSpPr>
        <p:spPr>
          <a:xfrm>
            <a:off x="7425344" y="4844839"/>
            <a:ext cx="984000" cy="273900"/>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2"/>
          <p:cNvSpPr txBox="1">
            <a:spLocks noGrp="1"/>
          </p:cNvSpPr>
          <p:nvPr>
            <p:ph type="title"/>
          </p:nvPr>
        </p:nvSpPr>
        <p:spPr>
          <a:xfrm>
            <a:off x="311700" y="445025"/>
            <a:ext cx="8520600" cy="623400"/>
          </a:xfrm>
          <a:prstGeom prst="rect">
            <a:avLst/>
          </a:prstGeom>
          <a:noFill/>
          <a:ln>
            <a:noFill/>
          </a:ln>
        </p:spPr>
        <p:txBody>
          <a:bodyPr spcFirstLastPara="1" wrap="square" lIns="68575" tIns="34275" rIns="68575" bIns="34275" anchor="ctr" anchorCtr="0">
            <a:normAutofit/>
          </a:bodyPr>
          <a:lstStyle/>
          <a:p>
            <a:pPr marL="0" lvl="0" indent="0" algn="l" rtl="0">
              <a:spcBef>
                <a:spcPts val="0"/>
              </a:spcBef>
              <a:spcAft>
                <a:spcPts val="0"/>
              </a:spcAft>
              <a:buClr>
                <a:schemeClr val="dk1"/>
              </a:buClr>
              <a:buSzPts val="3300"/>
              <a:buFont typeface="Calibri"/>
              <a:buNone/>
            </a:pPr>
            <a:r>
              <a:rPr lang="en" sz="3000" b="1"/>
              <a:t>Why Clinical Trials Stink</a:t>
            </a:r>
            <a:endParaRPr sz="3000" b="1"/>
          </a:p>
        </p:txBody>
      </p:sp>
      <p:sp>
        <p:nvSpPr>
          <p:cNvPr id="229" name="Google Shape;229;p42"/>
          <p:cNvSpPr txBox="1"/>
          <p:nvPr/>
        </p:nvSpPr>
        <p:spPr>
          <a:xfrm>
            <a:off x="1485900" y="1200151"/>
            <a:ext cx="6172200" cy="30288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2400"/>
              <a:buFont typeface="Arial"/>
              <a:buNone/>
            </a:pPr>
            <a:r>
              <a:rPr lang="en" sz="2400">
                <a:solidFill>
                  <a:schemeClr val="dk1"/>
                </a:solidFill>
                <a:latin typeface="Calibri"/>
                <a:ea typeface="Calibri"/>
                <a:cs typeface="Calibri"/>
                <a:sym typeface="Calibri"/>
              </a:rPr>
              <a:t>ANALOGY*: Clinical Trial = Diagnostic Test</a:t>
            </a:r>
            <a:endParaRPr sz="1100"/>
          </a:p>
          <a:p>
            <a:pPr marL="0" marR="0" lvl="0" indent="0" algn="l" rtl="0">
              <a:spcBef>
                <a:spcPts val="50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0" marR="0" lvl="0" indent="0" algn="l" rtl="0">
              <a:spcBef>
                <a:spcPts val="50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p:txBody>
      </p:sp>
      <p:sp>
        <p:nvSpPr>
          <p:cNvPr id="230" name="Google Shape;230;p42"/>
          <p:cNvSpPr txBox="1"/>
          <p:nvPr/>
        </p:nvSpPr>
        <p:spPr>
          <a:xfrm>
            <a:off x="1171575" y="4539050"/>
            <a:ext cx="38862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dk1"/>
                </a:solidFill>
                <a:latin typeface="Calibri"/>
                <a:ea typeface="Calibri"/>
                <a:cs typeface="Calibri"/>
                <a:sym typeface="Calibri"/>
              </a:rPr>
              <a:t>*Note: My analogy does not stink</a:t>
            </a:r>
            <a:endParaRPr sz="1100"/>
          </a:p>
        </p:txBody>
      </p:sp>
      <p:graphicFrame>
        <p:nvGraphicFramePr>
          <p:cNvPr id="231" name="Google Shape;231;p42"/>
          <p:cNvGraphicFramePr/>
          <p:nvPr/>
        </p:nvGraphicFramePr>
        <p:xfrm>
          <a:off x="1257300" y="1828801"/>
          <a:ext cx="6629400" cy="2571725"/>
        </p:xfrm>
        <a:graphic>
          <a:graphicData uri="http://schemas.openxmlformats.org/drawingml/2006/table">
            <a:tbl>
              <a:tblPr firstRow="1" bandRow="1">
                <a:noFill/>
                <a:tableStyleId>{565BD100-2EF5-40F2-BB90-395A623A00AB}</a:tableStyleId>
              </a:tblPr>
              <a:tblGrid>
                <a:gridCol w="22098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tblGrid>
              <a:tr h="394950">
                <a:tc>
                  <a:txBody>
                    <a:bodyPr/>
                    <a:lstStyle/>
                    <a:p>
                      <a:pPr marL="0" marR="0" lvl="0" indent="0" algn="ctr" rtl="0">
                        <a:spcBef>
                          <a:spcPts val="0"/>
                        </a:spcBef>
                        <a:spcAft>
                          <a:spcPts val="0"/>
                        </a:spcAft>
                        <a:buNone/>
                      </a:pPr>
                      <a:endParaRPr sz="1800" u="none" strike="noStrike" cap="none"/>
                    </a:p>
                  </a:txBody>
                  <a:tcPr marL="68600" marR="68600" marT="34300" marB="34300"/>
                </a:tc>
                <a:tc>
                  <a:txBody>
                    <a:bodyPr/>
                    <a:lstStyle/>
                    <a:p>
                      <a:pPr marL="0" marR="0" lvl="0" indent="0" algn="ctr" rtl="0">
                        <a:spcBef>
                          <a:spcPts val="0"/>
                        </a:spcBef>
                        <a:spcAft>
                          <a:spcPts val="0"/>
                        </a:spcAft>
                        <a:buNone/>
                      </a:pPr>
                      <a:r>
                        <a:rPr lang="en" sz="1800" u="none" strike="noStrike" cap="none"/>
                        <a:t>Clinical Trial</a:t>
                      </a:r>
                      <a:endParaRPr sz="1100"/>
                    </a:p>
                  </a:txBody>
                  <a:tcPr marL="68600" marR="68600" marT="34300" marB="34300"/>
                </a:tc>
                <a:tc>
                  <a:txBody>
                    <a:bodyPr/>
                    <a:lstStyle/>
                    <a:p>
                      <a:pPr marL="0" marR="0" lvl="0" indent="0" algn="ctr" rtl="0">
                        <a:spcBef>
                          <a:spcPts val="0"/>
                        </a:spcBef>
                        <a:spcAft>
                          <a:spcPts val="0"/>
                        </a:spcAft>
                        <a:buNone/>
                      </a:pPr>
                      <a:r>
                        <a:rPr lang="en" sz="1800" u="none" strike="noStrike" cap="none"/>
                        <a:t>Diagnostic Test</a:t>
                      </a:r>
                      <a:endParaRPr sz="1100"/>
                    </a:p>
                  </a:txBody>
                  <a:tcPr marL="68600" marR="68600" marT="34300" marB="34300"/>
                </a:tc>
                <a:extLst>
                  <a:ext uri="{0D108BD9-81ED-4DB2-BD59-A6C34878D82A}">
                    <a16:rowId xmlns:a16="http://schemas.microsoft.com/office/drawing/2014/main" val="10000"/>
                  </a:ext>
                </a:extLst>
              </a:tr>
              <a:tr h="557675">
                <a:tc>
                  <a:txBody>
                    <a:bodyPr/>
                    <a:lstStyle/>
                    <a:p>
                      <a:pPr marL="0" marR="0" lvl="0" indent="0" algn="ctr" rtl="0">
                        <a:spcBef>
                          <a:spcPts val="0"/>
                        </a:spcBef>
                        <a:spcAft>
                          <a:spcPts val="0"/>
                        </a:spcAft>
                        <a:buNone/>
                      </a:pPr>
                      <a:r>
                        <a:rPr lang="en" sz="1800" u="none" strike="noStrike" cap="none"/>
                        <a:t>Looking For</a:t>
                      </a:r>
                      <a:endParaRPr sz="1100"/>
                    </a:p>
                  </a:txBody>
                  <a:tcPr marL="68600" marR="68600" marT="34300" marB="34300"/>
                </a:tc>
                <a:tc>
                  <a:txBody>
                    <a:bodyPr/>
                    <a:lstStyle/>
                    <a:p>
                      <a:pPr marL="0" marR="0" lvl="0" indent="0" algn="ctr" rtl="0">
                        <a:spcBef>
                          <a:spcPts val="0"/>
                        </a:spcBef>
                        <a:spcAft>
                          <a:spcPts val="0"/>
                        </a:spcAft>
                        <a:buNone/>
                      </a:pPr>
                      <a:r>
                        <a:rPr lang="en" sz="1800" u="none" strike="noStrike" cap="none"/>
                        <a:t>Effective Treatment</a:t>
                      </a:r>
                      <a:endParaRPr sz="1800" u="none" strike="noStrike" cap="none"/>
                    </a:p>
                  </a:txBody>
                  <a:tcPr marL="68600" marR="68600" marT="34300" marB="34300"/>
                </a:tc>
                <a:tc>
                  <a:txBody>
                    <a:bodyPr/>
                    <a:lstStyle/>
                    <a:p>
                      <a:pPr marL="0" marR="0" lvl="0" indent="0" algn="ctr" rtl="0">
                        <a:spcBef>
                          <a:spcPts val="0"/>
                        </a:spcBef>
                        <a:spcAft>
                          <a:spcPts val="0"/>
                        </a:spcAft>
                        <a:buNone/>
                      </a:pPr>
                      <a:r>
                        <a:rPr lang="en" sz="1800" u="none" strike="noStrike" cap="none"/>
                        <a:t>Disease</a:t>
                      </a:r>
                      <a:endParaRPr sz="1100"/>
                    </a:p>
                  </a:txBody>
                  <a:tcPr marL="68600" marR="68600" marT="34300" marB="34300"/>
                </a:tc>
                <a:extLst>
                  <a:ext uri="{0D108BD9-81ED-4DB2-BD59-A6C34878D82A}">
                    <a16:rowId xmlns:a16="http://schemas.microsoft.com/office/drawing/2014/main" val="10001"/>
                  </a:ext>
                </a:extLst>
              </a:tr>
              <a:tr h="809550">
                <a:tc>
                  <a:txBody>
                    <a:bodyPr/>
                    <a:lstStyle/>
                    <a:p>
                      <a:pPr marL="0" marR="0" lvl="0" indent="0" algn="ctr" rtl="0">
                        <a:spcBef>
                          <a:spcPts val="0"/>
                        </a:spcBef>
                        <a:spcAft>
                          <a:spcPts val="0"/>
                        </a:spcAft>
                        <a:buNone/>
                      </a:pPr>
                      <a:r>
                        <a:rPr lang="en" sz="1800" u="none" strike="noStrike" cap="none"/>
                        <a:t>1 – Type II Error (Beta)</a:t>
                      </a:r>
                      <a:endParaRPr sz="1800" u="none" strike="noStrike" cap="none"/>
                    </a:p>
                  </a:txBody>
                  <a:tcPr marL="68600" marR="68600" marT="34300" marB="34300"/>
                </a:tc>
                <a:tc>
                  <a:txBody>
                    <a:bodyPr/>
                    <a:lstStyle/>
                    <a:p>
                      <a:pPr marL="0" marR="0" lvl="0" indent="0" algn="ctr" rtl="0">
                        <a:spcBef>
                          <a:spcPts val="0"/>
                        </a:spcBef>
                        <a:spcAft>
                          <a:spcPts val="0"/>
                        </a:spcAft>
                        <a:buNone/>
                      </a:pPr>
                      <a:r>
                        <a:rPr lang="en" sz="1800" u="none" strike="noStrike" cap="none"/>
                        <a:t>“Power”</a:t>
                      </a:r>
                      <a:endParaRPr sz="1100"/>
                    </a:p>
                  </a:txBody>
                  <a:tcPr marL="68600" marR="68600" marT="34300" marB="34300"/>
                </a:tc>
                <a:tc>
                  <a:txBody>
                    <a:bodyPr/>
                    <a:lstStyle/>
                    <a:p>
                      <a:pPr marL="0" marR="0" lvl="0" indent="0" algn="ctr" rtl="0">
                        <a:spcBef>
                          <a:spcPts val="0"/>
                        </a:spcBef>
                        <a:spcAft>
                          <a:spcPts val="0"/>
                        </a:spcAft>
                        <a:buNone/>
                      </a:pPr>
                      <a:r>
                        <a:rPr lang="en" sz="1800" u="none" strike="noStrike" cap="none"/>
                        <a:t>Sensitivity OR True Positive Rate</a:t>
                      </a:r>
                      <a:endParaRPr sz="1100"/>
                    </a:p>
                  </a:txBody>
                  <a:tcPr marL="68600" marR="68600" marT="34300" marB="34300"/>
                </a:tc>
                <a:extLst>
                  <a:ext uri="{0D108BD9-81ED-4DB2-BD59-A6C34878D82A}">
                    <a16:rowId xmlns:a16="http://schemas.microsoft.com/office/drawing/2014/main" val="10002"/>
                  </a:ext>
                </a:extLst>
              </a:tr>
              <a:tr h="809550">
                <a:tc>
                  <a:txBody>
                    <a:bodyPr/>
                    <a:lstStyle/>
                    <a:p>
                      <a:pPr marL="0" marR="0" lvl="0" indent="0" algn="ctr" rtl="0">
                        <a:spcBef>
                          <a:spcPts val="0"/>
                        </a:spcBef>
                        <a:spcAft>
                          <a:spcPts val="0"/>
                        </a:spcAft>
                        <a:buNone/>
                      </a:pPr>
                      <a:r>
                        <a:rPr lang="en" sz="1800" u="none" strike="noStrike" cap="none"/>
                        <a:t>Type I Error (Alpha)</a:t>
                      </a:r>
                      <a:endParaRPr sz="1800" u="none" strike="noStrike" cap="none"/>
                    </a:p>
                  </a:txBody>
                  <a:tcPr marL="68600" marR="68600" marT="34300" marB="34300"/>
                </a:tc>
                <a:tc>
                  <a:txBody>
                    <a:bodyPr/>
                    <a:lstStyle/>
                    <a:p>
                      <a:pPr marL="0" marR="0" lvl="0" indent="0" algn="ctr" rtl="0">
                        <a:spcBef>
                          <a:spcPts val="0"/>
                        </a:spcBef>
                        <a:spcAft>
                          <a:spcPts val="0"/>
                        </a:spcAft>
                        <a:buNone/>
                      </a:pPr>
                      <a:r>
                        <a:rPr lang="en" sz="1800" u="none" strike="noStrike" cap="none"/>
                        <a:t>Significance Level</a:t>
                      </a:r>
                      <a:endParaRPr sz="1800" u="none" strike="noStrike" cap="none"/>
                    </a:p>
                  </a:txBody>
                  <a:tcPr marL="68600" marR="68600" marT="34300" marB="34300"/>
                </a:tc>
                <a:tc>
                  <a:txBody>
                    <a:bodyPr/>
                    <a:lstStyle/>
                    <a:p>
                      <a:pPr marL="0" marR="0" lvl="0" indent="0" algn="ctr" rtl="0">
                        <a:spcBef>
                          <a:spcPts val="0"/>
                        </a:spcBef>
                        <a:spcAft>
                          <a:spcPts val="0"/>
                        </a:spcAft>
                        <a:buNone/>
                      </a:pPr>
                      <a:r>
                        <a:rPr lang="en" sz="1800" u="none" strike="noStrike" cap="none"/>
                        <a:t>1- Specificity OR FALSE Positive Rate</a:t>
                      </a:r>
                      <a:endParaRPr sz="1800" u="none" strike="noStrike" cap="none"/>
                    </a:p>
                  </a:txBody>
                  <a:tcPr marL="68600" marR="68600" marT="34300" marB="34300"/>
                </a:tc>
                <a:extLst>
                  <a:ext uri="{0D108BD9-81ED-4DB2-BD59-A6C34878D82A}">
                    <a16:rowId xmlns:a16="http://schemas.microsoft.com/office/drawing/2014/main" val="10003"/>
                  </a:ext>
                </a:extLst>
              </a:tr>
            </a:tbl>
          </a:graphicData>
        </a:graphic>
      </p:graphicFrame>
      <p:sp>
        <p:nvSpPr>
          <p:cNvPr id="232" name="Google Shape;232;p4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000"/>
              <a:t>6</a:t>
            </a:fld>
            <a:endParaRPr sz="1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3"/>
          <p:cNvSpPr txBox="1">
            <a:spLocks noGrp="1"/>
          </p:cNvSpPr>
          <p:nvPr>
            <p:ph type="title"/>
          </p:nvPr>
        </p:nvSpPr>
        <p:spPr>
          <a:xfrm>
            <a:off x="311700" y="445025"/>
            <a:ext cx="8520600" cy="623400"/>
          </a:xfrm>
          <a:prstGeom prst="rect">
            <a:avLst/>
          </a:prstGeom>
          <a:noFill/>
          <a:ln>
            <a:noFill/>
          </a:ln>
        </p:spPr>
        <p:txBody>
          <a:bodyPr spcFirstLastPara="1" wrap="square" lIns="68575" tIns="34275" rIns="68575" bIns="34275" anchor="ctr" anchorCtr="0">
            <a:normAutofit fontScale="90000"/>
          </a:bodyPr>
          <a:lstStyle/>
          <a:p>
            <a:pPr marL="0" lvl="0" indent="0" algn="l" rtl="0">
              <a:spcBef>
                <a:spcPts val="0"/>
              </a:spcBef>
              <a:spcAft>
                <a:spcPts val="0"/>
              </a:spcAft>
              <a:buClr>
                <a:schemeClr val="dk1"/>
              </a:buClr>
              <a:buSzPct val="100000"/>
              <a:buFont typeface="Calibri"/>
              <a:buNone/>
            </a:pPr>
            <a:r>
              <a:rPr lang="en" sz="3000" b="1"/>
              <a:t>Clinical Trials are Models with Tons of </a:t>
            </a:r>
            <a:r>
              <a:rPr lang="en" sz="3000" b="1" strike="sngStrike"/>
              <a:t>Guesses</a:t>
            </a:r>
            <a:r>
              <a:rPr lang="en" sz="3000" b="1"/>
              <a:t> Assumptions</a:t>
            </a:r>
            <a:endParaRPr sz="1100" b="1"/>
          </a:p>
        </p:txBody>
      </p:sp>
      <p:sp>
        <p:nvSpPr>
          <p:cNvPr id="238" name="Google Shape;238;p43"/>
          <p:cNvSpPr txBox="1">
            <a:spLocks noGrp="1"/>
          </p:cNvSpPr>
          <p:nvPr>
            <p:ph type="body" idx="1"/>
          </p:nvPr>
        </p:nvSpPr>
        <p:spPr>
          <a:xfrm>
            <a:off x="311700" y="1194763"/>
            <a:ext cx="8520600" cy="3374100"/>
          </a:xfrm>
          <a:prstGeom prst="rect">
            <a:avLst/>
          </a:prstGeom>
          <a:noFill/>
          <a:ln>
            <a:noFill/>
          </a:ln>
        </p:spPr>
        <p:txBody>
          <a:bodyPr spcFirstLastPara="1" wrap="square" lIns="68575" tIns="34275" rIns="68575" bIns="34275" anchor="t" anchorCtr="0">
            <a:normAutofit/>
          </a:bodyPr>
          <a:lstStyle/>
          <a:p>
            <a:pPr marL="457200" lvl="0" indent="-387350" algn="l" rtl="0">
              <a:lnSpc>
                <a:spcPct val="90000"/>
              </a:lnSpc>
              <a:spcBef>
                <a:spcPts val="0"/>
              </a:spcBef>
              <a:spcAft>
                <a:spcPts val="0"/>
              </a:spcAft>
              <a:buSzPts val="2500"/>
              <a:buChar char="●"/>
            </a:pPr>
            <a:r>
              <a:rPr lang="en" sz="2500"/>
              <a:t>Dose from animal models is close</a:t>
            </a:r>
            <a:endParaRPr sz="1600"/>
          </a:p>
          <a:p>
            <a:pPr marL="457200" lvl="0" indent="-387350" algn="l" rtl="0">
              <a:lnSpc>
                <a:spcPct val="90000"/>
              </a:lnSpc>
              <a:spcBef>
                <a:spcPts val="0"/>
              </a:spcBef>
              <a:spcAft>
                <a:spcPts val="0"/>
              </a:spcAft>
              <a:buSzPts val="2500"/>
              <a:buChar char="●"/>
            </a:pPr>
            <a:r>
              <a:rPr lang="en" sz="2500"/>
              <a:t>No heterogeneity of effect</a:t>
            </a:r>
            <a:endParaRPr sz="1600"/>
          </a:p>
          <a:p>
            <a:pPr marL="457200" lvl="0" indent="-387350" algn="l" rtl="0">
              <a:lnSpc>
                <a:spcPct val="90000"/>
              </a:lnSpc>
              <a:spcBef>
                <a:spcPts val="0"/>
              </a:spcBef>
              <a:spcAft>
                <a:spcPts val="0"/>
              </a:spcAft>
              <a:buSzPts val="2500"/>
              <a:buChar char="●"/>
            </a:pPr>
            <a:r>
              <a:rPr lang="en" sz="2500"/>
              <a:t>Subgroups respond equally </a:t>
            </a:r>
            <a:endParaRPr sz="1600"/>
          </a:p>
          <a:p>
            <a:pPr marL="457200" lvl="0" indent="-387350" algn="l" rtl="0">
              <a:lnSpc>
                <a:spcPct val="90000"/>
              </a:lnSpc>
              <a:spcBef>
                <a:spcPts val="0"/>
              </a:spcBef>
              <a:spcAft>
                <a:spcPts val="0"/>
              </a:spcAft>
              <a:buSzPts val="2500"/>
              <a:buChar char="●"/>
            </a:pPr>
            <a:r>
              <a:rPr lang="en" sz="2500"/>
              <a:t>Some subgroups excluded </a:t>
            </a:r>
            <a:endParaRPr sz="1600"/>
          </a:p>
          <a:p>
            <a:pPr marL="457200" lvl="0" indent="-387350" algn="l" rtl="0">
              <a:lnSpc>
                <a:spcPct val="90000"/>
              </a:lnSpc>
              <a:spcBef>
                <a:spcPts val="0"/>
              </a:spcBef>
              <a:spcAft>
                <a:spcPts val="0"/>
              </a:spcAft>
              <a:buSzPts val="2500"/>
              <a:buChar char="●"/>
            </a:pPr>
            <a:r>
              <a:rPr lang="en" sz="2500"/>
              <a:t>Effect size to create “reasonable” sample size</a:t>
            </a:r>
            <a:endParaRPr sz="1600"/>
          </a:p>
          <a:p>
            <a:pPr marL="457200" lvl="0" indent="-387350" algn="l" rtl="0">
              <a:lnSpc>
                <a:spcPct val="90000"/>
              </a:lnSpc>
              <a:spcBef>
                <a:spcPts val="0"/>
              </a:spcBef>
              <a:spcAft>
                <a:spcPts val="0"/>
              </a:spcAft>
              <a:buSzPts val="2500"/>
              <a:buChar char="●"/>
            </a:pPr>
            <a:r>
              <a:rPr lang="en" sz="2500"/>
              <a:t>“Noise” in outcomes can be understood and overcome</a:t>
            </a:r>
            <a:endParaRPr sz="1600"/>
          </a:p>
          <a:p>
            <a:pPr marL="457200" lvl="0" indent="-387350" algn="l" rtl="0">
              <a:lnSpc>
                <a:spcPct val="90000"/>
              </a:lnSpc>
              <a:spcBef>
                <a:spcPts val="0"/>
              </a:spcBef>
              <a:spcAft>
                <a:spcPts val="0"/>
              </a:spcAft>
              <a:buSzPts val="2500"/>
              <a:buChar char="●"/>
            </a:pPr>
            <a:r>
              <a:rPr lang="en" sz="2500"/>
              <a:t>Duration of treatment practical</a:t>
            </a:r>
            <a:endParaRPr sz="1600"/>
          </a:p>
          <a:p>
            <a:pPr marL="457200" lvl="0" indent="-387350" algn="l" rtl="0">
              <a:lnSpc>
                <a:spcPct val="90000"/>
              </a:lnSpc>
              <a:spcBef>
                <a:spcPts val="0"/>
              </a:spcBef>
              <a:spcAft>
                <a:spcPts val="0"/>
              </a:spcAft>
              <a:buSzPts val="2500"/>
              <a:buChar char="●"/>
            </a:pPr>
            <a:r>
              <a:rPr lang="en" sz="2500" b="1"/>
              <a:t>LESSON: Make many compromises to reduce number of parameters to make model “solvable”</a:t>
            </a:r>
            <a:endParaRPr sz="1600"/>
          </a:p>
        </p:txBody>
      </p:sp>
      <p:sp>
        <p:nvSpPr>
          <p:cNvPr id="239" name="Google Shape;239;p4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000"/>
              <a:t>7</a:t>
            </a:fld>
            <a:endParaRPr sz="1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4"/>
          <p:cNvSpPr txBox="1">
            <a:spLocks noGrp="1"/>
          </p:cNvSpPr>
          <p:nvPr>
            <p:ph type="title"/>
          </p:nvPr>
        </p:nvSpPr>
        <p:spPr>
          <a:xfrm>
            <a:off x="311700" y="445025"/>
            <a:ext cx="8520600" cy="623400"/>
          </a:xfrm>
          <a:prstGeom prst="rect">
            <a:avLst/>
          </a:prstGeom>
          <a:noFill/>
          <a:ln>
            <a:noFill/>
          </a:ln>
        </p:spPr>
        <p:txBody>
          <a:bodyPr spcFirstLastPara="1" wrap="square" lIns="68575" tIns="34275" rIns="68575" bIns="34275" anchor="ctr" anchorCtr="0">
            <a:normAutofit/>
          </a:bodyPr>
          <a:lstStyle/>
          <a:p>
            <a:pPr marL="0" lvl="0" indent="0" algn="l" rtl="0">
              <a:spcBef>
                <a:spcPts val="0"/>
              </a:spcBef>
              <a:spcAft>
                <a:spcPts val="0"/>
              </a:spcAft>
              <a:buClr>
                <a:schemeClr val="dk1"/>
              </a:buClr>
              <a:buSzPts val="3300"/>
              <a:buFont typeface="Calibri"/>
              <a:buNone/>
            </a:pPr>
            <a:r>
              <a:rPr lang="en" sz="3000" b="1"/>
              <a:t>Therapeutic Response Surface</a:t>
            </a:r>
            <a:endParaRPr sz="3000" b="1"/>
          </a:p>
        </p:txBody>
      </p:sp>
      <p:pic>
        <p:nvPicPr>
          <p:cNvPr id="246" name="Google Shape;246;p44"/>
          <p:cNvPicPr preferRelativeResize="0"/>
          <p:nvPr/>
        </p:nvPicPr>
        <p:blipFill rotWithShape="1">
          <a:blip r:embed="rId3">
            <a:alphaModFix/>
          </a:blip>
          <a:srcRect/>
          <a:stretch/>
        </p:blipFill>
        <p:spPr>
          <a:xfrm>
            <a:off x="1543050" y="1143000"/>
            <a:ext cx="5961323" cy="2914650"/>
          </a:xfrm>
          <a:prstGeom prst="rect">
            <a:avLst/>
          </a:prstGeom>
          <a:noFill/>
          <a:ln>
            <a:noFill/>
          </a:ln>
        </p:spPr>
      </p:pic>
      <p:sp>
        <p:nvSpPr>
          <p:cNvPr id="247" name="Google Shape;247;p44"/>
          <p:cNvSpPr txBox="1"/>
          <p:nvPr/>
        </p:nvSpPr>
        <p:spPr>
          <a:xfrm>
            <a:off x="1371600" y="4514850"/>
            <a:ext cx="37149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dk1"/>
                </a:solidFill>
                <a:latin typeface="Calibri"/>
                <a:ea typeface="Calibri"/>
                <a:cs typeface="Calibri"/>
                <a:sym typeface="Calibri"/>
              </a:rPr>
              <a:t>Clin Pharmacol Ther 1997;61:275-91</a:t>
            </a:r>
            <a:endParaRPr sz="1100"/>
          </a:p>
        </p:txBody>
      </p:sp>
      <p:sp>
        <p:nvSpPr>
          <p:cNvPr id="248" name="Google Shape;248;p4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000"/>
              <a:t>8</a:t>
            </a:fld>
            <a:endParaRPr sz="1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grpSp>
        <p:nvGrpSpPr>
          <p:cNvPr id="253" name="Google Shape;253;p45"/>
          <p:cNvGrpSpPr/>
          <p:nvPr/>
        </p:nvGrpSpPr>
        <p:grpSpPr>
          <a:xfrm>
            <a:off x="1491325" y="1543110"/>
            <a:ext cx="6166717" cy="2594308"/>
            <a:chOff x="7233" y="533479"/>
            <a:chExt cx="8222289" cy="3459077"/>
          </a:xfrm>
        </p:grpSpPr>
        <p:sp>
          <p:nvSpPr>
            <p:cNvPr id="254" name="Google Shape;254;p45"/>
            <p:cNvSpPr/>
            <p:nvPr/>
          </p:nvSpPr>
          <p:spPr>
            <a:xfrm>
              <a:off x="7233" y="533479"/>
              <a:ext cx="2161800" cy="1297200"/>
            </a:xfrm>
            <a:prstGeom prst="roundRect">
              <a:avLst>
                <a:gd name="adj" fmla="val 10000"/>
              </a:avLst>
            </a:prstGeom>
            <a:solidFill>
              <a:schemeClr val="accent2"/>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55" name="Google Shape;255;p45"/>
            <p:cNvSpPr txBox="1"/>
            <p:nvPr/>
          </p:nvSpPr>
          <p:spPr>
            <a:xfrm>
              <a:off x="45225" y="571471"/>
              <a:ext cx="2085900" cy="1221000"/>
            </a:xfrm>
            <a:prstGeom prst="rect">
              <a:avLst/>
            </a:prstGeom>
            <a:noFill/>
            <a:ln>
              <a:noFill/>
            </a:ln>
          </p:spPr>
          <p:txBody>
            <a:bodyPr spcFirstLastPara="1" wrap="square" lIns="62850" tIns="62850" rIns="62850" bIns="62850"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en" sz="1700">
                  <a:solidFill>
                    <a:schemeClr val="lt1"/>
                  </a:solidFill>
                  <a:latin typeface="Calibri"/>
                  <a:ea typeface="Calibri"/>
                  <a:cs typeface="Calibri"/>
                  <a:sym typeface="Calibri"/>
                </a:rPr>
                <a:t>Mechanism /Theory</a:t>
              </a:r>
              <a:endParaRPr sz="1100"/>
            </a:p>
          </p:txBody>
        </p:sp>
        <p:sp>
          <p:nvSpPr>
            <p:cNvPr id="256" name="Google Shape;256;p45"/>
            <p:cNvSpPr/>
            <p:nvPr/>
          </p:nvSpPr>
          <p:spPr>
            <a:xfrm>
              <a:off x="2359355" y="913970"/>
              <a:ext cx="458400" cy="536100"/>
            </a:xfrm>
            <a:prstGeom prst="rightArrow">
              <a:avLst>
                <a:gd name="adj1" fmla="val 60000"/>
                <a:gd name="adj2" fmla="val 50000"/>
              </a:avLst>
            </a:prstGeom>
            <a:solidFill>
              <a:srgbClr val="B1C0D7"/>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57" name="Google Shape;257;p45"/>
            <p:cNvSpPr txBox="1"/>
            <p:nvPr/>
          </p:nvSpPr>
          <p:spPr>
            <a:xfrm>
              <a:off x="2359355" y="1021199"/>
              <a:ext cx="320700" cy="3216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400"/>
                <a:buFont typeface="Calibri"/>
                <a:buNone/>
              </a:pPr>
              <a:endParaRPr sz="1400">
                <a:solidFill>
                  <a:schemeClr val="lt1"/>
                </a:solidFill>
                <a:latin typeface="Calibri"/>
                <a:ea typeface="Calibri"/>
                <a:cs typeface="Calibri"/>
                <a:sym typeface="Calibri"/>
              </a:endParaRPr>
            </a:p>
          </p:txBody>
        </p:sp>
        <p:sp>
          <p:nvSpPr>
            <p:cNvPr id="258" name="Google Shape;258;p45"/>
            <p:cNvSpPr/>
            <p:nvPr/>
          </p:nvSpPr>
          <p:spPr>
            <a:xfrm>
              <a:off x="3033861" y="533479"/>
              <a:ext cx="2161800" cy="1297200"/>
            </a:xfrm>
            <a:prstGeom prst="roundRect">
              <a:avLst>
                <a:gd name="adj" fmla="val 10000"/>
              </a:avLst>
            </a:prstGeom>
            <a:solidFill>
              <a:schemeClr val="accent2"/>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59" name="Google Shape;259;p45"/>
            <p:cNvSpPr txBox="1"/>
            <p:nvPr/>
          </p:nvSpPr>
          <p:spPr>
            <a:xfrm>
              <a:off x="3071853" y="571471"/>
              <a:ext cx="2085900" cy="1221000"/>
            </a:xfrm>
            <a:prstGeom prst="rect">
              <a:avLst/>
            </a:prstGeom>
            <a:noFill/>
            <a:ln>
              <a:noFill/>
            </a:ln>
          </p:spPr>
          <p:txBody>
            <a:bodyPr spcFirstLastPara="1" wrap="square" lIns="62850" tIns="62850" rIns="62850" bIns="62850"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en" sz="1700">
                  <a:solidFill>
                    <a:schemeClr val="lt1"/>
                  </a:solidFill>
                  <a:latin typeface="Calibri"/>
                  <a:ea typeface="Calibri"/>
                  <a:cs typeface="Calibri"/>
                  <a:sym typeface="Calibri"/>
                </a:rPr>
                <a:t>Targets / Knowledge</a:t>
              </a:r>
              <a:endParaRPr sz="1100"/>
            </a:p>
          </p:txBody>
        </p:sp>
        <p:sp>
          <p:nvSpPr>
            <p:cNvPr id="260" name="Google Shape;260;p45"/>
            <p:cNvSpPr/>
            <p:nvPr/>
          </p:nvSpPr>
          <p:spPr>
            <a:xfrm>
              <a:off x="5385983" y="913970"/>
              <a:ext cx="458400" cy="536100"/>
            </a:xfrm>
            <a:prstGeom prst="rightArrow">
              <a:avLst>
                <a:gd name="adj1" fmla="val 60000"/>
                <a:gd name="adj2" fmla="val 50000"/>
              </a:avLst>
            </a:prstGeom>
            <a:solidFill>
              <a:srgbClr val="B1C0D7"/>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61" name="Google Shape;261;p45"/>
            <p:cNvSpPr txBox="1"/>
            <p:nvPr/>
          </p:nvSpPr>
          <p:spPr>
            <a:xfrm>
              <a:off x="5385983" y="1021199"/>
              <a:ext cx="320700" cy="3216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400"/>
                <a:buFont typeface="Calibri"/>
                <a:buNone/>
              </a:pPr>
              <a:endParaRPr sz="1400">
                <a:solidFill>
                  <a:schemeClr val="lt1"/>
                </a:solidFill>
                <a:latin typeface="Calibri"/>
                <a:ea typeface="Calibri"/>
                <a:cs typeface="Calibri"/>
                <a:sym typeface="Calibri"/>
              </a:endParaRPr>
            </a:p>
          </p:txBody>
        </p:sp>
        <p:sp>
          <p:nvSpPr>
            <p:cNvPr id="262" name="Google Shape;262;p45"/>
            <p:cNvSpPr/>
            <p:nvPr/>
          </p:nvSpPr>
          <p:spPr>
            <a:xfrm>
              <a:off x="6060489" y="533479"/>
              <a:ext cx="2161800" cy="1297200"/>
            </a:xfrm>
            <a:prstGeom prst="roundRect">
              <a:avLst>
                <a:gd name="adj" fmla="val 10000"/>
              </a:avLst>
            </a:prstGeom>
            <a:solidFill>
              <a:schemeClr val="accent2"/>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63" name="Google Shape;263;p45"/>
            <p:cNvSpPr txBox="1"/>
            <p:nvPr/>
          </p:nvSpPr>
          <p:spPr>
            <a:xfrm>
              <a:off x="6098481" y="571471"/>
              <a:ext cx="2085900" cy="1221000"/>
            </a:xfrm>
            <a:prstGeom prst="rect">
              <a:avLst/>
            </a:prstGeom>
            <a:noFill/>
            <a:ln>
              <a:noFill/>
            </a:ln>
          </p:spPr>
          <p:txBody>
            <a:bodyPr spcFirstLastPara="1" wrap="square" lIns="62850" tIns="62850" rIns="62850" bIns="62850"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en" sz="1700">
                  <a:solidFill>
                    <a:schemeClr val="lt1"/>
                  </a:solidFill>
                  <a:latin typeface="Calibri"/>
                  <a:ea typeface="Calibri"/>
                  <a:cs typeface="Calibri"/>
                  <a:sym typeface="Calibri"/>
                </a:rPr>
                <a:t>Translational / Behaviors</a:t>
              </a:r>
              <a:endParaRPr sz="1100"/>
            </a:p>
          </p:txBody>
        </p:sp>
        <p:sp>
          <p:nvSpPr>
            <p:cNvPr id="264" name="Google Shape;264;p45"/>
            <p:cNvSpPr/>
            <p:nvPr/>
          </p:nvSpPr>
          <p:spPr>
            <a:xfrm rot="5388669">
              <a:off x="6917457" y="1978971"/>
              <a:ext cx="455102" cy="536103"/>
            </a:xfrm>
            <a:prstGeom prst="rightArrow">
              <a:avLst>
                <a:gd name="adj1" fmla="val 60000"/>
                <a:gd name="adj2" fmla="val 50000"/>
              </a:avLst>
            </a:prstGeom>
            <a:solidFill>
              <a:srgbClr val="B1C0D7"/>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65" name="Google Shape;265;p45"/>
            <p:cNvSpPr txBox="1"/>
            <p:nvPr/>
          </p:nvSpPr>
          <p:spPr>
            <a:xfrm rot="-12827">
              <a:off x="6983994" y="2019409"/>
              <a:ext cx="321602" cy="31860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400"/>
                <a:buFont typeface="Calibri"/>
                <a:buNone/>
              </a:pPr>
              <a:endParaRPr sz="1400">
                <a:solidFill>
                  <a:schemeClr val="lt1"/>
                </a:solidFill>
                <a:latin typeface="Calibri"/>
                <a:ea typeface="Calibri"/>
                <a:cs typeface="Calibri"/>
                <a:sym typeface="Calibri"/>
              </a:endParaRPr>
            </a:p>
          </p:txBody>
        </p:sp>
        <p:sp>
          <p:nvSpPr>
            <p:cNvPr id="266" name="Google Shape;266;p45"/>
            <p:cNvSpPr/>
            <p:nvPr/>
          </p:nvSpPr>
          <p:spPr>
            <a:xfrm>
              <a:off x="6067722" y="2689091"/>
              <a:ext cx="2161800" cy="129720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67" name="Google Shape;267;p45"/>
            <p:cNvSpPr txBox="1"/>
            <p:nvPr/>
          </p:nvSpPr>
          <p:spPr>
            <a:xfrm>
              <a:off x="6105714" y="2727083"/>
              <a:ext cx="2085900" cy="1221000"/>
            </a:xfrm>
            <a:prstGeom prst="rect">
              <a:avLst/>
            </a:prstGeom>
            <a:noFill/>
            <a:ln>
              <a:noFill/>
            </a:ln>
          </p:spPr>
          <p:txBody>
            <a:bodyPr spcFirstLastPara="1" wrap="square" lIns="62850" tIns="62850" rIns="62850" bIns="62850"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en" sz="1700">
                  <a:solidFill>
                    <a:schemeClr val="lt1"/>
                  </a:solidFill>
                  <a:latin typeface="Calibri"/>
                  <a:ea typeface="Calibri"/>
                  <a:cs typeface="Calibri"/>
                  <a:sym typeface="Calibri"/>
                </a:rPr>
                <a:t>Dose Ranging / Regimen Finding</a:t>
              </a:r>
              <a:endParaRPr sz="1100"/>
            </a:p>
          </p:txBody>
        </p:sp>
        <p:sp>
          <p:nvSpPr>
            <p:cNvPr id="268" name="Google Shape;268;p45"/>
            <p:cNvSpPr/>
            <p:nvPr/>
          </p:nvSpPr>
          <p:spPr>
            <a:xfrm rot="10793307">
              <a:off x="5413539" y="3072704"/>
              <a:ext cx="462301" cy="536101"/>
            </a:xfrm>
            <a:prstGeom prst="rightArrow">
              <a:avLst>
                <a:gd name="adj1" fmla="val 60000"/>
                <a:gd name="adj2" fmla="val 50000"/>
              </a:avLst>
            </a:prstGeom>
            <a:solidFill>
              <a:srgbClr val="B1C0D7"/>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69" name="Google Shape;269;p45"/>
            <p:cNvSpPr txBox="1"/>
            <p:nvPr/>
          </p:nvSpPr>
          <p:spPr>
            <a:xfrm rot="-6378">
              <a:off x="5552348" y="3179807"/>
              <a:ext cx="323401" cy="32160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400"/>
                <a:buFont typeface="Calibri"/>
                <a:buNone/>
              </a:pPr>
              <a:endParaRPr sz="1400">
                <a:solidFill>
                  <a:schemeClr val="lt1"/>
                </a:solidFill>
                <a:latin typeface="Calibri"/>
                <a:ea typeface="Calibri"/>
                <a:cs typeface="Calibri"/>
                <a:sym typeface="Calibri"/>
              </a:endParaRPr>
            </a:p>
          </p:txBody>
        </p:sp>
        <p:sp>
          <p:nvSpPr>
            <p:cNvPr id="270" name="Google Shape;270;p45"/>
            <p:cNvSpPr/>
            <p:nvPr/>
          </p:nvSpPr>
          <p:spPr>
            <a:xfrm>
              <a:off x="3033861" y="2695356"/>
              <a:ext cx="2161800" cy="129720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71" name="Google Shape;271;p45"/>
            <p:cNvSpPr txBox="1"/>
            <p:nvPr/>
          </p:nvSpPr>
          <p:spPr>
            <a:xfrm>
              <a:off x="3071853" y="2733348"/>
              <a:ext cx="2085900" cy="1221000"/>
            </a:xfrm>
            <a:prstGeom prst="rect">
              <a:avLst/>
            </a:prstGeom>
            <a:noFill/>
            <a:ln>
              <a:noFill/>
            </a:ln>
          </p:spPr>
          <p:txBody>
            <a:bodyPr spcFirstLastPara="1" wrap="square" lIns="62850" tIns="62850" rIns="62850" bIns="62850"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en" sz="1600">
                  <a:solidFill>
                    <a:schemeClr val="lt1"/>
                  </a:solidFill>
                  <a:latin typeface="Calibri"/>
                  <a:ea typeface="Calibri"/>
                  <a:cs typeface="Calibri"/>
                  <a:sym typeface="Calibri"/>
                </a:rPr>
                <a:t>“Safety” / Feasibility*/Cost </a:t>
              </a:r>
              <a:endParaRPr sz="1000"/>
            </a:p>
          </p:txBody>
        </p:sp>
        <p:sp>
          <p:nvSpPr>
            <p:cNvPr id="272" name="Google Shape;272;p45"/>
            <p:cNvSpPr/>
            <p:nvPr/>
          </p:nvSpPr>
          <p:spPr>
            <a:xfrm rot="10800000">
              <a:off x="2385215" y="3075892"/>
              <a:ext cx="458400" cy="536100"/>
            </a:xfrm>
            <a:prstGeom prst="rightArrow">
              <a:avLst>
                <a:gd name="adj1" fmla="val 60000"/>
                <a:gd name="adj2" fmla="val 50000"/>
              </a:avLst>
            </a:prstGeom>
            <a:solidFill>
              <a:srgbClr val="B1C0D7"/>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73" name="Google Shape;273;p45"/>
            <p:cNvSpPr txBox="1"/>
            <p:nvPr/>
          </p:nvSpPr>
          <p:spPr>
            <a:xfrm>
              <a:off x="2522793" y="3183076"/>
              <a:ext cx="320700" cy="3216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400"/>
                <a:buFont typeface="Calibri"/>
                <a:buNone/>
              </a:pPr>
              <a:endParaRPr sz="1400">
                <a:solidFill>
                  <a:schemeClr val="lt1"/>
                </a:solidFill>
                <a:latin typeface="Calibri"/>
                <a:ea typeface="Calibri"/>
                <a:cs typeface="Calibri"/>
                <a:sym typeface="Calibri"/>
              </a:endParaRPr>
            </a:p>
          </p:txBody>
        </p:sp>
        <p:sp>
          <p:nvSpPr>
            <p:cNvPr id="274" name="Google Shape;274;p45"/>
            <p:cNvSpPr/>
            <p:nvPr/>
          </p:nvSpPr>
          <p:spPr>
            <a:xfrm>
              <a:off x="7233" y="2695356"/>
              <a:ext cx="2161800" cy="129720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75" name="Google Shape;275;p45"/>
            <p:cNvSpPr txBox="1"/>
            <p:nvPr/>
          </p:nvSpPr>
          <p:spPr>
            <a:xfrm>
              <a:off x="45225" y="2733348"/>
              <a:ext cx="2085900" cy="1221000"/>
            </a:xfrm>
            <a:prstGeom prst="rect">
              <a:avLst/>
            </a:prstGeom>
            <a:noFill/>
            <a:ln>
              <a:noFill/>
            </a:ln>
          </p:spPr>
          <p:txBody>
            <a:bodyPr spcFirstLastPara="1" wrap="square" lIns="62850" tIns="62850" rIns="62850" bIns="62850"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en" sz="1700">
                  <a:solidFill>
                    <a:schemeClr val="lt1"/>
                  </a:solidFill>
                  <a:latin typeface="Calibri"/>
                  <a:ea typeface="Calibri"/>
                  <a:cs typeface="Calibri"/>
                  <a:sym typeface="Calibri"/>
                </a:rPr>
                <a:t>Efficacy / (?Effectiveness)</a:t>
              </a:r>
              <a:endParaRPr sz="1100"/>
            </a:p>
          </p:txBody>
        </p:sp>
      </p:grpSp>
      <p:sp>
        <p:nvSpPr>
          <p:cNvPr id="276" name="Google Shape;276;p45"/>
          <p:cNvSpPr txBox="1"/>
          <p:nvPr/>
        </p:nvSpPr>
        <p:spPr>
          <a:xfrm>
            <a:off x="2800350" y="969273"/>
            <a:ext cx="3886200" cy="5310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3000">
                <a:solidFill>
                  <a:schemeClr val="dk1"/>
                </a:solidFill>
                <a:latin typeface="Calibri"/>
                <a:ea typeface="Calibri"/>
                <a:cs typeface="Calibri"/>
                <a:sym typeface="Calibri"/>
              </a:rPr>
              <a:t>Preclinical Experiments</a:t>
            </a:r>
            <a:endParaRPr sz="1100"/>
          </a:p>
        </p:txBody>
      </p:sp>
      <p:sp>
        <p:nvSpPr>
          <p:cNvPr id="277" name="Google Shape;277;p45"/>
          <p:cNvSpPr txBox="1"/>
          <p:nvPr/>
        </p:nvSpPr>
        <p:spPr>
          <a:xfrm>
            <a:off x="3457575" y="2628900"/>
            <a:ext cx="2228700" cy="5310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3000">
                <a:solidFill>
                  <a:schemeClr val="dk1"/>
                </a:solidFill>
                <a:latin typeface="Calibri"/>
                <a:ea typeface="Calibri"/>
                <a:cs typeface="Calibri"/>
                <a:sym typeface="Calibri"/>
              </a:rPr>
              <a:t>Clinical Trials</a:t>
            </a:r>
            <a:endParaRPr sz="1100"/>
          </a:p>
        </p:txBody>
      </p:sp>
      <p:sp>
        <p:nvSpPr>
          <p:cNvPr id="278" name="Google Shape;278;p4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000"/>
              <a:t>9</a:t>
            </a:fld>
            <a:endParaRPr sz="1000"/>
          </a:p>
        </p:txBody>
      </p:sp>
    </p:spTree>
  </p:cSld>
  <p:clrMapOvr>
    <a:masterClrMapping/>
  </p:clrMapOvr>
</p:sld>
</file>

<file path=ppt/theme/theme1.xml><?xml version="1.0" encoding="utf-8"?>
<a:theme xmlns:a="http://schemas.openxmlformats.org/drawingml/2006/main" name="P-ICECAP Template">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2022</Words>
  <Application>Microsoft Office PowerPoint</Application>
  <PresentationFormat>On-screen Show (16:9)</PresentationFormat>
  <Paragraphs>322</Paragraphs>
  <Slides>43</Slides>
  <Notes>43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Raleway</vt:lpstr>
      <vt:lpstr>Source Sans Pro</vt:lpstr>
      <vt:lpstr>Comfortaa</vt:lpstr>
      <vt:lpstr>Comfortaa SemiBold</vt:lpstr>
      <vt:lpstr>Arial</vt:lpstr>
      <vt:lpstr>Calibri</vt:lpstr>
      <vt:lpstr>P-ICECAP Template</vt:lpstr>
      <vt:lpstr>History and Overview Dr. William Meurer</vt:lpstr>
      <vt:lpstr>Questions</vt:lpstr>
      <vt:lpstr>P-ICECAP</vt:lpstr>
      <vt:lpstr>Part 1 INTRODUCTION TO ADAPTIVE CLINICAL TRIALS</vt:lpstr>
      <vt:lpstr>Why Clinical Trials Stink</vt:lpstr>
      <vt:lpstr>Why Clinical Trials Stink</vt:lpstr>
      <vt:lpstr>Clinical Trials are Models with Tons of Guesses Assumptions</vt:lpstr>
      <vt:lpstr>Therapeutic Response Surface</vt:lpstr>
      <vt:lpstr>PowerPoint Presentation</vt:lpstr>
      <vt:lpstr>The Adaptive Process</vt:lpstr>
      <vt:lpstr>The Adaptive Process</vt:lpstr>
      <vt:lpstr>GOAL:</vt:lpstr>
      <vt:lpstr>CAVEAT:</vt:lpstr>
      <vt:lpstr>ADAPT-IT 2010-2012</vt:lpstr>
      <vt:lpstr>Thematic Adaptive Motivation for (adult) ICECAP</vt:lpstr>
      <vt:lpstr>Example Outcome of Fixed</vt:lpstr>
      <vt:lpstr>Example Outcome of Fixed (versus “truth”)</vt:lpstr>
      <vt:lpstr>Example Outcome of Fixed (versus “truth”)</vt:lpstr>
      <vt:lpstr>PRECLINICAL / PRIOR CLINICAL EVIDENCE</vt:lpstr>
      <vt:lpstr>PowerPoint Presentation</vt:lpstr>
      <vt:lpstr>PowerPoint Presentation</vt:lpstr>
      <vt:lpstr>The brain is sensitive to temperature</vt:lpstr>
      <vt:lpstr>History / Timeline</vt:lpstr>
      <vt:lpstr>THAPCA-OH - Design</vt:lpstr>
      <vt:lpstr>THAPCA-OH</vt:lpstr>
      <vt:lpstr>PowerPoint Presentation</vt:lpstr>
      <vt:lpstr>P-ICECAP OVERVIEW</vt:lpstr>
      <vt:lpstr>Specific Aim 1: Can the efficacy of hypothermia be confirmed by evaluating duration response?</vt:lpstr>
      <vt:lpstr>Specific Aim 2: Can the optimal duration of cooling be identified? </vt:lpstr>
      <vt:lpstr>Specific Aim 3: Does duration have a differential effect on safety and quality of life? </vt:lpstr>
      <vt:lpstr>P-ICECAP Comparison to Adult ICECAP</vt:lpstr>
      <vt:lpstr>P-ICECAP Comparison to THAPCA</vt:lpstr>
      <vt:lpstr>Inclusion</vt:lpstr>
      <vt:lpstr>Exclusion (Major) </vt:lpstr>
      <vt:lpstr>Intervention</vt:lpstr>
      <vt:lpstr>PowerPoint Presentation</vt:lpstr>
      <vt:lpstr>PowerPoint Presentation</vt:lpstr>
      <vt:lpstr>Why be adaptive</vt:lpstr>
      <vt:lpstr>Primary Outcome:  VABS-3 - Mortality Composite Score</vt:lpstr>
      <vt:lpstr>Primary Outcome:  VABS-3 Mortality Composite Score</vt:lpstr>
      <vt:lpstr>Other Outcomes</vt:lpstr>
      <vt:lpstr>Safety Outcomes (anticipated)</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and Overview Dr. William Meurer</dc:title>
  <cp:lastModifiedBy>Miller, Courtney</cp:lastModifiedBy>
  <cp:revision>2</cp:revision>
  <dcterms:modified xsi:type="dcterms:W3CDTF">2022-05-31T18:10:21Z</dcterms:modified>
</cp:coreProperties>
</file>