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20"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F0725-0578-49EB-AB83-DFFAB3E5312C}" type="datetimeFigureOut">
              <a:rPr lang="en-US" smtClean="0"/>
              <a:t>7/13/2016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D1A75C-757F-4AB2-8D10-FCB412D8F3E4}" type="slidenum">
              <a:rPr lang="en-US" smtClean="0"/>
              <a:t>‹#›</a:t>
            </a:fld>
            <a:endParaRPr lang="en-US"/>
          </a:p>
        </p:txBody>
      </p:sp>
    </p:spTree>
    <p:extLst>
      <p:ext uri="{BB962C8B-B14F-4D97-AF65-F5344CB8AC3E}">
        <p14:creationId xmlns:p14="http://schemas.microsoft.com/office/powerpoint/2010/main" val="384032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D1A75C-757F-4AB2-8D10-FCB412D8F3E4}" type="slidenum">
              <a:rPr lang="en-US" smtClean="0"/>
              <a:t>6</a:t>
            </a:fld>
            <a:endParaRPr lang="en-US"/>
          </a:p>
        </p:txBody>
      </p:sp>
    </p:spTree>
    <p:extLst>
      <p:ext uri="{BB962C8B-B14F-4D97-AF65-F5344CB8AC3E}">
        <p14:creationId xmlns:p14="http://schemas.microsoft.com/office/powerpoint/2010/main" val="40496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6F02FC-CD30-4C2E-BD3E-AE4CAD61C5C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150397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F02FC-CD30-4C2E-BD3E-AE4CAD61C5C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236688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F02FC-CD30-4C2E-BD3E-AE4CAD61C5C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190977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F02FC-CD30-4C2E-BD3E-AE4CAD61C5C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373704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F02FC-CD30-4C2E-BD3E-AE4CAD61C5CD}"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103073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6F02FC-CD30-4C2E-BD3E-AE4CAD61C5CD}"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370307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6F02FC-CD30-4C2E-BD3E-AE4CAD61C5CD}" type="datetimeFigureOut">
              <a:rPr lang="en-US" smtClean="0"/>
              <a:t>7/13/2016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47601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6F02FC-CD30-4C2E-BD3E-AE4CAD61C5CD}" type="datetimeFigureOut">
              <a:rPr lang="en-US" smtClean="0"/>
              <a:t>7/13/2016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37090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F02FC-CD30-4C2E-BD3E-AE4CAD61C5CD}" type="datetimeFigureOut">
              <a:rPr lang="en-US" smtClean="0"/>
              <a:t>7/13/2016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2812469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F02FC-CD30-4C2E-BD3E-AE4CAD61C5CD}"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14793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F02FC-CD30-4C2E-BD3E-AE4CAD61C5CD}"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2B3C-F704-4315-8E3B-984DE98CB99E}" type="slidenum">
              <a:rPr lang="en-US" smtClean="0"/>
              <a:t>‹#›</a:t>
            </a:fld>
            <a:endParaRPr lang="en-US"/>
          </a:p>
        </p:txBody>
      </p:sp>
    </p:spTree>
    <p:extLst>
      <p:ext uri="{BB962C8B-B14F-4D97-AF65-F5344CB8AC3E}">
        <p14:creationId xmlns:p14="http://schemas.microsoft.com/office/powerpoint/2010/main" val="284909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F02FC-CD30-4C2E-BD3E-AE4CAD61C5CD}" type="datetimeFigureOut">
              <a:rPr lang="en-US" smtClean="0"/>
              <a:t>7/13/2016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12B3C-F704-4315-8E3B-984DE98CB99E}" type="slidenum">
              <a:rPr lang="en-US" smtClean="0"/>
              <a:t>‹#›</a:t>
            </a:fld>
            <a:endParaRPr lang="en-US"/>
          </a:p>
        </p:txBody>
      </p:sp>
    </p:spTree>
    <p:extLst>
      <p:ext uri="{BB962C8B-B14F-4D97-AF65-F5344CB8AC3E}">
        <p14:creationId xmlns:p14="http://schemas.microsoft.com/office/powerpoint/2010/main" val="282028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800" dirty="0" smtClean="0"/>
              <a:t>A 2 </a:t>
            </a:r>
            <a:r>
              <a:rPr lang="en-US" sz="2800" dirty="0" err="1" smtClean="0"/>
              <a:t>y.o</a:t>
            </a:r>
            <a:r>
              <a:rPr lang="en-US" sz="2800" dirty="0" smtClean="0"/>
              <a:t>. male began seizing at home (generalized TC). Parents gave </a:t>
            </a:r>
            <a:r>
              <a:rPr lang="en-US" sz="2800" dirty="0" err="1" smtClean="0"/>
              <a:t>Diastat</a:t>
            </a:r>
            <a:r>
              <a:rPr lang="en-US" sz="2800" dirty="0" smtClean="0"/>
              <a:t> 10 mg rectally and EMS gave 2 mg of midazolam (Versed) IM. He has not woken yet and on ED arrival he has rhythmic twitching of the left hand and forearm. With regard to his eligibility,</a:t>
            </a:r>
            <a:endParaRPr lang="en-US" sz="2800" dirty="0"/>
          </a:p>
        </p:txBody>
      </p:sp>
      <p:sp>
        <p:nvSpPr>
          <p:cNvPr id="3" name="Content Placeholder 2"/>
          <p:cNvSpPr>
            <a:spLocks noGrp="1"/>
          </p:cNvSpPr>
          <p:nvPr>
            <p:ph idx="1"/>
          </p:nvPr>
        </p:nvSpPr>
        <p:spPr>
          <a:xfrm>
            <a:off x="457200" y="2514600"/>
            <a:ext cx="8229600" cy="3611563"/>
          </a:xfrm>
        </p:spPr>
        <p:txBody>
          <a:bodyPr>
            <a:normAutofit/>
          </a:bodyPr>
          <a:lstStyle/>
          <a:p>
            <a:pPr marL="514350" indent="-514350">
              <a:buFont typeface="+mj-lt"/>
              <a:buAutoNum type="alphaUcPeriod"/>
            </a:pPr>
            <a:r>
              <a:rPr lang="en-US" sz="2800" dirty="0" smtClean="0"/>
              <a:t>He is not eligible because he is too young</a:t>
            </a:r>
          </a:p>
          <a:p>
            <a:pPr marL="514350" indent="-514350">
              <a:buFont typeface="+mj-lt"/>
              <a:buAutoNum type="alphaUcPeriod"/>
            </a:pPr>
            <a:r>
              <a:rPr lang="en-US" sz="2800" dirty="0" smtClean="0"/>
              <a:t>He is not eligible because he did not receive enough benzodiazepines</a:t>
            </a:r>
          </a:p>
          <a:p>
            <a:pPr marL="514350" indent="-514350">
              <a:buFont typeface="+mj-lt"/>
              <a:buAutoNum type="alphaUcPeriod"/>
            </a:pPr>
            <a:r>
              <a:rPr lang="en-US" sz="2800" dirty="0" smtClean="0"/>
              <a:t>He is not eligible because he is not in status</a:t>
            </a:r>
          </a:p>
          <a:p>
            <a:pPr marL="514350" indent="-514350">
              <a:buFont typeface="+mj-lt"/>
              <a:buAutoNum type="alphaUcPeriod"/>
            </a:pPr>
            <a:r>
              <a:rPr lang="en-US" sz="2800" dirty="0" smtClean="0"/>
              <a:t>He is eligible for enrollment and should be randomized</a:t>
            </a:r>
          </a:p>
          <a:p>
            <a:pPr marL="514350" indent="-514350">
              <a:buFont typeface="+mj-lt"/>
              <a:buAutoNum type="alphaUcPeriod"/>
            </a:pPr>
            <a:r>
              <a:rPr lang="en-US" sz="2800" dirty="0" smtClean="0"/>
              <a:t>He is not eligible because his seizures are focal only</a:t>
            </a:r>
            <a:endParaRPr lang="en-US" sz="2800" dirty="0"/>
          </a:p>
        </p:txBody>
      </p:sp>
    </p:spTree>
    <p:extLst>
      <p:ext uri="{BB962C8B-B14F-4D97-AF65-F5344CB8AC3E}">
        <p14:creationId xmlns:p14="http://schemas.microsoft.com/office/powerpoint/2010/main" val="164743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800" dirty="0" smtClean="0"/>
              <a:t>A 2 </a:t>
            </a:r>
            <a:r>
              <a:rPr lang="en-US" sz="2800" dirty="0" err="1" smtClean="0"/>
              <a:t>y.o</a:t>
            </a:r>
            <a:r>
              <a:rPr lang="en-US" sz="2800" dirty="0" smtClean="0"/>
              <a:t>. male began seizing at home earlier in the day. Parents gave </a:t>
            </a:r>
            <a:r>
              <a:rPr lang="en-US" sz="2800" dirty="0" err="1" smtClean="0"/>
              <a:t>Diastat</a:t>
            </a:r>
            <a:r>
              <a:rPr lang="en-US" sz="2800" dirty="0" smtClean="0"/>
              <a:t> 10 mg rectally and EMS gave 2 mg of midazolam (Versed) IM en route. He has been seizure-free in the ED for one hour. He starts to have generalized TC seizures. With regard to his eligibility,</a:t>
            </a:r>
            <a:endParaRPr lang="en-US" sz="2800" dirty="0"/>
          </a:p>
        </p:txBody>
      </p:sp>
      <p:sp>
        <p:nvSpPr>
          <p:cNvPr id="3" name="Content Placeholder 2"/>
          <p:cNvSpPr>
            <a:spLocks noGrp="1"/>
          </p:cNvSpPr>
          <p:nvPr>
            <p:ph idx="1"/>
          </p:nvPr>
        </p:nvSpPr>
        <p:spPr>
          <a:xfrm>
            <a:off x="457200" y="2514600"/>
            <a:ext cx="8229600" cy="3611563"/>
          </a:xfrm>
        </p:spPr>
        <p:txBody>
          <a:bodyPr>
            <a:normAutofit lnSpcReduction="10000"/>
          </a:bodyPr>
          <a:lstStyle/>
          <a:p>
            <a:pPr marL="514350" indent="-514350">
              <a:buFont typeface="+mj-lt"/>
              <a:buAutoNum type="alphaUcPeriod"/>
            </a:pPr>
            <a:r>
              <a:rPr lang="en-US" sz="2800" dirty="0" smtClean="0"/>
              <a:t>He is not eligible until he seizes for at least 5 minutes</a:t>
            </a:r>
          </a:p>
          <a:p>
            <a:pPr marL="514350" indent="-514350">
              <a:buFont typeface="+mj-lt"/>
              <a:buAutoNum type="alphaUcPeriod"/>
            </a:pPr>
            <a:r>
              <a:rPr lang="en-US" sz="2800" dirty="0" smtClean="0"/>
              <a:t>He is not eligible because he did not receive enough benzodiazepines</a:t>
            </a:r>
          </a:p>
          <a:p>
            <a:pPr marL="514350" indent="-514350">
              <a:buFont typeface="+mj-lt"/>
              <a:buAutoNum type="alphaUcPeriod"/>
            </a:pPr>
            <a:r>
              <a:rPr lang="en-US" sz="2800" dirty="0" smtClean="0"/>
              <a:t>He is not eligible because his benzodiazepines were too long ago</a:t>
            </a:r>
          </a:p>
          <a:p>
            <a:pPr marL="514350" indent="-514350">
              <a:buFont typeface="+mj-lt"/>
              <a:buAutoNum type="alphaUcPeriod"/>
            </a:pPr>
            <a:r>
              <a:rPr lang="en-US" sz="2800" dirty="0" smtClean="0"/>
              <a:t>A &amp; C</a:t>
            </a:r>
          </a:p>
          <a:p>
            <a:pPr marL="514350" indent="-514350">
              <a:buFont typeface="+mj-lt"/>
              <a:buAutoNum type="alphaUcPeriod"/>
            </a:pPr>
            <a:r>
              <a:rPr lang="en-US" sz="2800" dirty="0" smtClean="0"/>
              <a:t>B &amp; C</a:t>
            </a:r>
            <a:endParaRPr lang="en-US" sz="2800" dirty="0"/>
          </a:p>
        </p:txBody>
      </p:sp>
    </p:spTree>
    <p:extLst>
      <p:ext uri="{BB962C8B-B14F-4D97-AF65-F5344CB8AC3E}">
        <p14:creationId xmlns:p14="http://schemas.microsoft.com/office/powerpoint/2010/main" val="301410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800" dirty="0" smtClean="0"/>
              <a:t>A </a:t>
            </a:r>
            <a:r>
              <a:rPr lang="en-US" sz="2800" dirty="0"/>
              <a:t>2</a:t>
            </a:r>
            <a:r>
              <a:rPr lang="en-US" sz="2800" dirty="0" smtClean="0"/>
              <a:t> </a:t>
            </a:r>
            <a:r>
              <a:rPr lang="en-US" sz="2800" dirty="0" err="1" smtClean="0"/>
              <a:t>y.o</a:t>
            </a:r>
            <a:r>
              <a:rPr lang="en-US" sz="2800" dirty="0" smtClean="0"/>
              <a:t>. male began seizing at home earlier in the day. Parents gave </a:t>
            </a:r>
            <a:r>
              <a:rPr lang="en-US" sz="2800" dirty="0" err="1" smtClean="0"/>
              <a:t>Diastat</a:t>
            </a:r>
            <a:r>
              <a:rPr lang="en-US" sz="2800" dirty="0" smtClean="0"/>
              <a:t> 10 mg rectally at 5 minutes. No additional meds given in ambulance. He arrives at the ED actively convulsing 40 minutes after seizure onset. </a:t>
            </a:r>
            <a:endParaRPr lang="en-US" sz="2800" dirty="0"/>
          </a:p>
        </p:txBody>
      </p:sp>
      <p:sp>
        <p:nvSpPr>
          <p:cNvPr id="3" name="Content Placeholder 2"/>
          <p:cNvSpPr>
            <a:spLocks noGrp="1"/>
          </p:cNvSpPr>
          <p:nvPr>
            <p:ph idx="1"/>
          </p:nvPr>
        </p:nvSpPr>
        <p:spPr>
          <a:xfrm>
            <a:off x="457200" y="2514600"/>
            <a:ext cx="8229600" cy="3611563"/>
          </a:xfrm>
        </p:spPr>
        <p:txBody>
          <a:bodyPr>
            <a:normAutofit/>
          </a:bodyPr>
          <a:lstStyle/>
          <a:p>
            <a:pPr marL="514350" indent="-514350">
              <a:buFont typeface="+mj-lt"/>
              <a:buAutoNum type="alphaUcPeriod"/>
            </a:pPr>
            <a:r>
              <a:rPr lang="en-US" sz="2800" dirty="0" smtClean="0"/>
              <a:t>He is eligible because continues to have seizures despite diazepam and should be randomized.</a:t>
            </a:r>
          </a:p>
          <a:p>
            <a:pPr marL="514350" indent="-514350">
              <a:buFont typeface="+mj-lt"/>
              <a:buAutoNum type="alphaUcPeriod"/>
            </a:pPr>
            <a:r>
              <a:rPr lang="en-US" sz="2800" dirty="0" smtClean="0"/>
              <a:t>He is not eligible because his benzodiazepines were too long ago</a:t>
            </a:r>
          </a:p>
          <a:p>
            <a:pPr marL="514350" indent="-514350">
              <a:buFont typeface="+mj-lt"/>
              <a:buAutoNum type="alphaUcPeriod"/>
            </a:pPr>
            <a:r>
              <a:rPr lang="en-US" sz="2800" dirty="0" smtClean="0"/>
              <a:t>He is not eligible because he is too young</a:t>
            </a:r>
          </a:p>
          <a:p>
            <a:pPr marL="514350" indent="-514350">
              <a:buFont typeface="+mj-lt"/>
              <a:buAutoNum type="alphaUcPeriod"/>
            </a:pPr>
            <a:r>
              <a:rPr lang="en-US" sz="2800" dirty="0" smtClean="0"/>
              <a:t>B &amp; C</a:t>
            </a:r>
            <a:endParaRPr lang="en-US" sz="2800" dirty="0"/>
          </a:p>
        </p:txBody>
      </p:sp>
    </p:spTree>
    <p:extLst>
      <p:ext uri="{BB962C8B-B14F-4D97-AF65-F5344CB8AC3E}">
        <p14:creationId xmlns:p14="http://schemas.microsoft.com/office/powerpoint/2010/main" val="240644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400" dirty="0" smtClean="0"/>
              <a:t>A 6 year old male with Lennox-</a:t>
            </a:r>
            <a:r>
              <a:rPr lang="en-US" sz="2400" dirty="0" err="1" smtClean="0"/>
              <a:t>Gastaut</a:t>
            </a:r>
            <a:r>
              <a:rPr lang="en-US" sz="2400" dirty="0" smtClean="0"/>
              <a:t> arrives in the ED with repeated brief convulsions with no recovery in between. Child is currently on Valproate, </a:t>
            </a:r>
            <a:r>
              <a:rPr lang="en-US" sz="2400" dirty="0" err="1" smtClean="0"/>
              <a:t>leviteracetam</a:t>
            </a:r>
            <a:r>
              <a:rPr lang="en-US" sz="2400" dirty="0" smtClean="0"/>
              <a:t> and </a:t>
            </a:r>
            <a:r>
              <a:rPr lang="en-US" sz="2400" dirty="0" err="1" smtClean="0"/>
              <a:t>clobazam</a:t>
            </a:r>
            <a:r>
              <a:rPr lang="en-US" sz="2400" dirty="0" smtClean="0"/>
              <a:t>. He is well known to ED staff with multiple visits, often in setting of </a:t>
            </a:r>
            <a:r>
              <a:rPr lang="en-US" sz="2400" dirty="0" err="1" smtClean="0"/>
              <a:t>intercurrent</a:t>
            </a:r>
            <a:r>
              <a:rPr lang="en-US" sz="2400" dirty="0" smtClean="0"/>
              <a:t> illness. Parents gave 10 mg rectal diazepam gel at home and he received 7.5 mg of midazolam IM in route.  He is witnessed to still have brief 30-45 sec convulsions in ED without recovery in between. </a:t>
            </a:r>
            <a:endParaRPr lang="en-US" sz="2400" dirty="0"/>
          </a:p>
        </p:txBody>
      </p:sp>
      <p:sp>
        <p:nvSpPr>
          <p:cNvPr id="3" name="Content Placeholder 2"/>
          <p:cNvSpPr>
            <a:spLocks noGrp="1"/>
          </p:cNvSpPr>
          <p:nvPr>
            <p:ph idx="1"/>
          </p:nvPr>
        </p:nvSpPr>
        <p:spPr>
          <a:xfrm>
            <a:off x="457200" y="3246437"/>
            <a:ext cx="8229600" cy="3611563"/>
          </a:xfrm>
        </p:spPr>
        <p:txBody>
          <a:bodyPr>
            <a:normAutofit fontScale="92500"/>
          </a:bodyPr>
          <a:lstStyle/>
          <a:p>
            <a:pPr marL="514350" indent="-514350">
              <a:buFont typeface="+mj-lt"/>
              <a:buAutoNum type="alphaUcPeriod"/>
            </a:pPr>
            <a:r>
              <a:rPr lang="en-US" sz="2800" dirty="0" smtClean="0"/>
              <a:t>He is eligible because continues to have seizures despite diazepam and midazolam and should be randomized.</a:t>
            </a:r>
          </a:p>
          <a:p>
            <a:pPr marL="514350" indent="-514350">
              <a:buFont typeface="+mj-lt"/>
              <a:buAutoNum type="alphaUcPeriod"/>
            </a:pPr>
            <a:r>
              <a:rPr lang="en-US" sz="2800" dirty="0" smtClean="0"/>
              <a:t>He is not eligible because he is on valproate and </a:t>
            </a:r>
            <a:r>
              <a:rPr lang="en-US" sz="2800" dirty="0" err="1" smtClean="0"/>
              <a:t>leviteracetam</a:t>
            </a:r>
            <a:endParaRPr lang="en-US" sz="2800" dirty="0" smtClean="0"/>
          </a:p>
          <a:p>
            <a:pPr marL="514350" indent="-514350">
              <a:buFont typeface="+mj-lt"/>
              <a:buAutoNum type="alphaUcPeriod"/>
            </a:pPr>
            <a:r>
              <a:rPr lang="en-US" sz="2800" dirty="0" smtClean="0"/>
              <a:t>He is not eligible because he is not in status</a:t>
            </a:r>
          </a:p>
          <a:p>
            <a:pPr marL="514350" indent="-514350">
              <a:buFont typeface="+mj-lt"/>
              <a:buAutoNum type="alphaUcPeriod"/>
            </a:pPr>
            <a:r>
              <a:rPr lang="en-US" sz="2800" dirty="0" smtClean="0"/>
              <a:t>He is not eligible because Lennox-</a:t>
            </a:r>
            <a:r>
              <a:rPr lang="en-US" sz="2800" dirty="0" err="1" smtClean="0"/>
              <a:t>Gastaut</a:t>
            </a:r>
            <a:r>
              <a:rPr lang="en-US" sz="2800" dirty="0" smtClean="0"/>
              <a:t> is not a localization </a:t>
            </a:r>
            <a:r>
              <a:rPr lang="en-US" sz="2800" dirty="0" err="1" smtClean="0"/>
              <a:t>realted</a:t>
            </a:r>
            <a:r>
              <a:rPr lang="en-US" sz="2800" dirty="0" smtClean="0"/>
              <a:t> epilepsy</a:t>
            </a:r>
          </a:p>
          <a:p>
            <a:pPr marL="514350" indent="-514350">
              <a:buFont typeface="+mj-lt"/>
              <a:buAutoNum type="alphaUcPeriod"/>
            </a:pPr>
            <a:r>
              <a:rPr lang="en-US" sz="2800" dirty="0" smtClean="0"/>
              <a:t>B &amp; C</a:t>
            </a:r>
            <a:endParaRPr lang="en-US" sz="2800" dirty="0"/>
          </a:p>
        </p:txBody>
      </p:sp>
    </p:spTree>
    <p:extLst>
      <p:ext uri="{BB962C8B-B14F-4D97-AF65-F5344CB8AC3E}">
        <p14:creationId xmlns:p14="http://schemas.microsoft.com/office/powerpoint/2010/main" val="240982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800" dirty="0" smtClean="0"/>
              <a:t>A 20 month old male began seizing at home earlier in the day. Seizure had focal onset and generalized. There is a prior history of febrile status at age 18 months and child was felt hot to the touch. Parents gave </a:t>
            </a:r>
            <a:r>
              <a:rPr lang="en-US" sz="2800" dirty="0" err="1" smtClean="0"/>
              <a:t>Diastat</a:t>
            </a:r>
            <a:r>
              <a:rPr lang="en-US" sz="2800" dirty="0" smtClean="0"/>
              <a:t> 7.5 mg rectally at 5 minutes. No additional meds given in ambulance. He arrives at the ED actively convulsing 25 minutes after seizure onset. </a:t>
            </a:r>
            <a:endParaRPr lang="en-US" sz="2800" dirty="0"/>
          </a:p>
        </p:txBody>
      </p:sp>
      <p:sp>
        <p:nvSpPr>
          <p:cNvPr id="3" name="Content Placeholder 2"/>
          <p:cNvSpPr>
            <a:spLocks noGrp="1"/>
          </p:cNvSpPr>
          <p:nvPr>
            <p:ph idx="1"/>
          </p:nvPr>
        </p:nvSpPr>
        <p:spPr>
          <a:xfrm>
            <a:off x="457200" y="3124200"/>
            <a:ext cx="8229600" cy="3611563"/>
          </a:xfrm>
        </p:spPr>
        <p:txBody>
          <a:bodyPr>
            <a:normAutofit fontScale="92500" lnSpcReduction="20000"/>
          </a:bodyPr>
          <a:lstStyle/>
          <a:p>
            <a:pPr marL="514350" indent="-514350">
              <a:buFont typeface="+mj-lt"/>
              <a:buAutoNum type="alphaUcPeriod"/>
            </a:pPr>
            <a:r>
              <a:rPr lang="en-US" sz="2800" dirty="0" smtClean="0"/>
              <a:t>He is eligible because continues to have seizures despite diazepam and should be randomized.</a:t>
            </a:r>
          </a:p>
          <a:p>
            <a:pPr marL="514350" indent="-514350">
              <a:buFont typeface="+mj-lt"/>
              <a:buAutoNum type="alphaUcPeriod"/>
            </a:pPr>
            <a:r>
              <a:rPr lang="en-US" sz="2800" dirty="0"/>
              <a:t>He is not eligible because he only received rectal diazepam at home, and needs to receive at least one dose of </a:t>
            </a:r>
            <a:r>
              <a:rPr lang="en-US" sz="2800" dirty="0" err="1"/>
              <a:t>benzodiazepenes</a:t>
            </a:r>
            <a:r>
              <a:rPr lang="en-US" sz="2800" dirty="0"/>
              <a:t> from EMS or in the ED before being eligible</a:t>
            </a:r>
          </a:p>
          <a:p>
            <a:pPr marL="514350" indent="-514350">
              <a:buFont typeface="+mj-lt"/>
              <a:buAutoNum type="alphaUcPeriod"/>
            </a:pPr>
            <a:r>
              <a:rPr lang="en-US" sz="2800" dirty="0" smtClean="0"/>
              <a:t>He </a:t>
            </a:r>
            <a:r>
              <a:rPr lang="en-US" sz="2800" dirty="0" smtClean="0"/>
              <a:t>is not eligible because his benzodiazepines were too long ago</a:t>
            </a:r>
          </a:p>
          <a:p>
            <a:pPr marL="514350" indent="-514350">
              <a:buFont typeface="+mj-lt"/>
              <a:buAutoNum type="alphaUcPeriod"/>
            </a:pPr>
            <a:r>
              <a:rPr lang="en-US" sz="2800" dirty="0" smtClean="0"/>
              <a:t>He is not eligible because he is too young</a:t>
            </a:r>
          </a:p>
          <a:p>
            <a:pPr marL="514350" indent="-514350">
              <a:buFont typeface="+mj-lt"/>
              <a:buAutoNum type="alphaUcPeriod"/>
            </a:pPr>
            <a:r>
              <a:rPr lang="en-US" sz="2800" dirty="0" smtClean="0"/>
              <a:t>B &amp; D</a:t>
            </a:r>
            <a:endParaRPr lang="en-US" sz="2800" dirty="0"/>
          </a:p>
        </p:txBody>
      </p:sp>
    </p:spTree>
    <p:extLst>
      <p:ext uri="{BB962C8B-B14F-4D97-AF65-F5344CB8AC3E}">
        <p14:creationId xmlns:p14="http://schemas.microsoft.com/office/powerpoint/2010/main" val="201283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800" dirty="0" smtClean="0"/>
              <a:t>A 29 </a:t>
            </a:r>
            <a:r>
              <a:rPr lang="en-US" sz="2800" dirty="0" err="1" smtClean="0"/>
              <a:t>y.o</a:t>
            </a:r>
            <a:r>
              <a:rPr lang="en-US" sz="2800" dirty="0" smtClean="0"/>
              <a:t>. woman is found convulsing outside the back door of a fertility clinic. Paramedics attend and give 10mg IM midazolam following which she is still and sedated for 15mins, but the time they arrive in the ED she is convulsing again and a 2</a:t>
            </a:r>
            <a:r>
              <a:rPr lang="en-US" sz="2800" baseline="30000" dirty="0" smtClean="0"/>
              <a:t>nd</a:t>
            </a:r>
            <a:r>
              <a:rPr lang="en-US" sz="2800" dirty="0" smtClean="0"/>
              <a:t> dose of midazolam is given</a:t>
            </a:r>
            <a:endParaRPr lang="en-US" sz="2800" dirty="0"/>
          </a:p>
        </p:txBody>
      </p:sp>
      <p:sp>
        <p:nvSpPr>
          <p:cNvPr id="3" name="Content Placeholder 2"/>
          <p:cNvSpPr>
            <a:spLocks noGrp="1"/>
          </p:cNvSpPr>
          <p:nvPr>
            <p:ph idx="1"/>
          </p:nvPr>
        </p:nvSpPr>
        <p:spPr>
          <a:xfrm>
            <a:off x="381000" y="2667000"/>
            <a:ext cx="8229600" cy="3611563"/>
          </a:xfrm>
        </p:spPr>
        <p:txBody>
          <a:bodyPr>
            <a:normAutofit/>
          </a:bodyPr>
          <a:lstStyle/>
          <a:p>
            <a:pPr marL="514350" indent="-514350">
              <a:buFont typeface="+mj-lt"/>
              <a:buAutoNum type="alphaUcPeriod"/>
            </a:pPr>
            <a:r>
              <a:rPr lang="en-US" sz="2800" dirty="0" smtClean="0"/>
              <a:t>She is not eligible because she may be pregnant.</a:t>
            </a:r>
          </a:p>
          <a:p>
            <a:pPr marL="514350" indent="-514350">
              <a:buFont typeface="+mj-lt"/>
              <a:buAutoNum type="alphaUcPeriod"/>
            </a:pPr>
            <a:r>
              <a:rPr lang="en-US" sz="2800" dirty="0" smtClean="0"/>
              <a:t>She is not eligible because the onset time is unknown</a:t>
            </a:r>
          </a:p>
          <a:p>
            <a:pPr marL="514350" indent="-514350">
              <a:buFont typeface="+mj-lt"/>
              <a:buAutoNum type="alphaUcPeriod"/>
            </a:pPr>
            <a:r>
              <a:rPr lang="en-US" sz="2800" dirty="0" smtClean="0"/>
              <a:t>She is not eligible until 5 minutes after the 2</a:t>
            </a:r>
            <a:r>
              <a:rPr lang="en-US" sz="2800" baseline="30000" dirty="0" smtClean="0"/>
              <a:t>nd</a:t>
            </a:r>
            <a:r>
              <a:rPr lang="en-US" sz="2800" dirty="0" smtClean="0"/>
              <a:t> dose</a:t>
            </a:r>
          </a:p>
          <a:p>
            <a:pPr marL="514350" indent="-514350">
              <a:buFont typeface="+mj-lt"/>
              <a:buAutoNum type="alphaUcPeriod"/>
            </a:pPr>
            <a:r>
              <a:rPr lang="en-US" sz="2800" dirty="0" smtClean="0"/>
              <a:t>She is eligible and should be randomized</a:t>
            </a:r>
          </a:p>
          <a:p>
            <a:pPr marL="514350" indent="-514350">
              <a:buFont typeface="+mj-lt"/>
              <a:buAutoNum type="alphaUcPeriod"/>
            </a:pPr>
            <a:r>
              <a:rPr lang="en-US" sz="2800" dirty="0" smtClean="0"/>
              <a:t>She is not eligible until she has been scanned and an acute cerebral event excluded</a:t>
            </a:r>
            <a:endParaRPr lang="en-US" sz="2800" dirty="0"/>
          </a:p>
        </p:txBody>
      </p:sp>
    </p:spTree>
    <p:extLst>
      <p:ext uri="{BB962C8B-B14F-4D97-AF65-F5344CB8AC3E}">
        <p14:creationId xmlns:p14="http://schemas.microsoft.com/office/powerpoint/2010/main" val="170287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057400"/>
          </a:xfrm>
        </p:spPr>
        <p:txBody>
          <a:bodyPr>
            <a:noAutofit/>
          </a:bodyPr>
          <a:lstStyle/>
          <a:p>
            <a:pPr algn="l"/>
            <a:r>
              <a:rPr lang="en-US" sz="2800" dirty="0" smtClean="0"/>
              <a:t>An 83y man with known Alzheimer’s disease collapses in his residential home with a witnessed first generalized convulsive seizure which was terminated after 15mins by 10mg PR Diazepam.  He is brought to the ED and 20mins later hasn’t regained consciousness. O/E his GCS is 6/15 and he has rhythmic </a:t>
            </a:r>
            <a:r>
              <a:rPr lang="en-US" sz="2800" dirty="0" err="1" smtClean="0"/>
              <a:t>nystagmoid</a:t>
            </a:r>
            <a:r>
              <a:rPr lang="en-US" sz="2800" dirty="0" smtClean="0"/>
              <a:t> eye movements. </a:t>
            </a:r>
            <a:endParaRPr lang="en-US" sz="2800" dirty="0"/>
          </a:p>
        </p:txBody>
      </p:sp>
      <p:sp>
        <p:nvSpPr>
          <p:cNvPr id="3" name="Content Placeholder 2"/>
          <p:cNvSpPr>
            <a:spLocks noGrp="1"/>
          </p:cNvSpPr>
          <p:nvPr>
            <p:ph idx="1"/>
          </p:nvPr>
        </p:nvSpPr>
        <p:spPr>
          <a:xfrm>
            <a:off x="381000" y="2895600"/>
            <a:ext cx="8229600" cy="3611563"/>
          </a:xfrm>
        </p:spPr>
        <p:txBody>
          <a:bodyPr>
            <a:normAutofit/>
          </a:bodyPr>
          <a:lstStyle/>
          <a:p>
            <a:pPr marL="514350" indent="-514350">
              <a:buFont typeface="+mj-lt"/>
              <a:buAutoNum type="alphaUcPeriod"/>
            </a:pPr>
            <a:r>
              <a:rPr lang="en-US" sz="2800" dirty="0" smtClean="0"/>
              <a:t>He is eligible now and should be randomized.</a:t>
            </a:r>
          </a:p>
          <a:p>
            <a:pPr marL="514350" indent="-514350">
              <a:buFont typeface="+mj-lt"/>
              <a:buAutoNum type="alphaUcPeriod"/>
            </a:pPr>
            <a:r>
              <a:rPr lang="en-US" sz="2800" dirty="0" smtClean="0"/>
              <a:t>He is not eligible due to his Alzheimer’s disease</a:t>
            </a:r>
          </a:p>
          <a:p>
            <a:pPr marL="514350" indent="-514350">
              <a:buFont typeface="+mj-lt"/>
              <a:buAutoNum type="alphaUcPeriod"/>
            </a:pPr>
            <a:r>
              <a:rPr lang="en-US" sz="2800" dirty="0" smtClean="0"/>
              <a:t>He will only become eligible if he has a further overt convulsive seizure within the next 10 minutes </a:t>
            </a:r>
          </a:p>
          <a:p>
            <a:pPr marL="514350" indent="-514350">
              <a:buFont typeface="+mj-lt"/>
              <a:buAutoNum type="alphaUcPeriod"/>
            </a:pPr>
            <a:r>
              <a:rPr lang="en-US" sz="2800" dirty="0" smtClean="0"/>
              <a:t>He is not eligible as his seizure has terminated</a:t>
            </a:r>
          </a:p>
          <a:p>
            <a:pPr marL="514350" indent="-514350">
              <a:buFont typeface="+mj-lt"/>
              <a:buAutoNum type="alphaUcPeriod"/>
            </a:pPr>
            <a:r>
              <a:rPr lang="en-US" sz="2800" dirty="0" smtClean="0"/>
              <a:t>He is not eligible as he will likely need intubation/sedation for urgent brain imaging</a:t>
            </a:r>
            <a:endParaRPr lang="en-US" sz="2800" dirty="0"/>
          </a:p>
        </p:txBody>
      </p:sp>
    </p:spTree>
    <p:extLst>
      <p:ext uri="{BB962C8B-B14F-4D97-AF65-F5344CB8AC3E}">
        <p14:creationId xmlns:p14="http://schemas.microsoft.com/office/powerpoint/2010/main" val="86017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2819400"/>
          </a:xfrm>
        </p:spPr>
        <p:txBody>
          <a:bodyPr>
            <a:noAutofit/>
          </a:bodyPr>
          <a:lstStyle/>
          <a:p>
            <a:pPr algn="l"/>
            <a:r>
              <a:rPr lang="en-US" sz="2800" dirty="0" smtClean="0"/>
              <a:t>A 28 </a:t>
            </a:r>
            <a:r>
              <a:rPr lang="en-US" sz="2800" dirty="0" err="1" smtClean="0"/>
              <a:t>y.o</a:t>
            </a:r>
            <a:r>
              <a:rPr lang="en-US" sz="2800" dirty="0" smtClean="0"/>
              <a:t>. woman with cognitive impairment and frequent GTC seizures was found convulsing by her parents and given 10 mg rectal diazepam. Seizure activity continued for another 5 minutes and EMS arrived 10 minutes later and gave 10 mg IV diazepam. She arrives in the ED 5 minutes later and has a subtle whole body jerk every 3 seconds. </a:t>
            </a:r>
            <a:endParaRPr lang="en-US" sz="2800" dirty="0"/>
          </a:p>
        </p:txBody>
      </p:sp>
      <p:sp>
        <p:nvSpPr>
          <p:cNvPr id="3" name="Content Placeholder 2"/>
          <p:cNvSpPr>
            <a:spLocks noGrp="1"/>
          </p:cNvSpPr>
          <p:nvPr>
            <p:ph idx="1"/>
          </p:nvPr>
        </p:nvSpPr>
        <p:spPr>
          <a:xfrm>
            <a:off x="457200" y="3581400"/>
            <a:ext cx="8229600" cy="3276600"/>
          </a:xfrm>
        </p:spPr>
        <p:txBody>
          <a:bodyPr>
            <a:normAutofit fontScale="92500"/>
          </a:bodyPr>
          <a:lstStyle/>
          <a:p>
            <a:pPr marL="514350" indent="-514350">
              <a:buFont typeface="+mj-lt"/>
              <a:buAutoNum type="alphaUcPeriod"/>
            </a:pPr>
            <a:r>
              <a:rPr lang="en-US" sz="2800" dirty="0" smtClean="0"/>
              <a:t>She is eligible because she continues to have seizures despite diazepam and should be randomized.</a:t>
            </a:r>
          </a:p>
          <a:p>
            <a:pPr marL="514350" indent="-514350">
              <a:buFont typeface="+mj-lt"/>
              <a:buAutoNum type="alphaUcPeriod"/>
            </a:pPr>
            <a:r>
              <a:rPr lang="en-US" sz="2800" dirty="0" smtClean="0"/>
              <a:t>She is not eligible because she has received enough benzodiazepines yet.</a:t>
            </a:r>
          </a:p>
          <a:p>
            <a:pPr marL="514350" indent="-514350">
              <a:buFont typeface="+mj-lt"/>
              <a:buAutoNum type="alphaUcPeriod"/>
            </a:pPr>
            <a:r>
              <a:rPr lang="en-US" sz="2800" dirty="0" smtClean="0"/>
              <a:t>She is not eligible because seizure activity is too subtle.</a:t>
            </a:r>
          </a:p>
          <a:p>
            <a:pPr marL="514350" indent="-514350">
              <a:buFont typeface="+mj-lt"/>
              <a:buAutoNum type="alphaUcPeriod"/>
            </a:pPr>
            <a:r>
              <a:rPr lang="en-US" sz="2800" dirty="0" smtClean="0"/>
              <a:t>She is not eligible because she has been seizing too long.</a:t>
            </a:r>
          </a:p>
        </p:txBody>
      </p:sp>
    </p:spTree>
    <p:extLst>
      <p:ext uri="{BB962C8B-B14F-4D97-AF65-F5344CB8AC3E}">
        <p14:creationId xmlns:p14="http://schemas.microsoft.com/office/powerpoint/2010/main" val="4161058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2819400"/>
          </a:xfrm>
        </p:spPr>
        <p:txBody>
          <a:bodyPr>
            <a:noAutofit/>
          </a:bodyPr>
          <a:lstStyle/>
          <a:p>
            <a:pPr algn="l"/>
            <a:r>
              <a:rPr lang="en-US" sz="2800" dirty="0" smtClean="0"/>
              <a:t>A 54 </a:t>
            </a:r>
            <a:r>
              <a:rPr lang="en-US" sz="2800" dirty="0" err="1" smtClean="0"/>
              <a:t>y.o</a:t>
            </a:r>
            <a:r>
              <a:rPr lang="en-US" sz="2800" dirty="0" smtClean="0"/>
              <a:t>. previously healthy man had a GTC at 10:50 </a:t>
            </a:r>
            <a:r>
              <a:rPr lang="en-US" sz="2800" dirty="0"/>
              <a:t>a</a:t>
            </a:r>
            <a:r>
              <a:rPr lang="en-US" sz="2800" dirty="0" smtClean="0"/>
              <a:t>.m. and was seen in the ED and discharged. He had a second GTC at 18:07. He had a third en route to the ED. He is unresponsive in the ED with myoclonic eye and face movements unresponsive to 5 mg IV midazolam given on arrival and again 25 minutes prior. </a:t>
            </a:r>
            <a:endParaRPr lang="en-US" sz="2800" dirty="0"/>
          </a:p>
        </p:txBody>
      </p:sp>
      <p:sp>
        <p:nvSpPr>
          <p:cNvPr id="3" name="Content Placeholder 2"/>
          <p:cNvSpPr>
            <a:spLocks noGrp="1"/>
          </p:cNvSpPr>
          <p:nvPr>
            <p:ph idx="1"/>
          </p:nvPr>
        </p:nvSpPr>
        <p:spPr>
          <a:xfrm>
            <a:off x="457200" y="3581400"/>
            <a:ext cx="8229600" cy="3276600"/>
          </a:xfrm>
        </p:spPr>
        <p:txBody>
          <a:bodyPr>
            <a:normAutofit fontScale="92500"/>
          </a:bodyPr>
          <a:lstStyle/>
          <a:p>
            <a:pPr marL="514350" indent="-514350">
              <a:buFont typeface="+mj-lt"/>
              <a:buAutoNum type="alphaUcPeriod"/>
            </a:pPr>
            <a:r>
              <a:rPr lang="en-US" sz="2800" dirty="0"/>
              <a:t>H</a:t>
            </a:r>
            <a:r>
              <a:rPr lang="en-US" sz="2800" dirty="0" smtClean="0"/>
              <a:t>e is eligible because he continues to have seizures despite midazolam and should be randomized.</a:t>
            </a:r>
          </a:p>
          <a:p>
            <a:pPr marL="514350" indent="-514350">
              <a:buFont typeface="+mj-lt"/>
              <a:buAutoNum type="alphaUcPeriod"/>
            </a:pPr>
            <a:r>
              <a:rPr lang="en-US" sz="2800" dirty="0"/>
              <a:t>H</a:t>
            </a:r>
            <a:r>
              <a:rPr lang="en-US" sz="2800" dirty="0" smtClean="0"/>
              <a:t>e is not eligible because the last dose of benzodiazepines was too long ago.</a:t>
            </a:r>
          </a:p>
          <a:p>
            <a:pPr marL="514350" indent="-514350">
              <a:buFont typeface="+mj-lt"/>
              <a:buAutoNum type="alphaUcPeriod"/>
            </a:pPr>
            <a:r>
              <a:rPr lang="en-US" sz="2800" dirty="0"/>
              <a:t>H</a:t>
            </a:r>
            <a:r>
              <a:rPr lang="en-US" sz="2800" dirty="0" smtClean="0"/>
              <a:t>e is not eligible because seizure activity is limited to the face.</a:t>
            </a:r>
          </a:p>
          <a:p>
            <a:pPr marL="514350" indent="-514350">
              <a:buFont typeface="+mj-lt"/>
              <a:buAutoNum type="alphaUcPeriod"/>
            </a:pPr>
            <a:r>
              <a:rPr lang="en-US" sz="2800" dirty="0"/>
              <a:t>H</a:t>
            </a:r>
            <a:r>
              <a:rPr lang="en-US" sz="2800" dirty="0" smtClean="0"/>
              <a:t>e is not eligible because he has been seizing too long.</a:t>
            </a:r>
          </a:p>
        </p:txBody>
      </p:sp>
    </p:spTree>
    <p:extLst>
      <p:ext uri="{BB962C8B-B14F-4D97-AF65-F5344CB8AC3E}">
        <p14:creationId xmlns:p14="http://schemas.microsoft.com/office/powerpoint/2010/main" val="513333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3244</TotalTime>
  <Words>1029</Words>
  <Application>Microsoft Office PowerPoint</Application>
  <PresentationFormat>On-screen Show (4:3)</PresentationFormat>
  <Paragraphs>52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2 y.o. male began seizing at home (generalized TC). Parents gave Diastat 10 mg rectally and EMS gave 2 mg of midazolam (Versed) IM. He has not woken yet and on ED arrival he has rhythmic twitching of the left hand and forearm. With regard to his eligibility,</vt:lpstr>
      <vt:lpstr>A 2 y.o. male began seizing at home earlier in the day. Parents gave Diastat 10 mg rectally and EMS gave 2 mg of midazolam (Versed) IM en route. He has been seizure-free in the ED for one hour. He starts to have generalized TC seizures. With regard to his eligibility,</vt:lpstr>
      <vt:lpstr>A 2 y.o. male began seizing at home earlier in the day. Parents gave Diastat 10 mg rectally at 5 minutes. No additional meds given in ambulance. He arrives at the ED actively convulsing 40 minutes after seizure onset. </vt:lpstr>
      <vt:lpstr>A 6 year old male with Lennox-Gastaut arrives in the ED with repeated brief convulsions with no recovery in between. Child is currently on Valproate, leviteracetam and clobazam. He is well known to ED staff with multiple visits, often in setting of intercurrent illness. Parents gave 10 mg rectal diazepam gel at home and he received 7.5 mg of midazolam IM in route.  He is witnessed to still have brief 30-45 sec convulsions in ED without recovery in between. </vt:lpstr>
      <vt:lpstr>A 20 month old male began seizing at home earlier in the day. Seizure had focal onset and generalized. There is a prior history of febrile status at age 18 months and child was felt hot to the touch. Parents gave Diastat 7.5 mg rectally at 5 minutes. No additional meds given in ambulance. He arrives at the ED actively convulsing 25 minutes after seizure onset. </vt:lpstr>
      <vt:lpstr>A 29 y.o. woman is found convulsing outside the back door of a fertility clinic. Paramedics attend and give 10mg IM midazolam following which she is still and sedated for 15mins, but the time they arrive in the ED she is convulsing again and a 2nd dose of midazolam is given</vt:lpstr>
      <vt:lpstr>An 83y man with known Alzheimer’s disease collapses in his residential home with a witnessed first generalized convulsive seizure which was terminated after 15mins by 10mg PR Diazepam.  He is brought to the ED and 20mins later hasn’t regained consciousness. O/E his GCS is 6/15 and he has rhythmic nystagmoid eye movements. </vt:lpstr>
      <vt:lpstr>A 28 y.o. woman with cognitive impairment and frequent GTC seizures was found convulsing by her parents and given 10 mg rectal diazepam. Seizure activity continued for another 5 minutes and EMS arrived 10 minutes later and gave 10 mg IV diazepam. She arrives in the ED 5 minutes later and has a subtle whole body jerk every 3 seconds. </vt:lpstr>
      <vt:lpstr>A 54 y.o. previously healthy man had a GTC at 10:50 a.m. and was seen in the ED and discharged. He had a second GTC at 18:07. He had a third en route to the ED. He is unresponsive in the ED with myoclonic eye and face movements unresponsive to 5 mg IV midazolam given on arrival and again 25 minutes prior. </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2 y.o. male began seizing at home. Parents gave Diastat 10 mg rectally and EMS gave 2 mg of midazolam (Versed) IM. He has not woken yet and on ED arrival he has rhythmic twitching of the left hand and forearm. With regard to his eligibility,</dc:title>
  <dc:creator>James Chamberlain</dc:creator>
  <cp:lastModifiedBy>Joy Pinkerton</cp:lastModifiedBy>
  <cp:revision>17</cp:revision>
  <dcterms:created xsi:type="dcterms:W3CDTF">2015-08-19T15:12:57Z</dcterms:created>
  <dcterms:modified xsi:type="dcterms:W3CDTF">2016-07-13T20:22:21Z</dcterms:modified>
</cp:coreProperties>
</file>