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47"/>
  </p:notesMasterIdLst>
  <p:handoutMasterIdLst>
    <p:handoutMasterId r:id="rId48"/>
  </p:handoutMasterIdLst>
  <p:sldIdLst>
    <p:sldId id="1911" r:id="rId2"/>
    <p:sldId id="1949" r:id="rId3"/>
    <p:sldId id="1912" r:id="rId4"/>
    <p:sldId id="1916" r:id="rId5"/>
    <p:sldId id="1950" r:id="rId6"/>
    <p:sldId id="1951" r:id="rId7"/>
    <p:sldId id="1952" r:id="rId8"/>
    <p:sldId id="1913" r:id="rId9"/>
    <p:sldId id="1953" r:id="rId10"/>
    <p:sldId id="1954" r:id="rId11"/>
    <p:sldId id="1955" r:id="rId12"/>
    <p:sldId id="1956" r:id="rId13"/>
    <p:sldId id="1957" r:id="rId14"/>
    <p:sldId id="1958" r:id="rId15"/>
    <p:sldId id="1914" r:id="rId16"/>
    <p:sldId id="1915" r:id="rId17"/>
    <p:sldId id="1422" r:id="rId18"/>
    <p:sldId id="1972" r:id="rId19"/>
    <p:sldId id="1960" r:id="rId20"/>
    <p:sldId id="1961" r:id="rId21"/>
    <p:sldId id="1963" r:id="rId22"/>
    <p:sldId id="1964" r:id="rId23"/>
    <p:sldId id="1966" r:id="rId24"/>
    <p:sldId id="1967" r:id="rId25"/>
    <p:sldId id="1968" r:id="rId26"/>
    <p:sldId id="1969" r:id="rId27"/>
    <p:sldId id="1970" r:id="rId28"/>
    <p:sldId id="1971" r:id="rId29"/>
    <p:sldId id="1917" r:id="rId30"/>
    <p:sldId id="1930" r:id="rId31"/>
    <p:sldId id="1931" r:id="rId32"/>
    <p:sldId id="1932" r:id="rId33"/>
    <p:sldId id="1934" r:id="rId34"/>
    <p:sldId id="1935" r:id="rId35"/>
    <p:sldId id="1936" r:id="rId36"/>
    <p:sldId id="1937" r:id="rId37"/>
    <p:sldId id="1877" r:id="rId38"/>
    <p:sldId id="1904" r:id="rId39"/>
    <p:sldId id="1939" r:id="rId40"/>
    <p:sldId id="1882" r:id="rId41"/>
    <p:sldId id="1940" r:id="rId42"/>
    <p:sldId id="1941" r:id="rId43"/>
    <p:sldId id="1943" r:id="rId44"/>
    <p:sldId id="1947" r:id="rId45"/>
    <p:sldId id="1948" r:id="rId46"/>
  </p:sldIdLst>
  <p:sldSz cx="9144000" cy="6858000" type="screen4x3"/>
  <p:notesSz cx="7019925" cy="9305925"/>
  <p:defaultTextStyle>
    <a:defPPr>
      <a:defRPr lang="en-US"/>
    </a:defPPr>
    <a:lvl1pPr algn="l" rtl="0" eaLnBrk="0" fontAlgn="base" hangingPunct="0">
      <a:spcBef>
        <a:spcPct val="0"/>
      </a:spcBef>
      <a:spcAft>
        <a:spcPct val="0"/>
      </a:spcAft>
      <a:defRPr sz="10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10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10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10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1000" kern="1200">
        <a:solidFill>
          <a:schemeClr val="bg1"/>
        </a:solidFill>
        <a:latin typeface="Times New Roman" pitchFamily="18" charset="0"/>
        <a:ea typeface="+mn-ea"/>
        <a:cs typeface="+mn-cs"/>
      </a:defRPr>
    </a:lvl5pPr>
    <a:lvl6pPr marL="2286000" algn="l" defTabSz="914400" rtl="0" eaLnBrk="1" latinLnBrk="0" hangingPunct="1">
      <a:defRPr sz="1000" kern="1200">
        <a:solidFill>
          <a:schemeClr val="bg1"/>
        </a:solidFill>
        <a:latin typeface="Times New Roman" pitchFamily="18" charset="0"/>
        <a:ea typeface="+mn-ea"/>
        <a:cs typeface="+mn-cs"/>
      </a:defRPr>
    </a:lvl6pPr>
    <a:lvl7pPr marL="2743200" algn="l" defTabSz="914400" rtl="0" eaLnBrk="1" latinLnBrk="0" hangingPunct="1">
      <a:defRPr sz="1000" kern="1200">
        <a:solidFill>
          <a:schemeClr val="bg1"/>
        </a:solidFill>
        <a:latin typeface="Times New Roman" pitchFamily="18" charset="0"/>
        <a:ea typeface="+mn-ea"/>
        <a:cs typeface="+mn-cs"/>
      </a:defRPr>
    </a:lvl7pPr>
    <a:lvl8pPr marL="3200400" algn="l" defTabSz="914400" rtl="0" eaLnBrk="1" latinLnBrk="0" hangingPunct="1">
      <a:defRPr sz="1000" kern="1200">
        <a:solidFill>
          <a:schemeClr val="bg1"/>
        </a:solidFill>
        <a:latin typeface="Times New Roman" pitchFamily="18" charset="0"/>
        <a:ea typeface="+mn-ea"/>
        <a:cs typeface="+mn-cs"/>
      </a:defRPr>
    </a:lvl8pPr>
    <a:lvl9pPr marL="3657600" algn="l" defTabSz="914400" rtl="0" eaLnBrk="1" latinLnBrk="0" hangingPunct="1">
      <a:defRPr sz="10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et" initials="JT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FFFF"/>
    <a:srgbClr val="CCFFFF"/>
    <a:srgbClr val="D60093"/>
    <a:srgbClr val="FFFF66"/>
    <a:srgbClr val="33CCFF"/>
    <a:srgbClr val="FFFFCC"/>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5" autoAdjust="0"/>
    <p:restoredTop sz="98493" autoAdjust="0"/>
  </p:normalViewPr>
  <p:slideViewPr>
    <p:cSldViewPr snapToObjects="1">
      <p:cViewPr varScale="1">
        <p:scale>
          <a:sx n="86" d="100"/>
          <a:sy n="86" d="100"/>
        </p:scale>
        <p:origin x="474"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75" d="100"/>
          <a:sy n="75" d="100"/>
        </p:scale>
        <p:origin x="-1404" y="432"/>
      </p:cViewPr>
      <p:guideLst>
        <p:guide orient="horz" pos="2932"/>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1" y="0"/>
            <a:ext cx="3042603" cy="465615"/>
          </a:xfrm>
          <a:prstGeom prst="rect">
            <a:avLst/>
          </a:prstGeom>
          <a:noFill/>
          <a:ln w="9525">
            <a:noFill/>
            <a:miter lim="800000"/>
            <a:headEnd/>
            <a:tailEnd/>
          </a:ln>
          <a:effectLst/>
        </p:spPr>
        <p:txBody>
          <a:bodyPr vert="horz" wrap="square" lIns="93270" tIns="46635" rIns="93270" bIns="46635" numCol="1" anchor="t" anchorCtr="0" compatLnSpc="1">
            <a:prstTxWarp prst="textNoShape">
              <a:avLst/>
            </a:prstTxWarp>
          </a:bodyPr>
          <a:lstStyle>
            <a:lvl1pPr defTabSz="932888">
              <a:defRPr sz="1200">
                <a:solidFill>
                  <a:schemeClr val="tx1"/>
                </a:solidFill>
              </a:defRPr>
            </a:lvl1pPr>
          </a:lstStyle>
          <a:p>
            <a:pPr>
              <a:defRPr/>
            </a:pPr>
            <a:endParaRPr lang="en-US"/>
          </a:p>
        </p:txBody>
      </p:sp>
      <p:sp>
        <p:nvSpPr>
          <p:cNvPr id="100355" name="Rectangle 3"/>
          <p:cNvSpPr>
            <a:spLocks noGrp="1" noChangeArrowheads="1"/>
          </p:cNvSpPr>
          <p:nvPr>
            <p:ph type="dt" sz="quarter" idx="1"/>
          </p:nvPr>
        </p:nvSpPr>
        <p:spPr bwMode="auto">
          <a:xfrm>
            <a:off x="3977322" y="0"/>
            <a:ext cx="3042603" cy="465615"/>
          </a:xfrm>
          <a:prstGeom prst="rect">
            <a:avLst/>
          </a:prstGeom>
          <a:noFill/>
          <a:ln w="9525">
            <a:noFill/>
            <a:miter lim="800000"/>
            <a:headEnd/>
            <a:tailEnd/>
          </a:ln>
          <a:effectLst/>
        </p:spPr>
        <p:txBody>
          <a:bodyPr vert="horz" wrap="square" lIns="93270" tIns="46635" rIns="93270" bIns="46635" numCol="1" anchor="t" anchorCtr="0" compatLnSpc="1">
            <a:prstTxWarp prst="textNoShape">
              <a:avLst/>
            </a:prstTxWarp>
          </a:bodyPr>
          <a:lstStyle>
            <a:lvl1pPr algn="r" defTabSz="932888">
              <a:defRPr sz="1200">
                <a:solidFill>
                  <a:schemeClr val="tx1"/>
                </a:solidFill>
              </a:defRPr>
            </a:lvl1pPr>
          </a:lstStyle>
          <a:p>
            <a:pPr>
              <a:defRPr/>
            </a:pPr>
            <a:endParaRPr lang="en-US"/>
          </a:p>
        </p:txBody>
      </p:sp>
      <p:sp>
        <p:nvSpPr>
          <p:cNvPr id="100356" name="Rectangle 4"/>
          <p:cNvSpPr>
            <a:spLocks noGrp="1" noChangeArrowheads="1"/>
          </p:cNvSpPr>
          <p:nvPr>
            <p:ph type="ftr" sz="quarter" idx="2"/>
          </p:nvPr>
        </p:nvSpPr>
        <p:spPr bwMode="auto">
          <a:xfrm>
            <a:off x="1" y="8841900"/>
            <a:ext cx="3042603" cy="464025"/>
          </a:xfrm>
          <a:prstGeom prst="rect">
            <a:avLst/>
          </a:prstGeom>
          <a:noFill/>
          <a:ln w="9525">
            <a:noFill/>
            <a:miter lim="800000"/>
            <a:headEnd/>
            <a:tailEnd/>
          </a:ln>
          <a:effectLst/>
        </p:spPr>
        <p:txBody>
          <a:bodyPr vert="horz" wrap="square" lIns="93270" tIns="46635" rIns="93270" bIns="46635" numCol="1" anchor="b" anchorCtr="0" compatLnSpc="1">
            <a:prstTxWarp prst="textNoShape">
              <a:avLst/>
            </a:prstTxWarp>
          </a:bodyPr>
          <a:lstStyle>
            <a:lvl1pPr defTabSz="932888">
              <a:defRPr sz="1200">
                <a:solidFill>
                  <a:schemeClr val="tx1"/>
                </a:solidFill>
              </a:defRPr>
            </a:lvl1pPr>
          </a:lstStyle>
          <a:p>
            <a:pPr>
              <a:defRPr/>
            </a:pPr>
            <a:endParaRPr lang="en-US"/>
          </a:p>
        </p:txBody>
      </p:sp>
      <p:sp>
        <p:nvSpPr>
          <p:cNvPr id="100357" name="Rectangle 5"/>
          <p:cNvSpPr>
            <a:spLocks noGrp="1" noChangeArrowheads="1"/>
          </p:cNvSpPr>
          <p:nvPr>
            <p:ph type="sldNum" sz="quarter" idx="3"/>
          </p:nvPr>
        </p:nvSpPr>
        <p:spPr bwMode="auto">
          <a:xfrm>
            <a:off x="3977322" y="8841900"/>
            <a:ext cx="3042603" cy="464025"/>
          </a:xfrm>
          <a:prstGeom prst="rect">
            <a:avLst/>
          </a:prstGeom>
          <a:noFill/>
          <a:ln w="9525">
            <a:noFill/>
            <a:miter lim="800000"/>
            <a:headEnd/>
            <a:tailEnd/>
          </a:ln>
          <a:effectLst/>
        </p:spPr>
        <p:txBody>
          <a:bodyPr vert="horz" wrap="square" lIns="93270" tIns="46635" rIns="93270" bIns="46635" numCol="1" anchor="b" anchorCtr="0" compatLnSpc="1">
            <a:prstTxWarp prst="textNoShape">
              <a:avLst/>
            </a:prstTxWarp>
          </a:bodyPr>
          <a:lstStyle>
            <a:lvl1pPr algn="r" defTabSz="932888">
              <a:defRPr sz="1200">
                <a:solidFill>
                  <a:schemeClr val="tx1"/>
                </a:solidFill>
              </a:defRPr>
            </a:lvl1pPr>
          </a:lstStyle>
          <a:p>
            <a:pPr>
              <a:defRPr/>
            </a:pPr>
            <a:fld id="{7A841351-2488-4FEE-9BBE-9C1018CF6B92}" type="slidenum">
              <a:rPr lang="en-US"/>
              <a:pPr>
                <a:defRPr/>
              </a:pPr>
              <a:t>‹#›</a:t>
            </a:fld>
            <a:endParaRPr lang="en-US"/>
          </a:p>
        </p:txBody>
      </p:sp>
    </p:spTree>
    <p:extLst>
      <p:ext uri="{BB962C8B-B14F-4D97-AF65-F5344CB8AC3E}">
        <p14:creationId xmlns:p14="http://schemas.microsoft.com/office/powerpoint/2010/main" val="3893083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3042603" cy="465615"/>
          </a:xfrm>
          <a:prstGeom prst="rect">
            <a:avLst/>
          </a:prstGeom>
          <a:noFill/>
          <a:ln w="9525">
            <a:noFill/>
            <a:miter lim="800000"/>
            <a:headEnd/>
            <a:tailEnd/>
          </a:ln>
          <a:effectLst/>
        </p:spPr>
        <p:txBody>
          <a:bodyPr vert="horz" wrap="square" lIns="93270" tIns="46635" rIns="93270" bIns="46635" numCol="1" anchor="t" anchorCtr="0" compatLnSpc="1">
            <a:prstTxWarp prst="textNoShape">
              <a:avLst/>
            </a:prstTxWarp>
          </a:bodyPr>
          <a:lstStyle>
            <a:lvl1pPr defTabSz="932888">
              <a:defRPr sz="1200">
                <a:solidFill>
                  <a:schemeClr val="tx1"/>
                </a:solidFill>
              </a:defRPr>
            </a:lvl1pPr>
          </a:lstStyle>
          <a:p>
            <a:pPr>
              <a:defRPr/>
            </a:pPr>
            <a:endParaRPr lang="en-US"/>
          </a:p>
        </p:txBody>
      </p:sp>
      <p:sp>
        <p:nvSpPr>
          <p:cNvPr id="13315" name="Rectangle 3"/>
          <p:cNvSpPr>
            <a:spLocks noGrp="1" noChangeArrowheads="1"/>
          </p:cNvSpPr>
          <p:nvPr>
            <p:ph type="dt" idx="1"/>
          </p:nvPr>
        </p:nvSpPr>
        <p:spPr bwMode="auto">
          <a:xfrm>
            <a:off x="3977322" y="0"/>
            <a:ext cx="3042603" cy="465615"/>
          </a:xfrm>
          <a:prstGeom prst="rect">
            <a:avLst/>
          </a:prstGeom>
          <a:noFill/>
          <a:ln w="9525">
            <a:noFill/>
            <a:miter lim="800000"/>
            <a:headEnd/>
            <a:tailEnd/>
          </a:ln>
          <a:effectLst/>
        </p:spPr>
        <p:txBody>
          <a:bodyPr vert="horz" wrap="square" lIns="93270" tIns="46635" rIns="93270" bIns="46635" numCol="1" anchor="t" anchorCtr="0" compatLnSpc="1">
            <a:prstTxWarp prst="textNoShape">
              <a:avLst/>
            </a:prstTxWarp>
          </a:bodyPr>
          <a:lstStyle>
            <a:lvl1pPr algn="r" defTabSz="932888">
              <a:defRPr sz="1200">
                <a:solidFill>
                  <a:schemeClr val="tx1"/>
                </a:solidFill>
              </a:defRPr>
            </a:lvl1pPr>
          </a:lstStyle>
          <a:p>
            <a:pPr>
              <a:defRPr/>
            </a:pPr>
            <a:endParaRPr lang="en-US"/>
          </a:p>
        </p:txBody>
      </p:sp>
      <p:sp>
        <p:nvSpPr>
          <p:cNvPr id="95236"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36309" y="4420951"/>
            <a:ext cx="5147309" cy="4185759"/>
          </a:xfrm>
          <a:prstGeom prst="rect">
            <a:avLst/>
          </a:prstGeom>
          <a:noFill/>
          <a:ln w="9525">
            <a:noFill/>
            <a:miter lim="800000"/>
            <a:headEnd/>
            <a:tailEnd/>
          </a:ln>
          <a:effectLst/>
        </p:spPr>
        <p:txBody>
          <a:bodyPr vert="horz" wrap="square" lIns="93270" tIns="46635" rIns="93270" bIns="466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1" y="8841900"/>
            <a:ext cx="3042603" cy="464025"/>
          </a:xfrm>
          <a:prstGeom prst="rect">
            <a:avLst/>
          </a:prstGeom>
          <a:noFill/>
          <a:ln w="9525">
            <a:noFill/>
            <a:miter lim="800000"/>
            <a:headEnd/>
            <a:tailEnd/>
          </a:ln>
          <a:effectLst/>
        </p:spPr>
        <p:txBody>
          <a:bodyPr vert="horz" wrap="square" lIns="93270" tIns="46635" rIns="93270" bIns="46635" numCol="1" anchor="b" anchorCtr="0" compatLnSpc="1">
            <a:prstTxWarp prst="textNoShape">
              <a:avLst/>
            </a:prstTxWarp>
          </a:bodyPr>
          <a:lstStyle>
            <a:lvl1pPr defTabSz="932888">
              <a:defRPr sz="1200">
                <a:solidFill>
                  <a:schemeClr val="tx1"/>
                </a:solidFill>
              </a:defRPr>
            </a:lvl1pPr>
          </a:lstStyle>
          <a:p>
            <a:pPr>
              <a:defRPr/>
            </a:pPr>
            <a:endParaRPr lang="en-US"/>
          </a:p>
        </p:txBody>
      </p:sp>
      <p:sp>
        <p:nvSpPr>
          <p:cNvPr id="13319" name="Rectangle 7"/>
          <p:cNvSpPr>
            <a:spLocks noGrp="1" noChangeArrowheads="1"/>
          </p:cNvSpPr>
          <p:nvPr>
            <p:ph type="sldNum" sz="quarter" idx="5"/>
          </p:nvPr>
        </p:nvSpPr>
        <p:spPr bwMode="auto">
          <a:xfrm>
            <a:off x="3977322" y="8841900"/>
            <a:ext cx="3042603" cy="464025"/>
          </a:xfrm>
          <a:prstGeom prst="rect">
            <a:avLst/>
          </a:prstGeom>
          <a:noFill/>
          <a:ln w="9525">
            <a:noFill/>
            <a:miter lim="800000"/>
            <a:headEnd/>
            <a:tailEnd/>
          </a:ln>
          <a:effectLst/>
        </p:spPr>
        <p:txBody>
          <a:bodyPr vert="horz" wrap="square" lIns="93270" tIns="46635" rIns="93270" bIns="46635" numCol="1" anchor="b" anchorCtr="0" compatLnSpc="1">
            <a:prstTxWarp prst="textNoShape">
              <a:avLst/>
            </a:prstTxWarp>
          </a:bodyPr>
          <a:lstStyle>
            <a:lvl1pPr algn="r" defTabSz="932888">
              <a:defRPr sz="1200">
                <a:solidFill>
                  <a:schemeClr val="tx1"/>
                </a:solidFill>
              </a:defRPr>
            </a:lvl1pPr>
          </a:lstStyle>
          <a:p>
            <a:pPr>
              <a:defRPr/>
            </a:pPr>
            <a:fld id="{6AFBC84F-3AC9-44F6-B5DB-EF044F0A1608}" type="slidenum">
              <a:rPr lang="en-US"/>
              <a:pPr>
                <a:defRPr/>
              </a:pPr>
              <a:t>‹#›</a:t>
            </a:fld>
            <a:endParaRPr lang="en-US"/>
          </a:p>
        </p:txBody>
      </p:sp>
    </p:spTree>
    <p:extLst>
      <p:ext uri="{BB962C8B-B14F-4D97-AF65-F5344CB8AC3E}">
        <p14:creationId xmlns:p14="http://schemas.microsoft.com/office/powerpoint/2010/main" val="2916194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Arial" charset="0"/>
              </a:defRPr>
            </a:lvl1pPr>
            <a:lvl2pPr marL="742178" indent="-284476">
              <a:defRPr sz="2200">
                <a:solidFill>
                  <a:schemeClr val="tx1"/>
                </a:solidFill>
                <a:latin typeface="Arial" charset="0"/>
              </a:defRPr>
            </a:lvl2pPr>
            <a:lvl3pPr marL="1142669" indent="-227263">
              <a:defRPr sz="2200">
                <a:solidFill>
                  <a:schemeClr val="tx1"/>
                </a:solidFill>
                <a:latin typeface="Arial" charset="0"/>
              </a:defRPr>
            </a:lvl3pPr>
            <a:lvl4pPr marL="1598782" indent="-227263">
              <a:defRPr sz="2200">
                <a:solidFill>
                  <a:schemeClr val="tx1"/>
                </a:solidFill>
                <a:latin typeface="Arial" charset="0"/>
              </a:defRPr>
            </a:lvl4pPr>
            <a:lvl5pPr marL="2056485" indent="-227263">
              <a:defRPr sz="2200">
                <a:solidFill>
                  <a:schemeClr val="tx1"/>
                </a:solidFill>
                <a:latin typeface="Arial" charset="0"/>
              </a:defRPr>
            </a:lvl5pPr>
            <a:lvl6pPr marL="2514188" indent="-227263" eaLnBrk="0" fontAlgn="base" hangingPunct="0">
              <a:spcBef>
                <a:spcPct val="0"/>
              </a:spcBef>
              <a:spcAft>
                <a:spcPct val="0"/>
              </a:spcAft>
              <a:defRPr sz="2200">
                <a:solidFill>
                  <a:schemeClr val="tx1"/>
                </a:solidFill>
                <a:latin typeface="Arial" charset="0"/>
              </a:defRPr>
            </a:lvl6pPr>
            <a:lvl7pPr marL="2971890" indent="-227263" eaLnBrk="0" fontAlgn="base" hangingPunct="0">
              <a:spcBef>
                <a:spcPct val="0"/>
              </a:spcBef>
              <a:spcAft>
                <a:spcPct val="0"/>
              </a:spcAft>
              <a:defRPr sz="2200">
                <a:solidFill>
                  <a:schemeClr val="tx1"/>
                </a:solidFill>
                <a:latin typeface="Arial" charset="0"/>
              </a:defRPr>
            </a:lvl7pPr>
            <a:lvl8pPr marL="3429593" indent="-227263" eaLnBrk="0" fontAlgn="base" hangingPunct="0">
              <a:spcBef>
                <a:spcPct val="0"/>
              </a:spcBef>
              <a:spcAft>
                <a:spcPct val="0"/>
              </a:spcAft>
              <a:defRPr sz="2200">
                <a:solidFill>
                  <a:schemeClr val="tx1"/>
                </a:solidFill>
                <a:latin typeface="Arial" charset="0"/>
              </a:defRPr>
            </a:lvl8pPr>
            <a:lvl9pPr marL="3887296" indent="-227263" eaLnBrk="0" fontAlgn="base" hangingPunct="0">
              <a:spcBef>
                <a:spcPct val="0"/>
              </a:spcBef>
              <a:spcAft>
                <a:spcPct val="0"/>
              </a:spcAft>
              <a:defRPr sz="2200">
                <a:solidFill>
                  <a:schemeClr val="tx1"/>
                </a:solidFill>
                <a:latin typeface="Arial" charset="0"/>
              </a:defRPr>
            </a:lvl9pPr>
          </a:lstStyle>
          <a:p>
            <a:pPr defTabSz="915406"/>
            <a:fld id="{F40DB7E8-2721-4873-B6B0-E27A62D0AF5E}" type="slidenum">
              <a:rPr lang="en-US" altLang="en-US" sz="1200">
                <a:latin typeface="Times New Roman" pitchFamily="18" charset="0"/>
              </a:rPr>
              <a:pPr defTabSz="915406"/>
              <a:t>1</a:t>
            </a:fld>
            <a:endParaRPr lang="en-US" altLang="en-US" sz="1200">
              <a:latin typeface="Times New Roman" pitchFamily="18" charset="0"/>
            </a:endParaRPr>
          </a:p>
        </p:txBody>
      </p:sp>
      <p:sp>
        <p:nvSpPr>
          <p:cNvPr id="57347" name="Rectangle 2"/>
          <p:cNvSpPr>
            <a:spLocks noGrp="1" noRot="1" noChangeAspect="1" noChangeArrowheads="1" noTextEdit="1"/>
          </p:cNvSpPr>
          <p:nvPr>
            <p:ph type="sldImg"/>
          </p:nvPr>
        </p:nvSpPr>
        <p:spPr>
          <a:xfrm>
            <a:off x="1182688" y="696913"/>
            <a:ext cx="4654550" cy="3490912"/>
          </a:xfrm>
          <a:ln/>
        </p:spPr>
      </p:sp>
      <p:sp>
        <p:nvSpPr>
          <p:cNvPr id="57348" name="Rectangle 3"/>
          <p:cNvSpPr>
            <a:spLocks noGrp="1" noChangeArrowheads="1"/>
          </p:cNvSpPr>
          <p:nvPr>
            <p:ph type="body" idx="1"/>
          </p:nvPr>
        </p:nvSpPr>
        <p:spPr>
          <a:xfrm>
            <a:off x="936309" y="4420950"/>
            <a:ext cx="5147309" cy="41873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38602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82688" y="698500"/>
            <a:ext cx="4652962" cy="3489325"/>
          </a:xfrm>
          <a:ln/>
        </p:spPr>
      </p:sp>
      <p:sp>
        <p:nvSpPr>
          <p:cNvPr id="7475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21846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82688" y="698500"/>
            <a:ext cx="4652962" cy="3489325"/>
          </a:xfrm>
          <a:ln/>
        </p:spPr>
      </p:sp>
      <p:sp>
        <p:nvSpPr>
          <p:cNvPr id="7577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04107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82688" y="698500"/>
            <a:ext cx="4652962" cy="3489325"/>
          </a:xfrm>
          <a:ln/>
        </p:spPr>
      </p:sp>
      <p:sp>
        <p:nvSpPr>
          <p:cNvPr id="7680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597069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82688" y="698500"/>
            <a:ext cx="4652962" cy="3489325"/>
          </a:xfrm>
          <a:ln/>
        </p:spPr>
      </p:sp>
      <p:sp>
        <p:nvSpPr>
          <p:cNvPr id="7782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345987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82688" y="698500"/>
            <a:ext cx="4652962" cy="3489325"/>
          </a:xfrm>
          <a:ln/>
        </p:spPr>
      </p:sp>
      <p:sp>
        <p:nvSpPr>
          <p:cNvPr id="7885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357828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386710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01930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301115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82688" y="698500"/>
            <a:ext cx="4652962" cy="3489325"/>
          </a:xfrm>
          <a:ln/>
        </p:spPr>
      </p:sp>
      <p:sp>
        <p:nvSpPr>
          <p:cNvPr id="808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90852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82688" y="698500"/>
            <a:ext cx="4652962" cy="3489325"/>
          </a:xfrm>
          <a:ln/>
        </p:spPr>
      </p:sp>
      <p:sp>
        <p:nvSpPr>
          <p:cNvPr id="808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4142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Arial" charset="0"/>
              </a:defRPr>
            </a:lvl1pPr>
            <a:lvl2pPr marL="742178" indent="-284476">
              <a:defRPr sz="2200">
                <a:solidFill>
                  <a:schemeClr val="tx1"/>
                </a:solidFill>
                <a:latin typeface="Arial" charset="0"/>
              </a:defRPr>
            </a:lvl2pPr>
            <a:lvl3pPr marL="1142669" indent="-227263">
              <a:defRPr sz="2200">
                <a:solidFill>
                  <a:schemeClr val="tx1"/>
                </a:solidFill>
                <a:latin typeface="Arial" charset="0"/>
              </a:defRPr>
            </a:lvl3pPr>
            <a:lvl4pPr marL="1598782" indent="-227263">
              <a:defRPr sz="2200">
                <a:solidFill>
                  <a:schemeClr val="tx1"/>
                </a:solidFill>
                <a:latin typeface="Arial" charset="0"/>
              </a:defRPr>
            </a:lvl4pPr>
            <a:lvl5pPr marL="2056485" indent="-227263">
              <a:defRPr sz="2200">
                <a:solidFill>
                  <a:schemeClr val="tx1"/>
                </a:solidFill>
                <a:latin typeface="Arial" charset="0"/>
              </a:defRPr>
            </a:lvl5pPr>
            <a:lvl6pPr marL="2514188" indent="-227263" eaLnBrk="0" fontAlgn="base" hangingPunct="0">
              <a:spcBef>
                <a:spcPct val="0"/>
              </a:spcBef>
              <a:spcAft>
                <a:spcPct val="0"/>
              </a:spcAft>
              <a:defRPr sz="2200">
                <a:solidFill>
                  <a:schemeClr val="tx1"/>
                </a:solidFill>
                <a:latin typeface="Arial" charset="0"/>
              </a:defRPr>
            </a:lvl6pPr>
            <a:lvl7pPr marL="2971890" indent="-227263" eaLnBrk="0" fontAlgn="base" hangingPunct="0">
              <a:spcBef>
                <a:spcPct val="0"/>
              </a:spcBef>
              <a:spcAft>
                <a:spcPct val="0"/>
              </a:spcAft>
              <a:defRPr sz="2200">
                <a:solidFill>
                  <a:schemeClr val="tx1"/>
                </a:solidFill>
                <a:latin typeface="Arial" charset="0"/>
              </a:defRPr>
            </a:lvl7pPr>
            <a:lvl8pPr marL="3429593" indent="-227263" eaLnBrk="0" fontAlgn="base" hangingPunct="0">
              <a:spcBef>
                <a:spcPct val="0"/>
              </a:spcBef>
              <a:spcAft>
                <a:spcPct val="0"/>
              </a:spcAft>
              <a:defRPr sz="2200">
                <a:solidFill>
                  <a:schemeClr val="tx1"/>
                </a:solidFill>
                <a:latin typeface="Arial" charset="0"/>
              </a:defRPr>
            </a:lvl8pPr>
            <a:lvl9pPr marL="3887296" indent="-227263" eaLnBrk="0" fontAlgn="base" hangingPunct="0">
              <a:spcBef>
                <a:spcPct val="0"/>
              </a:spcBef>
              <a:spcAft>
                <a:spcPct val="0"/>
              </a:spcAft>
              <a:defRPr sz="2200">
                <a:solidFill>
                  <a:schemeClr val="tx1"/>
                </a:solidFill>
                <a:latin typeface="Arial" charset="0"/>
              </a:defRPr>
            </a:lvl9pPr>
          </a:lstStyle>
          <a:p>
            <a:pPr defTabSz="915406"/>
            <a:fld id="{5DB0461F-4B20-4A9D-947B-B16B39764E57}" type="slidenum">
              <a:rPr lang="en-US" altLang="en-US" sz="1200">
                <a:latin typeface="Times New Roman" pitchFamily="18" charset="0"/>
              </a:rPr>
              <a:pPr defTabSz="915406"/>
              <a:t>2</a:t>
            </a:fld>
            <a:endParaRPr lang="en-US" altLang="en-US" sz="120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41726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82688" y="698500"/>
            <a:ext cx="4652962" cy="3489325"/>
          </a:xfrm>
          <a:ln/>
        </p:spPr>
      </p:sp>
      <p:sp>
        <p:nvSpPr>
          <p:cNvPr id="706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54567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82688" y="698500"/>
            <a:ext cx="4652962" cy="3489325"/>
          </a:xfrm>
          <a:ln/>
        </p:spPr>
      </p:sp>
      <p:sp>
        <p:nvSpPr>
          <p:cNvPr id="706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997867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017878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430320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266002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2964214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02547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08763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57802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57426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Arial" charset="0"/>
              </a:defRPr>
            </a:lvl1pPr>
            <a:lvl2pPr marL="742178" indent="-284476">
              <a:defRPr sz="2200">
                <a:solidFill>
                  <a:schemeClr val="tx1"/>
                </a:solidFill>
                <a:latin typeface="Arial" charset="0"/>
              </a:defRPr>
            </a:lvl2pPr>
            <a:lvl3pPr marL="1142669" indent="-227263">
              <a:defRPr sz="2200">
                <a:solidFill>
                  <a:schemeClr val="tx1"/>
                </a:solidFill>
                <a:latin typeface="Arial" charset="0"/>
              </a:defRPr>
            </a:lvl3pPr>
            <a:lvl4pPr marL="1598782" indent="-227263">
              <a:defRPr sz="2200">
                <a:solidFill>
                  <a:schemeClr val="tx1"/>
                </a:solidFill>
                <a:latin typeface="Arial" charset="0"/>
              </a:defRPr>
            </a:lvl4pPr>
            <a:lvl5pPr marL="2056485" indent="-227263">
              <a:defRPr sz="2200">
                <a:solidFill>
                  <a:schemeClr val="tx1"/>
                </a:solidFill>
                <a:latin typeface="Arial" charset="0"/>
              </a:defRPr>
            </a:lvl5pPr>
            <a:lvl6pPr marL="2514188" indent="-227263" eaLnBrk="0" fontAlgn="base" hangingPunct="0">
              <a:spcBef>
                <a:spcPct val="0"/>
              </a:spcBef>
              <a:spcAft>
                <a:spcPct val="0"/>
              </a:spcAft>
              <a:defRPr sz="2200">
                <a:solidFill>
                  <a:schemeClr val="tx1"/>
                </a:solidFill>
                <a:latin typeface="Arial" charset="0"/>
              </a:defRPr>
            </a:lvl6pPr>
            <a:lvl7pPr marL="2971890" indent="-227263" eaLnBrk="0" fontAlgn="base" hangingPunct="0">
              <a:spcBef>
                <a:spcPct val="0"/>
              </a:spcBef>
              <a:spcAft>
                <a:spcPct val="0"/>
              </a:spcAft>
              <a:defRPr sz="2200">
                <a:solidFill>
                  <a:schemeClr val="tx1"/>
                </a:solidFill>
                <a:latin typeface="Arial" charset="0"/>
              </a:defRPr>
            </a:lvl7pPr>
            <a:lvl8pPr marL="3429593" indent="-227263" eaLnBrk="0" fontAlgn="base" hangingPunct="0">
              <a:spcBef>
                <a:spcPct val="0"/>
              </a:spcBef>
              <a:spcAft>
                <a:spcPct val="0"/>
              </a:spcAft>
              <a:defRPr sz="2200">
                <a:solidFill>
                  <a:schemeClr val="tx1"/>
                </a:solidFill>
                <a:latin typeface="Arial" charset="0"/>
              </a:defRPr>
            </a:lvl8pPr>
            <a:lvl9pPr marL="3887296" indent="-227263" eaLnBrk="0" fontAlgn="base" hangingPunct="0">
              <a:spcBef>
                <a:spcPct val="0"/>
              </a:spcBef>
              <a:spcAft>
                <a:spcPct val="0"/>
              </a:spcAft>
              <a:defRPr sz="2200">
                <a:solidFill>
                  <a:schemeClr val="tx1"/>
                </a:solidFill>
                <a:latin typeface="Arial" charset="0"/>
              </a:defRPr>
            </a:lvl9pPr>
          </a:lstStyle>
          <a:p>
            <a:pPr defTabSz="915406"/>
            <a:fld id="{5DB0461F-4B20-4A9D-947B-B16B39764E57}" type="slidenum">
              <a:rPr lang="en-US" altLang="en-US" sz="1200">
                <a:latin typeface="Times New Roman" pitchFamily="18" charset="0"/>
              </a:rPr>
              <a:pPr defTabSz="915406"/>
              <a:t>3</a:t>
            </a:fld>
            <a:endParaRPr lang="en-US" altLang="en-US" sz="120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755127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pPr defTabSz="931769"/>
            <a:fld id="{7FFB8442-D53E-4E89-8780-DD73264002F7}" type="slidenum">
              <a:rPr lang="en-US" smtClean="0"/>
              <a:pPr defTabSz="931769"/>
              <a:t>30</a:t>
            </a:fld>
            <a:endParaRPr lang="en-US" dirty="0"/>
          </a:p>
        </p:txBody>
      </p:sp>
      <p:sp>
        <p:nvSpPr>
          <p:cNvPr id="81923" name="Rectangle 2"/>
          <p:cNvSpPr>
            <a:spLocks noGrp="1" noRot="1" noChangeAspect="1" noChangeArrowheads="1" noTextEdit="1"/>
          </p:cNvSpPr>
          <p:nvPr>
            <p:ph type="sldImg"/>
          </p:nvPr>
        </p:nvSpPr>
        <p:spPr>
          <a:xfrm>
            <a:off x="1184275" y="698500"/>
            <a:ext cx="4649788" cy="3487738"/>
          </a:xfrm>
          <a:ln/>
        </p:spPr>
      </p:sp>
      <p:sp>
        <p:nvSpPr>
          <p:cNvPr id="819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4767096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0100175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pPr defTabSz="931769"/>
            <a:fld id="{7FFB8442-D53E-4E89-8780-DD73264002F7}" type="slidenum">
              <a:rPr lang="en-US" smtClean="0"/>
              <a:pPr defTabSz="931769"/>
              <a:t>32</a:t>
            </a:fld>
            <a:endParaRPr lang="en-US" dirty="0"/>
          </a:p>
        </p:txBody>
      </p:sp>
      <p:sp>
        <p:nvSpPr>
          <p:cNvPr id="81923" name="Rectangle 2"/>
          <p:cNvSpPr>
            <a:spLocks noGrp="1" noRot="1" noChangeAspect="1" noChangeArrowheads="1" noTextEdit="1"/>
          </p:cNvSpPr>
          <p:nvPr>
            <p:ph type="sldImg"/>
          </p:nvPr>
        </p:nvSpPr>
        <p:spPr>
          <a:xfrm>
            <a:off x="1184275" y="698500"/>
            <a:ext cx="4649788" cy="3487738"/>
          </a:xfrm>
          <a:ln/>
        </p:spPr>
      </p:sp>
      <p:sp>
        <p:nvSpPr>
          <p:cNvPr id="819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901308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82688" y="698500"/>
            <a:ext cx="4652962" cy="3489325"/>
          </a:xfrm>
          <a:ln/>
        </p:spPr>
      </p:sp>
      <p:sp>
        <p:nvSpPr>
          <p:cNvPr id="798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778866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710">
              <a:defRPr sz="2200">
                <a:solidFill>
                  <a:schemeClr val="tx1"/>
                </a:solidFill>
                <a:latin typeface="Arial" pitchFamily="34" charset="0"/>
              </a:defRPr>
            </a:lvl1pPr>
            <a:lvl2pPr marL="743767" indent="-286064" defTabSz="929710">
              <a:defRPr sz="2200">
                <a:solidFill>
                  <a:schemeClr val="tx1"/>
                </a:solidFill>
                <a:latin typeface="Arial" pitchFamily="34" charset="0"/>
              </a:defRPr>
            </a:lvl2pPr>
            <a:lvl3pPr marL="1144257" indent="-228851" defTabSz="929710">
              <a:defRPr sz="2200">
                <a:solidFill>
                  <a:schemeClr val="tx1"/>
                </a:solidFill>
                <a:latin typeface="Arial" pitchFamily="34" charset="0"/>
              </a:defRPr>
            </a:lvl3pPr>
            <a:lvl4pPr marL="1601960" indent="-228851" defTabSz="929710">
              <a:defRPr sz="2200">
                <a:solidFill>
                  <a:schemeClr val="tx1"/>
                </a:solidFill>
                <a:latin typeface="Arial" pitchFamily="34" charset="0"/>
              </a:defRPr>
            </a:lvl4pPr>
            <a:lvl5pPr marL="2059663" indent="-228851" defTabSz="929710">
              <a:defRPr sz="2200">
                <a:solidFill>
                  <a:schemeClr val="tx1"/>
                </a:solidFill>
                <a:latin typeface="Arial" pitchFamily="34" charset="0"/>
              </a:defRPr>
            </a:lvl5pPr>
            <a:lvl6pPr marL="2517366" indent="-228851" defTabSz="929710" eaLnBrk="0" fontAlgn="base" hangingPunct="0">
              <a:spcBef>
                <a:spcPct val="0"/>
              </a:spcBef>
              <a:spcAft>
                <a:spcPct val="0"/>
              </a:spcAft>
              <a:defRPr sz="2200">
                <a:solidFill>
                  <a:schemeClr val="tx1"/>
                </a:solidFill>
                <a:latin typeface="Arial" pitchFamily="34" charset="0"/>
              </a:defRPr>
            </a:lvl6pPr>
            <a:lvl7pPr marL="2975069" indent="-228851" defTabSz="929710" eaLnBrk="0" fontAlgn="base" hangingPunct="0">
              <a:spcBef>
                <a:spcPct val="0"/>
              </a:spcBef>
              <a:spcAft>
                <a:spcPct val="0"/>
              </a:spcAft>
              <a:defRPr sz="2200">
                <a:solidFill>
                  <a:schemeClr val="tx1"/>
                </a:solidFill>
                <a:latin typeface="Arial" pitchFamily="34" charset="0"/>
              </a:defRPr>
            </a:lvl7pPr>
            <a:lvl8pPr marL="3432772" indent="-228851" defTabSz="929710" eaLnBrk="0" fontAlgn="base" hangingPunct="0">
              <a:spcBef>
                <a:spcPct val="0"/>
              </a:spcBef>
              <a:spcAft>
                <a:spcPct val="0"/>
              </a:spcAft>
              <a:defRPr sz="2200">
                <a:solidFill>
                  <a:schemeClr val="tx1"/>
                </a:solidFill>
                <a:latin typeface="Arial" pitchFamily="34" charset="0"/>
              </a:defRPr>
            </a:lvl8pPr>
            <a:lvl9pPr marL="3890475" indent="-228851" defTabSz="929710" eaLnBrk="0" fontAlgn="base" hangingPunct="0">
              <a:spcBef>
                <a:spcPct val="0"/>
              </a:spcBef>
              <a:spcAft>
                <a:spcPct val="0"/>
              </a:spcAft>
              <a:defRPr sz="2200">
                <a:solidFill>
                  <a:schemeClr val="tx1"/>
                </a:solidFill>
                <a:latin typeface="Arial" pitchFamily="34" charset="0"/>
              </a:defRPr>
            </a:lvl9pPr>
          </a:lstStyle>
          <a:p>
            <a:fld id="{7E22DF5F-95C5-41D0-9ED7-7891C415175F}" type="slidenum">
              <a:rPr lang="en-US" altLang="en-US" sz="1200">
                <a:latin typeface="Times New Roman" pitchFamily="18" charset="0"/>
              </a:rPr>
              <a:pPr/>
              <a:t>36</a:t>
            </a:fld>
            <a:endParaRPr lang="en-US" altLang="en-US" sz="1200">
              <a:latin typeface="Times New Roman" pitchFamily="18" charset="0"/>
            </a:endParaRPr>
          </a:p>
        </p:txBody>
      </p:sp>
      <p:sp>
        <p:nvSpPr>
          <p:cNvPr id="316419" name="Rectangle 2"/>
          <p:cNvSpPr>
            <a:spLocks noGrp="1" noRot="1" noChangeAspect="1" noChangeArrowheads="1" noTextEdit="1"/>
          </p:cNvSpPr>
          <p:nvPr>
            <p:ph type="sldImg"/>
          </p:nvPr>
        </p:nvSpPr>
        <p:spPr>
          <a:xfrm>
            <a:off x="1184275" y="698500"/>
            <a:ext cx="4649788" cy="3487738"/>
          </a:xfrm>
          <a:ln/>
        </p:spPr>
      </p:sp>
      <p:sp>
        <p:nvSpPr>
          <p:cNvPr id="316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187592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817">
              <a:defRPr sz="2200">
                <a:solidFill>
                  <a:schemeClr val="tx1"/>
                </a:solidFill>
                <a:latin typeface="Arial" charset="0"/>
              </a:defRPr>
            </a:lvl1pPr>
            <a:lvl2pPr marL="742178" indent="-282886" defTabSz="913817">
              <a:defRPr sz="2200">
                <a:solidFill>
                  <a:schemeClr val="tx1"/>
                </a:solidFill>
                <a:latin typeface="Arial" charset="0"/>
              </a:defRPr>
            </a:lvl2pPr>
            <a:lvl3pPr marL="1142669" indent="-225673" defTabSz="913817">
              <a:defRPr sz="2200">
                <a:solidFill>
                  <a:schemeClr val="tx1"/>
                </a:solidFill>
                <a:latin typeface="Arial" charset="0"/>
              </a:defRPr>
            </a:lvl3pPr>
            <a:lvl4pPr marL="1598782" indent="-225673" defTabSz="913817">
              <a:defRPr sz="2200">
                <a:solidFill>
                  <a:schemeClr val="tx1"/>
                </a:solidFill>
                <a:latin typeface="Arial" charset="0"/>
              </a:defRPr>
            </a:lvl4pPr>
            <a:lvl5pPr marL="2056485" indent="-225673" defTabSz="913817">
              <a:defRPr sz="2200">
                <a:solidFill>
                  <a:schemeClr val="tx1"/>
                </a:solidFill>
                <a:latin typeface="Arial" charset="0"/>
              </a:defRPr>
            </a:lvl5pPr>
            <a:lvl6pPr marL="2514188" indent="-225673" defTabSz="913817" eaLnBrk="0" fontAlgn="base" hangingPunct="0">
              <a:spcBef>
                <a:spcPct val="0"/>
              </a:spcBef>
              <a:spcAft>
                <a:spcPct val="0"/>
              </a:spcAft>
              <a:defRPr sz="2200">
                <a:solidFill>
                  <a:schemeClr val="tx1"/>
                </a:solidFill>
                <a:latin typeface="Arial" charset="0"/>
              </a:defRPr>
            </a:lvl6pPr>
            <a:lvl7pPr marL="2971890" indent="-225673" defTabSz="913817" eaLnBrk="0" fontAlgn="base" hangingPunct="0">
              <a:spcBef>
                <a:spcPct val="0"/>
              </a:spcBef>
              <a:spcAft>
                <a:spcPct val="0"/>
              </a:spcAft>
              <a:defRPr sz="2200">
                <a:solidFill>
                  <a:schemeClr val="tx1"/>
                </a:solidFill>
                <a:latin typeface="Arial" charset="0"/>
              </a:defRPr>
            </a:lvl7pPr>
            <a:lvl8pPr marL="3429593" indent="-225673" defTabSz="913817" eaLnBrk="0" fontAlgn="base" hangingPunct="0">
              <a:spcBef>
                <a:spcPct val="0"/>
              </a:spcBef>
              <a:spcAft>
                <a:spcPct val="0"/>
              </a:spcAft>
              <a:defRPr sz="2200">
                <a:solidFill>
                  <a:schemeClr val="tx1"/>
                </a:solidFill>
                <a:latin typeface="Arial" charset="0"/>
              </a:defRPr>
            </a:lvl8pPr>
            <a:lvl9pPr marL="3887296" indent="-225673" defTabSz="913817" eaLnBrk="0" fontAlgn="base" hangingPunct="0">
              <a:spcBef>
                <a:spcPct val="0"/>
              </a:spcBef>
              <a:spcAft>
                <a:spcPct val="0"/>
              </a:spcAft>
              <a:defRPr sz="2200">
                <a:solidFill>
                  <a:schemeClr val="tx1"/>
                </a:solidFill>
                <a:latin typeface="Arial" charset="0"/>
              </a:defRPr>
            </a:lvl9pPr>
          </a:lstStyle>
          <a:p>
            <a:fld id="{2A39BB59-15E6-4725-8E2E-B5A1BBF755E1}" type="slidenum">
              <a:rPr lang="en-US" altLang="en-US" sz="1200">
                <a:latin typeface="Times New Roman" pitchFamily="18" charset="0"/>
              </a:rPr>
              <a:pPr/>
              <a:t>38</a:t>
            </a:fld>
            <a:endParaRPr lang="en-US" altLang="en-US" sz="1200">
              <a:latin typeface="Times New Roman" pitchFamily="18" charset="0"/>
            </a:endParaRPr>
          </a:p>
        </p:txBody>
      </p:sp>
      <p:sp>
        <p:nvSpPr>
          <p:cNvPr id="83971" name="Rectangle 2"/>
          <p:cNvSpPr>
            <a:spLocks noGrp="1" noRot="1" noChangeAspect="1" noChangeArrowheads="1" noTextEdit="1"/>
          </p:cNvSpPr>
          <p:nvPr>
            <p:ph type="sldImg"/>
          </p:nvPr>
        </p:nvSpPr>
        <p:spPr>
          <a:xfrm>
            <a:off x="1182688" y="698500"/>
            <a:ext cx="4652962" cy="3489325"/>
          </a:xfrm>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ndParaRPr>
          </a:p>
        </p:txBody>
      </p:sp>
    </p:spTree>
    <p:extLst>
      <p:ext uri="{BB962C8B-B14F-4D97-AF65-F5344CB8AC3E}">
        <p14:creationId xmlns:p14="http://schemas.microsoft.com/office/powerpoint/2010/main" val="21026687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817">
              <a:defRPr sz="2200">
                <a:solidFill>
                  <a:schemeClr val="tx1"/>
                </a:solidFill>
                <a:latin typeface="Arial" charset="0"/>
              </a:defRPr>
            </a:lvl1pPr>
            <a:lvl2pPr marL="743767" indent="-286064" defTabSz="913817">
              <a:defRPr sz="2200">
                <a:solidFill>
                  <a:schemeClr val="tx1"/>
                </a:solidFill>
                <a:latin typeface="Arial" charset="0"/>
              </a:defRPr>
            </a:lvl2pPr>
            <a:lvl3pPr marL="1144257" indent="-228851" defTabSz="913817">
              <a:defRPr sz="2200">
                <a:solidFill>
                  <a:schemeClr val="tx1"/>
                </a:solidFill>
                <a:latin typeface="Arial" charset="0"/>
              </a:defRPr>
            </a:lvl3pPr>
            <a:lvl4pPr marL="1601960" indent="-228851" defTabSz="913817">
              <a:defRPr sz="2200">
                <a:solidFill>
                  <a:schemeClr val="tx1"/>
                </a:solidFill>
                <a:latin typeface="Arial" charset="0"/>
              </a:defRPr>
            </a:lvl4pPr>
            <a:lvl5pPr marL="2059663" indent="-228851" defTabSz="913817">
              <a:defRPr sz="2200">
                <a:solidFill>
                  <a:schemeClr val="tx1"/>
                </a:solidFill>
                <a:latin typeface="Arial" charset="0"/>
              </a:defRPr>
            </a:lvl5pPr>
            <a:lvl6pPr marL="2517366" indent="-228851" defTabSz="913817" eaLnBrk="0" fontAlgn="base" hangingPunct="0">
              <a:spcBef>
                <a:spcPct val="0"/>
              </a:spcBef>
              <a:spcAft>
                <a:spcPct val="0"/>
              </a:spcAft>
              <a:defRPr sz="2200">
                <a:solidFill>
                  <a:schemeClr val="tx1"/>
                </a:solidFill>
                <a:latin typeface="Arial" charset="0"/>
              </a:defRPr>
            </a:lvl6pPr>
            <a:lvl7pPr marL="2975069" indent="-228851" defTabSz="913817" eaLnBrk="0" fontAlgn="base" hangingPunct="0">
              <a:spcBef>
                <a:spcPct val="0"/>
              </a:spcBef>
              <a:spcAft>
                <a:spcPct val="0"/>
              </a:spcAft>
              <a:defRPr sz="2200">
                <a:solidFill>
                  <a:schemeClr val="tx1"/>
                </a:solidFill>
                <a:latin typeface="Arial" charset="0"/>
              </a:defRPr>
            </a:lvl7pPr>
            <a:lvl8pPr marL="3432772" indent="-228851" defTabSz="913817" eaLnBrk="0" fontAlgn="base" hangingPunct="0">
              <a:spcBef>
                <a:spcPct val="0"/>
              </a:spcBef>
              <a:spcAft>
                <a:spcPct val="0"/>
              </a:spcAft>
              <a:defRPr sz="2200">
                <a:solidFill>
                  <a:schemeClr val="tx1"/>
                </a:solidFill>
                <a:latin typeface="Arial" charset="0"/>
              </a:defRPr>
            </a:lvl8pPr>
            <a:lvl9pPr marL="3890475" indent="-228851" defTabSz="913817" eaLnBrk="0" fontAlgn="base" hangingPunct="0">
              <a:spcBef>
                <a:spcPct val="0"/>
              </a:spcBef>
              <a:spcAft>
                <a:spcPct val="0"/>
              </a:spcAft>
              <a:defRPr sz="2200">
                <a:solidFill>
                  <a:schemeClr val="tx1"/>
                </a:solidFill>
                <a:latin typeface="Arial" charset="0"/>
              </a:defRPr>
            </a:lvl9pPr>
          </a:lstStyle>
          <a:p>
            <a:fld id="{0ED1B97E-DF7A-4961-90FF-A205E3384B7E}" type="slidenum">
              <a:rPr lang="en-US" altLang="en-US" sz="1200">
                <a:latin typeface="Times New Roman" pitchFamily="18" charset="0"/>
              </a:rPr>
              <a:pPr/>
              <a:t>41</a:t>
            </a:fld>
            <a:endParaRPr lang="en-US" altLang="en-US" sz="1200">
              <a:latin typeface="Times New Roman" pitchFamily="18" charset="0"/>
            </a:endParaRPr>
          </a:p>
        </p:txBody>
      </p:sp>
      <p:sp>
        <p:nvSpPr>
          <p:cNvPr id="38915" name="Rectangle 2"/>
          <p:cNvSpPr>
            <a:spLocks noGrp="1" noRot="1" noChangeAspect="1" noChangeArrowheads="1" noTextEdit="1"/>
          </p:cNvSpPr>
          <p:nvPr>
            <p:ph type="sldImg"/>
          </p:nvPr>
        </p:nvSpPr>
        <p:spPr>
          <a:xfrm>
            <a:off x="1182688" y="698500"/>
            <a:ext cx="4652962" cy="3489325"/>
          </a:xfrm>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9950262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Arial" charset="0"/>
              </a:defRPr>
            </a:lvl1pPr>
            <a:lvl2pPr marL="743767" indent="-286064">
              <a:defRPr sz="2200">
                <a:solidFill>
                  <a:schemeClr val="tx1"/>
                </a:solidFill>
                <a:latin typeface="Arial" charset="0"/>
              </a:defRPr>
            </a:lvl2pPr>
            <a:lvl3pPr marL="1144257" indent="-228851">
              <a:defRPr sz="2200">
                <a:solidFill>
                  <a:schemeClr val="tx1"/>
                </a:solidFill>
                <a:latin typeface="Arial" charset="0"/>
              </a:defRPr>
            </a:lvl3pPr>
            <a:lvl4pPr marL="1601960" indent="-228851">
              <a:defRPr sz="2200">
                <a:solidFill>
                  <a:schemeClr val="tx1"/>
                </a:solidFill>
                <a:latin typeface="Arial" charset="0"/>
              </a:defRPr>
            </a:lvl4pPr>
            <a:lvl5pPr marL="2059663" indent="-228851">
              <a:defRPr sz="2200">
                <a:solidFill>
                  <a:schemeClr val="tx1"/>
                </a:solidFill>
                <a:latin typeface="Arial" charset="0"/>
              </a:defRPr>
            </a:lvl5pPr>
            <a:lvl6pPr marL="2517366" indent="-228851" eaLnBrk="0" fontAlgn="base" hangingPunct="0">
              <a:spcBef>
                <a:spcPct val="0"/>
              </a:spcBef>
              <a:spcAft>
                <a:spcPct val="0"/>
              </a:spcAft>
              <a:defRPr sz="2200">
                <a:solidFill>
                  <a:schemeClr val="tx1"/>
                </a:solidFill>
                <a:latin typeface="Arial" charset="0"/>
              </a:defRPr>
            </a:lvl6pPr>
            <a:lvl7pPr marL="2975069" indent="-228851" eaLnBrk="0" fontAlgn="base" hangingPunct="0">
              <a:spcBef>
                <a:spcPct val="0"/>
              </a:spcBef>
              <a:spcAft>
                <a:spcPct val="0"/>
              </a:spcAft>
              <a:defRPr sz="2200">
                <a:solidFill>
                  <a:schemeClr val="tx1"/>
                </a:solidFill>
                <a:latin typeface="Arial" charset="0"/>
              </a:defRPr>
            </a:lvl7pPr>
            <a:lvl8pPr marL="3432772" indent="-228851" eaLnBrk="0" fontAlgn="base" hangingPunct="0">
              <a:spcBef>
                <a:spcPct val="0"/>
              </a:spcBef>
              <a:spcAft>
                <a:spcPct val="0"/>
              </a:spcAft>
              <a:defRPr sz="2200">
                <a:solidFill>
                  <a:schemeClr val="tx1"/>
                </a:solidFill>
                <a:latin typeface="Arial" charset="0"/>
              </a:defRPr>
            </a:lvl8pPr>
            <a:lvl9pPr marL="3890475" indent="-228851" eaLnBrk="0" fontAlgn="base" hangingPunct="0">
              <a:spcBef>
                <a:spcPct val="0"/>
              </a:spcBef>
              <a:spcAft>
                <a:spcPct val="0"/>
              </a:spcAft>
              <a:defRPr sz="2200">
                <a:solidFill>
                  <a:schemeClr val="tx1"/>
                </a:solidFill>
                <a:latin typeface="Arial" charset="0"/>
              </a:defRPr>
            </a:lvl9pPr>
          </a:lstStyle>
          <a:p>
            <a:pPr defTabSz="915406"/>
            <a:fld id="{F62633FE-4D97-4C95-B5E3-668F7DB50420}" type="slidenum">
              <a:rPr lang="en-US" altLang="en-US" sz="1200">
                <a:latin typeface="Times New Roman" pitchFamily="18" charset="0"/>
              </a:rPr>
              <a:pPr defTabSz="915406"/>
              <a:t>42</a:t>
            </a:fld>
            <a:endParaRPr lang="en-US" altLang="en-US" sz="1200">
              <a:latin typeface="Times New Roman" pitchFamily="18" charset="0"/>
            </a:endParaRPr>
          </a:p>
        </p:txBody>
      </p:sp>
      <p:sp>
        <p:nvSpPr>
          <p:cNvPr id="39939" name="Rectangle 2"/>
          <p:cNvSpPr>
            <a:spLocks noGrp="1" noRot="1" noChangeAspect="1" noChangeArrowheads="1" noTextEdit="1"/>
          </p:cNvSpPr>
          <p:nvPr>
            <p:ph type="sldImg"/>
          </p:nvPr>
        </p:nvSpPr>
        <p:spPr>
          <a:xfrm>
            <a:off x="1182688" y="698500"/>
            <a:ext cx="4652962" cy="3489325"/>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9838804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710">
              <a:defRPr sz="2200">
                <a:solidFill>
                  <a:schemeClr val="tx1"/>
                </a:solidFill>
                <a:latin typeface="Arial" charset="0"/>
              </a:defRPr>
            </a:lvl1pPr>
            <a:lvl2pPr marL="743767" indent="-286064" defTabSz="929710">
              <a:defRPr sz="2200">
                <a:solidFill>
                  <a:schemeClr val="tx1"/>
                </a:solidFill>
                <a:latin typeface="Arial" charset="0"/>
              </a:defRPr>
            </a:lvl2pPr>
            <a:lvl3pPr marL="1144257" indent="-228851" defTabSz="929710">
              <a:defRPr sz="2200">
                <a:solidFill>
                  <a:schemeClr val="tx1"/>
                </a:solidFill>
                <a:latin typeface="Arial" charset="0"/>
              </a:defRPr>
            </a:lvl3pPr>
            <a:lvl4pPr marL="1601960" indent="-228851" defTabSz="929710">
              <a:defRPr sz="2200">
                <a:solidFill>
                  <a:schemeClr val="tx1"/>
                </a:solidFill>
                <a:latin typeface="Arial" charset="0"/>
              </a:defRPr>
            </a:lvl4pPr>
            <a:lvl5pPr marL="2059663" indent="-228851" defTabSz="929710">
              <a:defRPr sz="2200">
                <a:solidFill>
                  <a:schemeClr val="tx1"/>
                </a:solidFill>
                <a:latin typeface="Arial" charset="0"/>
              </a:defRPr>
            </a:lvl5pPr>
            <a:lvl6pPr marL="2517366" indent="-228851" defTabSz="929710" eaLnBrk="0" fontAlgn="base" hangingPunct="0">
              <a:spcBef>
                <a:spcPct val="0"/>
              </a:spcBef>
              <a:spcAft>
                <a:spcPct val="0"/>
              </a:spcAft>
              <a:defRPr sz="2200">
                <a:solidFill>
                  <a:schemeClr val="tx1"/>
                </a:solidFill>
                <a:latin typeface="Arial" charset="0"/>
              </a:defRPr>
            </a:lvl6pPr>
            <a:lvl7pPr marL="2975069" indent="-228851" defTabSz="929710" eaLnBrk="0" fontAlgn="base" hangingPunct="0">
              <a:spcBef>
                <a:spcPct val="0"/>
              </a:spcBef>
              <a:spcAft>
                <a:spcPct val="0"/>
              </a:spcAft>
              <a:defRPr sz="2200">
                <a:solidFill>
                  <a:schemeClr val="tx1"/>
                </a:solidFill>
                <a:latin typeface="Arial" charset="0"/>
              </a:defRPr>
            </a:lvl7pPr>
            <a:lvl8pPr marL="3432772" indent="-228851" defTabSz="929710" eaLnBrk="0" fontAlgn="base" hangingPunct="0">
              <a:spcBef>
                <a:spcPct val="0"/>
              </a:spcBef>
              <a:spcAft>
                <a:spcPct val="0"/>
              </a:spcAft>
              <a:defRPr sz="2200">
                <a:solidFill>
                  <a:schemeClr val="tx1"/>
                </a:solidFill>
                <a:latin typeface="Arial" charset="0"/>
              </a:defRPr>
            </a:lvl8pPr>
            <a:lvl9pPr marL="3890475" indent="-228851" defTabSz="929710" eaLnBrk="0" fontAlgn="base" hangingPunct="0">
              <a:spcBef>
                <a:spcPct val="0"/>
              </a:spcBef>
              <a:spcAft>
                <a:spcPct val="0"/>
              </a:spcAft>
              <a:defRPr sz="2200">
                <a:solidFill>
                  <a:schemeClr val="tx1"/>
                </a:solidFill>
                <a:latin typeface="Arial" charset="0"/>
              </a:defRPr>
            </a:lvl9pPr>
          </a:lstStyle>
          <a:p>
            <a:fld id="{AF99C7D4-7BCF-40AB-8E6C-8581C74DA038}" type="slidenum">
              <a:rPr lang="en-US" altLang="en-US" sz="1200">
                <a:latin typeface="Times New Roman" pitchFamily="18" charset="0"/>
              </a:rPr>
              <a:pPr/>
              <a:t>43</a:t>
            </a:fld>
            <a:endParaRPr lang="en-US" altLang="en-US" sz="1200">
              <a:latin typeface="Times New Roman" pitchFamily="18" charset="0"/>
            </a:endParaRPr>
          </a:p>
        </p:txBody>
      </p:sp>
      <p:sp>
        <p:nvSpPr>
          <p:cNvPr id="122883" name="Rectangle 2"/>
          <p:cNvSpPr>
            <a:spLocks noGrp="1" noRot="1" noChangeAspect="1" noChangeArrowheads="1" noTextEdit="1"/>
          </p:cNvSpPr>
          <p:nvPr>
            <p:ph type="sldImg"/>
          </p:nvPr>
        </p:nvSpPr>
        <p:spPr>
          <a:xfrm>
            <a:off x="1182688" y="698500"/>
            <a:ext cx="4652962" cy="3489325"/>
          </a:xfrm>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7358725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Arial" charset="0"/>
              </a:defRPr>
            </a:lvl1pPr>
            <a:lvl2pPr marL="743767" indent="-286064">
              <a:defRPr sz="2200">
                <a:solidFill>
                  <a:schemeClr val="tx1"/>
                </a:solidFill>
                <a:latin typeface="Arial" charset="0"/>
              </a:defRPr>
            </a:lvl2pPr>
            <a:lvl3pPr marL="1144257" indent="-228851">
              <a:defRPr sz="2200">
                <a:solidFill>
                  <a:schemeClr val="tx1"/>
                </a:solidFill>
                <a:latin typeface="Arial" charset="0"/>
              </a:defRPr>
            </a:lvl3pPr>
            <a:lvl4pPr marL="1601960" indent="-228851">
              <a:defRPr sz="2200">
                <a:solidFill>
                  <a:schemeClr val="tx1"/>
                </a:solidFill>
                <a:latin typeface="Arial" charset="0"/>
              </a:defRPr>
            </a:lvl4pPr>
            <a:lvl5pPr marL="2059663" indent="-228851">
              <a:defRPr sz="2200">
                <a:solidFill>
                  <a:schemeClr val="tx1"/>
                </a:solidFill>
                <a:latin typeface="Arial" charset="0"/>
              </a:defRPr>
            </a:lvl5pPr>
            <a:lvl6pPr marL="2517366" indent="-228851" eaLnBrk="0" fontAlgn="base" hangingPunct="0">
              <a:spcBef>
                <a:spcPct val="0"/>
              </a:spcBef>
              <a:spcAft>
                <a:spcPct val="0"/>
              </a:spcAft>
              <a:defRPr sz="2200">
                <a:solidFill>
                  <a:schemeClr val="tx1"/>
                </a:solidFill>
                <a:latin typeface="Arial" charset="0"/>
              </a:defRPr>
            </a:lvl6pPr>
            <a:lvl7pPr marL="2975069" indent="-228851" eaLnBrk="0" fontAlgn="base" hangingPunct="0">
              <a:spcBef>
                <a:spcPct val="0"/>
              </a:spcBef>
              <a:spcAft>
                <a:spcPct val="0"/>
              </a:spcAft>
              <a:defRPr sz="2200">
                <a:solidFill>
                  <a:schemeClr val="tx1"/>
                </a:solidFill>
                <a:latin typeface="Arial" charset="0"/>
              </a:defRPr>
            </a:lvl7pPr>
            <a:lvl8pPr marL="3432772" indent="-228851" eaLnBrk="0" fontAlgn="base" hangingPunct="0">
              <a:spcBef>
                <a:spcPct val="0"/>
              </a:spcBef>
              <a:spcAft>
                <a:spcPct val="0"/>
              </a:spcAft>
              <a:defRPr sz="2200">
                <a:solidFill>
                  <a:schemeClr val="tx1"/>
                </a:solidFill>
                <a:latin typeface="Arial" charset="0"/>
              </a:defRPr>
            </a:lvl8pPr>
            <a:lvl9pPr marL="3890475" indent="-228851" eaLnBrk="0" fontAlgn="base" hangingPunct="0">
              <a:spcBef>
                <a:spcPct val="0"/>
              </a:spcBef>
              <a:spcAft>
                <a:spcPct val="0"/>
              </a:spcAft>
              <a:defRPr sz="2200">
                <a:solidFill>
                  <a:schemeClr val="tx1"/>
                </a:solidFill>
                <a:latin typeface="Arial" charset="0"/>
              </a:defRPr>
            </a:lvl9pPr>
          </a:lstStyle>
          <a:p>
            <a:pPr defTabSz="915406"/>
            <a:fld id="{7C7AA94F-356A-4EC9-BE7C-95727B5E584A}" type="slidenum">
              <a:rPr lang="en-US" altLang="en-US" sz="1200">
                <a:latin typeface="Times New Roman" pitchFamily="18" charset="0"/>
              </a:rPr>
              <a:pPr defTabSz="915406"/>
              <a:t>44</a:t>
            </a:fld>
            <a:endParaRPr lang="en-US" altLang="en-US" sz="1200">
              <a:latin typeface="Times New Roman" pitchFamily="18" charset="0"/>
            </a:endParaRPr>
          </a:p>
        </p:txBody>
      </p:sp>
      <p:sp>
        <p:nvSpPr>
          <p:cNvPr id="125955" name="Rectangle 2"/>
          <p:cNvSpPr>
            <a:spLocks noGrp="1" noRot="1" noChangeAspect="1" noChangeArrowheads="1" noTextEdit="1"/>
          </p:cNvSpPr>
          <p:nvPr>
            <p:ph type="sldImg"/>
          </p:nvPr>
        </p:nvSpPr>
        <p:spPr>
          <a:xfrm>
            <a:off x="1182688" y="698500"/>
            <a:ext cx="4652962" cy="3489325"/>
          </a:xfrm>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25465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Arial" charset="0"/>
              </a:defRPr>
            </a:lvl1pPr>
            <a:lvl2pPr marL="742178" indent="-284476">
              <a:defRPr sz="2200">
                <a:solidFill>
                  <a:schemeClr val="tx1"/>
                </a:solidFill>
                <a:latin typeface="Arial" charset="0"/>
              </a:defRPr>
            </a:lvl2pPr>
            <a:lvl3pPr marL="1142669" indent="-227263">
              <a:defRPr sz="2200">
                <a:solidFill>
                  <a:schemeClr val="tx1"/>
                </a:solidFill>
                <a:latin typeface="Arial" charset="0"/>
              </a:defRPr>
            </a:lvl3pPr>
            <a:lvl4pPr marL="1598782" indent="-227263">
              <a:defRPr sz="2200">
                <a:solidFill>
                  <a:schemeClr val="tx1"/>
                </a:solidFill>
                <a:latin typeface="Arial" charset="0"/>
              </a:defRPr>
            </a:lvl4pPr>
            <a:lvl5pPr marL="2056485" indent="-227263">
              <a:defRPr sz="2200">
                <a:solidFill>
                  <a:schemeClr val="tx1"/>
                </a:solidFill>
                <a:latin typeface="Arial" charset="0"/>
              </a:defRPr>
            </a:lvl5pPr>
            <a:lvl6pPr marL="2514188" indent="-227263" eaLnBrk="0" fontAlgn="base" hangingPunct="0">
              <a:spcBef>
                <a:spcPct val="0"/>
              </a:spcBef>
              <a:spcAft>
                <a:spcPct val="0"/>
              </a:spcAft>
              <a:defRPr sz="2200">
                <a:solidFill>
                  <a:schemeClr val="tx1"/>
                </a:solidFill>
                <a:latin typeface="Arial" charset="0"/>
              </a:defRPr>
            </a:lvl6pPr>
            <a:lvl7pPr marL="2971890" indent="-227263" eaLnBrk="0" fontAlgn="base" hangingPunct="0">
              <a:spcBef>
                <a:spcPct val="0"/>
              </a:spcBef>
              <a:spcAft>
                <a:spcPct val="0"/>
              </a:spcAft>
              <a:defRPr sz="2200">
                <a:solidFill>
                  <a:schemeClr val="tx1"/>
                </a:solidFill>
                <a:latin typeface="Arial" charset="0"/>
              </a:defRPr>
            </a:lvl7pPr>
            <a:lvl8pPr marL="3429593" indent="-227263" eaLnBrk="0" fontAlgn="base" hangingPunct="0">
              <a:spcBef>
                <a:spcPct val="0"/>
              </a:spcBef>
              <a:spcAft>
                <a:spcPct val="0"/>
              </a:spcAft>
              <a:defRPr sz="2200">
                <a:solidFill>
                  <a:schemeClr val="tx1"/>
                </a:solidFill>
                <a:latin typeface="Arial" charset="0"/>
              </a:defRPr>
            </a:lvl8pPr>
            <a:lvl9pPr marL="3887296" indent="-227263" eaLnBrk="0" fontAlgn="base" hangingPunct="0">
              <a:spcBef>
                <a:spcPct val="0"/>
              </a:spcBef>
              <a:spcAft>
                <a:spcPct val="0"/>
              </a:spcAft>
              <a:defRPr sz="2200">
                <a:solidFill>
                  <a:schemeClr val="tx1"/>
                </a:solidFill>
                <a:latin typeface="Arial" charset="0"/>
              </a:defRPr>
            </a:lvl9pPr>
          </a:lstStyle>
          <a:p>
            <a:pPr defTabSz="915406"/>
            <a:fld id="{5DB0461F-4B20-4A9D-947B-B16B39764E57}" type="slidenum">
              <a:rPr lang="en-US" altLang="en-US" sz="1200">
                <a:latin typeface="Times New Roman" pitchFamily="18" charset="0"/>
              </a:rPr>
              <a:pPr defTabSz="915406"/>
              <a:t>4</a:t>
            </a:fld>
            <a:endParaRPr lang="en-US" altLang="en-US" sz="1200">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6694795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Arial" charset="0"/>
              </a:defRPr>
            </a:lvl1pPr>
            <a:lvl2pPr marL="743767" indent="-286064">
              <a:defRPr sz="2200">
                <a:solidFill>
                  <a:schemeClr val="tx1"/>
                </a:solidFill>
                <a:latin typeface="Arial" charset="0"/>
              </a:defRPr>
            </a:lvl2pPr>
            <a:lvl3pPr marL="1144257" indent="-228851">
              <a:defRPr sz="2200">
                <a:solidFill>
                  <a:schemeClr val="tx1"/>
                </a:solidFill>
                <a:latin typeface="Arial" charset="0"/>
              </a:defRPr>
            </a:lvl3pPr>
            <a:lvl4pPr marL="1601960" indent="-228851">
              <a:defRPr sz="2200">
                <a:solidFill>
                  <a:schemeClr val="tx1"/>
                </a:solidFill>
                <a:latin typeface="Arial" charset="0"/>
              </a:defRPr>
            </a:lvl4pPr>
            <a:lvl5pPr marL="2059663" indent="-228851">
              <a:defRPr sz="2200">
                <a:solidFill>
                  <a:schemeClr val="tx1"/>
                </a:solidFill>
                <a:latin typeface="Arial" charset="0"/>
              </a:defRPr>
            </a:lvl5pPr>
            <a:lvl6pPr marL="2517366" indent="-228851" eaLnBrk="0" fontAlgn="base" hangingPunct="0">
              <a:spcBef>
                <a:spcPct val="0"/>
              </a:spcBef>
              <a:spcAft>
                <a:spcPct val="0"/>
              </a:spcAft>
              <a:defRPr sz="2200">
                <a:solidFill>
                  <a:schemeClr val="tx1"/>
                </a:solidFill>
                <a:latin typeface="Arial" charset="0"/>
              </a:defRPr>
            </a:lvl6pPr>
            <a:lvl7pPr marL="2975069" indent="-228851" eaLnBrk="0" fontAlgn="base" hangingPunct="0">
              <a:spcBef>
                <a:spcPct val="0"/>
              </a:spcBef>
              <a:spcAft>
                <a:spcPct val="0"/>
              </a:spcAft>
              <a:defRPr sz="2200">
                <a:solidFill>
                  <a:schemeClr val="tx1"/>
                </a:solidFill>
                <a:latin typeface="Arial" charset="0"/>
              </a:defRPr>
            </a:lvl7pPr>
            <a:lvl8pPr marL="3432772" indent="-228851" eaLnBrk="0" fontAlgn="base" hangingPunct="0">
              <a:spcBef>
                <a:spcPct val="0"/>
              </a:spcBef>
              <a:spcAft>
                <a:spcPct val="0"/>
              </a:spcAft>
              <a:defRPr sz="2200">
                <a:solidFill>
                  <a:schemeClr val="tx1"/>
                </a:solidFill>
                <a:latin typeface="Arial" charset="0"/>
              </a:defRPr>
            </a:lvl8pPr>
            <a:lvl9pPr marL="3890475" indent="-228851" eaLnBrk="0" fontAlgn="base" hangingPunct="0">
              <a:spcBef>
                <a:spcPct val="0"/>
              </a:spcBef>
              <a:spcAft>
                <a:spcPct val="0"/>
              </a:spcAft>
              <a:defRPr sz="2200">
                <a:solidFill>
                  <a:schemeClr val="tx1"/>
                </a:solidFill>
                <a:latin typeface="Arial" charset="0"/>
              </a:defRPr>
            </a:lvl9pPr>
          </a:lstStyle>
          <a:p>
            <a:pPr defTabSz="915406"/>
            <a:fld id="{7C7AA94F-356A-4EC9-BE7C-95727B5E584A}" type="slidenum">
              <a:rPr lang="en-US" altLang="en-US" sz="1200">
                <a:latin typeface="Times New Roman" pitchFamily="18" charset="0"/>
              </a:rPr>
              <a:pPr defTabSz="915406"/>
              <a:t>45</a:t>
            </a:fld>
            <a:endParaRPr lang="en-US" altLang="en-US" sz="1200">
              <a:latin typeface="Times New Roman" pitchFamily="18" charset="0"/>
            </a:endParaRPr>
          </a:p>
        </p:txBody>
      </p:sp>
      <p:sp>
        <p:nvSpPr>
          <p:cNvPr id="125955" name="Rectangle 2"/>
          <p:cNvSpPr>
            <a:spLocks noGrp="1" noRot="1" noChangeAspect="1" noChangeArrowheads="1" noTextEdit="1"/>
          </p:cNvSpPr>
          <p:nvPr>
            <p:ph type="sldImg"/>
          </p:nvPr>
        </p:nvSpPr>
        <p:spPr>
          <a:xfrm>
            <a:off x="1182688" y="698500"/>
            <a:ext cx="4652962" cy="3489325"/>
          </a:xfrm>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197249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82688" y="698500"/>
            <a:ext cx="4652962" cy="3489325"/>
          </a:xfrm>
          <a:ln/>
        </p:spPr>
      </p:sp>
      <p:sp>
        <p:nvSpPr>
          <p:cNvPr id="706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34168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82688" y="698500"/>
            <a:ext cx="4652962" cy="3489325"/>
          </a:xfrm>
          <a:ln/>
        </p:spPr>
      </p:sp>
      <p:sp>
        <p:nvSpPr>
          <p:cNvPr id="7168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529637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82688" y="698500"/>
            <a:ext cx="4652962" cy="3489325"/>
          </a:xfrm>
          <a:ln/>
        </p:spPr>
      </p:sp>
      <p:sp>
        <p:nvSpPr>
          <p:cNvPr id="706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02466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82688" y="698500"/>
            <a:ext cx="4652962" cy="3489325"/>
          </a:xfrm>
          <a:ln/>
        </p:spPr>
      </p:sp>
      <p:sp>
        <p:nvSpPr>
          <p:cNvPr id="7270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08303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82688" y="698500"/>
            <a:ext cx="4652962" cy="3489325"/>
          </a:xfrm>
          <a:ln/>
        </p:spPr>
      </p:sp>
      <p:sp>
        <p:nvSpPr>
          <p:cNvPr id="737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23270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VI-</a:t>
            </a:r>
            <a:fld id="{BC3C1683-1939-4DBE-976B-9AF0E71F8DDB}"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VI-</a:t>
            </a:r>
            <a:fld id="{99F86E93-46DE-4D98-92F8-24E4FBEE3435}"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VI-</a:t>
            </a:r>
            <a:fld id="{C0EF12B3-E7BF-4AA7-B93F-68A0FD1AC759}"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VI-</a:t>
            </a:r>
            <a:fld id="{D4E36BC0-3A2A-4772-9FCB-6488C4D424E5}"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VI-</a:t>
            </a:r>
            <a:fld id="{AE7ED570-B752-4613-92FD-EFC014A80A5F}"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VI-</a:t>
            </a:r>
            <a:fld id="{BC3C1683-1939-4DBE-976B-9AF0E71F8DDB}"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2209800"/>
            <a:ext cx="6400800" cy="34290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VI-</a:t>
            </a:r>
            <a:fld id="{844A9E78-C2CE-4E03-A511-68500585594A}"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VI-</a:t>
            </a:r>
            <a:fld id="{08E245ED-E6D3-48B6-9994-53119C89C5A5}"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VI-</a:t>
            </a:r>
            <a:fld id="{8FC62BAA-C370-4227-AB08-882F069817D4}"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VI-</a:t>
            </a:r>
            <a:fld id="{89697F08-8445-4BC3-9510-C8DD96761504}"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VI-</a:t>
            </a:r>
            <a:fld id="{14BAA437-D2AC-4A4E-B56B-5726178CAB4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VI-</a:t>
            </a:r>
            <a:fld id="{557E02F6-B508-4B9D-9661-3731CB7FD6DA}"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VI-</a:t>
            </a:r>
            <a:fld id="{E44E1EEC-5AE6-43C1-AAE9-E6E256B36501}"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09600"/>
            <a:ext cx="7772400" cy="1143000"/>
          </a:xfrm>
          <a:prstGeom prst="rect">
            <a:avLst/>
          </a:prstGeom>
          <a:solidFill>
            <a:srgbClr val="333399"/>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229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333399"/>
                </a:solidFill>
                <a:latin typeface="Arial" charset="0"/>
              </a:defRPr>
            </a:lvl1pPr>
          </a:lstStyle>
          <a:p>
            <a:pPr>
              <a:defRPr/>
            </a:pPr>
            <a:fld id="{B3D37BBB-F72A-419D-8557-3BC3D0D46C61}"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 id="2147483649"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hf hdr="0" ftr="0" dt="0"/>
  <p:txStyles>
    <p:titleStyle>
      <a:lvl1pPr algn="ctr" rtl="0" eaLnBrk="0" fontAlgn="base" hangingPunct="0">
        <a:spcBef>
          <a:spcPct val="0"/>
        </a:spcBef>
        <a:spcAft>
          <a:spcPct val="0"/>
        </a:spcAft>
        <a:defRPr sz="3600" baseline="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accent2"/>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800">
          <a:solidFill>
            <a:schemeClr val="accent2"/>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accent2"/>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chemeClr val="accent2"/>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accent2"/>
          </a:solidFill>
          <a:latin typeface="Arial" pitchFamily="34" charset="0"/>
          <a:cs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umichumhs.qualtrics.com/jfe/form/SV_3rSmFKitJ1DTlRP"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mazon.com/gp/product/images/0309073332/ref=dp_image_0?ie=UTF8&amp;n=283155&amp;s=book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381000" y="228600"/>
            <a:ext cx="8534400" cy="16764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4000" b="1" dirty="0">
                <a:latin typeface="Arial" charset="0"/>
                <a:cs typeface="Times New Roman" pitchFamily="18" charset="0"/>
              </a:rPr>
              <a:t>SMALL SAMPLE SIZE</a:t>
            </a:r>
            <a:br>
              <a:rPr lang="en-US" altLang="en-US" sz="4000" b="1" dirty="0">
                <a:latin typeface="Arial" charset="0"/>
                <a:cs typeface="Times New Roman" pitchFamily="18" charset="0"/>
              </a:rPr>
            </a:br>
            <a:r>
              <a:rPr lang="en-US" altLang="en-US" sz="4000" b="1" dirty="0">
                <a:latin typeface="Arial" charset="0"/>
                <a:cs typeface="Times New Roman" pitchFamily="18" charset="0"/>
              </a:rPr>
              <a:t>CLINICAL TRIALS</a:t>
            </a:r>
            <a:endParaRPr lang="en-US" altLang="en-US" sz="4000" b="1" dirty="0">
              <a:latin typeface="Arial" charset="0"/>
            </a:endParaRPr>
          </a:p>
        </p:txBody>
      </p:sp>
      <p:sp>
        <p:nvSpPr>
          <p:cNvPr id="660484" name="Rectangle 4"/>
          <p:cNvSpPr>
            <a:spLocks noChangeArrowheads="1"/>
          </p:cNvSpPr>
          <p:nvPr/>
        </p:nvSpPr>
        <p:spPr bwMode="auto">
          <a:xfrm>
            <a:off x="3352800" y="3657600"/>
            <a:ext cx="5105400" cy="1143000"/>
          </a:xfrm>
          <a:prstGeom prst="rect">
            <a:avLst/>
          </a:prstGeom>
          <a:noFill/>
          <a:ln w="9525">
            <a:noFill/>
            <a:miter lim="800000"/>
            <a:headEnd/>
            <a:tailEnd/>
          </a:ln>
          <a:effectLst/>
        </p:spPr>
        <p:txBody>
          <a:bodyPr anchor="ctr"/>
          <a:lstStyle/>
          <a:p>
            <a:pPr algn="ctr">
              <a:defRPr/>
            </a:pPr>
            <a:endParaRPr lang="en-US" sz="2400">
              <a:solidFill>
                <a:schemeClr val="bg1"/>
              </a:solidFill>
              <a:effectLst>
                <a:outerShdw blurRad="38100" dist="38100" dir="2700000" algn="tl">
                  <a:srgbClr val="000000"/>
                </a:outerShdw>
              </a:effectLst>
            </a:endParaRPr>
          </a:p>
        </p:txBody>
      </p:sp>
      <p:sp>
        <p:nvSpPr>
          <p:cNvPr id="14340" name="Rectangle 5"/>
          <p:cNvSpPr>
            <a:spLocks noChangeArrowheads="1"/>
          </p:cNvSpPr>
          <p:nvPr/>
        </p:nvSpPr>
        <p:spPr bwMode="auto">
          <a:xfrm>
            <a:off x="609600" y="2514600"/>
            <a:ext cx="7772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b="1" dirty="0">
                <a:solidFill>
                  <a:srgbClr val="FFFF00"/>
                </a:solidFill>
                <a:latin typeface="Arial" charset="0"/>
              </a:rPr>
              <a:t>Christopher S. Coffey</a:t>
            </a:r>
            <a:br>
              <a:rPr lang="en-US" altLang="en-US" b="1" dirty="0">
                <a:solidFill>
                  <a:srgbClr val="FFFF00"/>
                </a:solidFill>
                <a:latin typeface="Arial" charset="0"/>
              </a:rPr>
            </a:br>
            <a:r>
              <a:rPr lang="en-US" altLang="en-US" sz="2800" b="1" dirty="0">
                <a:solidFill>
                  <a:srgbClr val="FFFF00"/>
                </a:solidFill>
                <a:latin typeface="Arial" charset="0"/>
              </a:rPr>
              <a:t>Professor, Department of Biostatistics</a:t>
            </a:r>
          </a:p>
          <a:p>
            <a:pPr algn="ctr">
              <a:spcBef>
                <a:spcPct val="0"/>
              </a:spcBef>
              <a:buFontTx/>
              <a:buNone/>
            </a:pPr>
            <a:r>
              <a:rPr lang="en-US" altLang="en-US" sz="2800" b="1" dirty="0">
                <a:solidFill>
                  <a:srgbClr val="FFFF00"/>
                </a:solidFill>
                <a:latin typeface="Arial" charset="0"/>
              </a:rPr>
              <a:t>Director, Clinical Trials Statistical and Data Management Center</a:t>
            </a:r>
            <a:br>
              <a:rPr lang="en-US" altLang="en-US" sz="2800" b="1" dirty="0">
                <a:solidFill>
                  <a:srgbClr val="FFFF00"/>
                </a:solidFill>
                <a:latin typeface="Arial" charset="0"/>
              </a:rPr>
            </a:br>
            <a:r>
              <a:rPr lang="en-US" altLang="en-US" sz="2800" b="1" dirty="0">
                <a:solidFill>
                  <a:srgbClr val="FFFF00"/>
                </a:solidFill>
                <a:latin typeface="Arial" charset="0"/>
              </a:rPr>
              <a:t>University of Iowa</a:t>
            </a:r>
          </a:p>
          <a:p>
            <a:pPr algn="ctr">
              <a:spcBef>
                <a:spcPct val="0"/>
              </a:spcBef>
              <a:buFontTx/>
              <a:buNone/>
            </a:pPr>
            <a:endParaRPr lang="en-US" altLang="en-US" b="1" u="sng" dirty="0">
              <a:solidFill>
                <a:srgbClr val="FFFF00"/>
              </a:solidFill>
              <a:latin typeface="Arial" charset="0"/>
            </a:endParaRPr>
          </a:p>
          <a:p>
            <a:pPr algn="ctr">
              <a:spcBef>
                <a:spcPct val="0"/>
              </a:spcBef>
              <a:buFontTx/>
              <a:buNone/>
            </a:pPr>
            <a:r>
              <a:rPr lang="en-US" altLang="en-US" b="1" dirty="0">
                <a:solidFill>
                  <a:srgbClr val="FFFF00"/>
                </a:solidFill>
                <a:latin typeface="Arial" charset="0"/>
              </a:rPr>
              <a:t>May 28, 2019</a:t>
            </a:r>
          </a:p>
        </p:txBody>
      </p:sp>
      <p:pic>
        <p:nvPicPr>
          <p:cNvPr id="14341" name="Picture 7" descr="Dome and wordmark on 3 lines - Gold - 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72440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8" descr="http://www.ctsdmc.org/img/ctsdmc%20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1775" y="4741863"/>
            <a:ext cx="2257425" cy="181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39588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ChangeArrowheads="1"/>
          </p:cNvSpPr>
          <p:nvPr/>
        </p:nvSpPr>
        <p:spPr bwMode="auto">
          <a:xfrm>
            <a:off x="228600" y="914400"/>
            <a:ext cx="86868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Recommendation #2:</a:t>
            </a:r>
            <a:br>
              <a:rPr lang="en-US" sz="2800" dirty="0">
                <a:solidFill>
                  <a:schemeClr val="tx1"/>
                </a:solidFill>
                <a:latin typeface="Arial" charset="0"/>
              </a:rPr>
            </a:br>
            <a:r>
              <a:rPr lang="en-US" sz="2800" dirty="0">
                <a:solidFill>
                  <a:schemeClr val="tx1"/>
                </a:solidFill>
                <a:latin typeface="Arial" charset="0"/>
              </a:rPr>
              <a:t>Tailor the design.</a:t>
            </a:r>
          </a:p>
          <a:p>
            <a:pPr marL="609600" indent="-609600">
              <a:spcBef>
                <a:spcPts val="1200"/>
              </a:spcBef>
            </a:pPr>
            <a:r>
              <a:rPr lang="en-US" sz="2400" dirty="0">
                <a:solidFill>
                  <a:schemeClr val="tx1"/>
                </a:solidFill>
                <a:latin typeface="Arial" charset="0"/>
              </a:rPr>
              <a:t>	Careful consideration of alternative statistical design and analysis methods should occur at all stages in the multistep process of planning a clinical trial.</a:t>
            </a:r>
          </a:p>
          <a:p>
            <a:pPr marL="609600" indent="-609600">
              <a:spcBef>
                <a:spcPts val="1200"/>
              </a:spcBef>
            </a:pPr>
            <a:r>
              <a:rPr lang="en-US" sz="2400" dirty="0">
                <a:solidFill>
                  <a:schemeClr val="tx1"/>
                </a:solidFill>
                <a:latin typeface="Arial" charset="0"/>
              </a:rPr>
              <a:t>	When designing a small clinical trial, it is particularly important that the statistical design and analysis methods be customized to address the clinical research question and study population.</a:t>
            </a:r>
            <a:endParaRPr lang="en-US" sz="2400" b="1" u="sng" dirty="0">
              <a:solidFill>
                <a:schemeClr val="tx1"/>
              </a:solidFill>
              <a:latin typeface="Arial" charset="0"/>
            </a:endParaRPr>
          </a:p>
        </p:txBody>
      </p:sp>
      <p:sp>
        <p:nvSpPr>
          <p:cNvPr id="13317" name="TextBox 8"/>
          <p:cNvSpPr txBox="1">
            <a:spLocks noChangeArrowheads="1"/>
          </p:cNvSpPr>
          <p:nvPr/>
        </p:nvSpPr>
        <p:spPr bwMode="auto">
          <a:xfrm>
            <a:off x="228600" y="6400800"/>
            <a:ext cx="6934200" cy="276225"/>
          </a:xfrm>
          <a:prstGeom prst="rect">
            <a:avLst/>
          </a:prstGeom>
          <a:noFill/>
          <a:ln w="9525">
            <a:noFill/>
            <a:miter lim="800000"/>
            <a:headEnd/>
            <a:tailEnd/>
          </a:ln>
        </p:spPr>
        <p:txBody>
          <a:bodyPr>
            <a:spAutoFit/>
          </a:bodyPr>
          <a:lstStyle/>
          <a:p>
            <a:r>
              <a:rPr lang="en-US" sz="1200">
                <a:solidFill>
                  <a:srgbClr val="000510"/>
                </a:solidFill>
                <a:latin typeface="Arial" charset="0"/>
                <a:cs typeface="Arial" charset="0"/>
              </a:rPr>
              <a:t>From: Small Clinical Trials: Issues and Challenges; National Academy of Science, 2001.</a:t>
            </a: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10</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33504477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ChangeArrowheads="1"/>
          </p:cNvSpPr>
          <p:nvPr/>
        </p:nvSpPr>
        <p:spPr bwMode="auto">
          <a:xfrm>
            <a:off x="228600" y="914400"/>
            <a:ext cx="86868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Recommendation #3:</a:t>
            </a:r>
            <a:br>
              <a:rPr lang="en-US" sz="2800" dirty="0">
                <a:solidFill>
                  <a:schemeClr val="tx1"/>
                </a:solidFill>
                <a:latin typeface="Arial" charset="0"/>
              </a:rPr>
            </a:br>
            <a:r>
              <a:rPr lang="en-US" sz="2800" dirty="0">
                <a:solidFill>
                  <a:schemeClr val="tx1"/>
                </a:solidFill>
                <a:latin typeface="Arial" charset="0"/>
              </a:rPr>
              <a:t>Clarify methods of reporting of results of clinical trials.</a:t>
            </a:r>
          </a:p>
          <a:p>
            <a:pPr marL="609600" indent="-609600">
              <a:spcBef>
                <a:spcPts val="1200"/>
              </a:spcBef>
            </a:pPr>
            <a:r>
              <a:rPr lang="en-US" sz="2400" dirty="0">
                <a:solidFill>
                  <a:schemeClr val="tx1"/>
                </a:solidFill>
                <a:latin typeface="Arial" charset="0"/>
              </a:rPr>
              <a:t>	In reporting the results of a small clinical trial, with its inherent limitations, it is particularly important to carefully describe all sample characteristics and methods of data collection and analysis for synthesis of the data from the research.</a:t>
            </a:r>
            <a:endParaRPr lang="en-US" sz="2400" b="1" u="sng" dirty="0">
              <a:solidFill>
                <a:schemeClr val="tx1"/>
              </a:solidFill>
              <a:latin typeface="Arial" charset="0"/>
            </a:endParaRPr>
          </a:p>
        </p:txBody>
      </p:sp>
      <p:sp>
        <p:nvSpPr>
          <p:cNvPr id="14341" name="TextBox 8"/>
          <p:cNvSpPr txBox="1">
            <a:spLocks noChangeArrowheads="1"/>
          </p:cNvSpPr>
          <p:nvPr/>
        </p:nvSpPr>
        <p:spPr bwMode="auto">
          <a:xfrm>
            <a:off x="228600" y="6400800"/>
            <a:ext cx="6934200" cy="276225"/>
          </a:xfrm>
          <a:prstGeom prst="rect">
            <a:avLst/>
          </a:prstGeom>
          <a:noFill/>
          <a:ln w="9525">
            <a:noFill/>
            <a:miter lim="800000"/>
            <a:headEnd/>
            <a:tailEnd/>
          </a:ln>
        </p:spPr>
        <p:txBody>
          <a:bodyPr>
            <a:spAutoFit/>
          </a:bodyPr>
          <a:lstStyle/>
          <a:p>
            <a:r>
              <a:rPr lang="en-US" sz="1200">
                <a:solidFill>
                  <a:srgbClr val="000510"/>
                </a:solidFill>
                <a:latin typeface="Arial" charset="0"/>
                <a:cs typeface="Arial" charset="0"/>
              </a:rPr>
              <a:t>From: Small Clinical Trials: Issues and Challenges; National Academy of Science, 2001.</a:t>
            </a: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11</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96654315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ChangeArrowheads="1"/>
          </p:cNvSpPr>
          <p:nvPr/>
        </p:nvSpPr>
        <p:spPr bwMode="auto">
          <a:xfrm>
            <a:off x="228600" y="914400"/>
            <a:ext cx="86868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Recommendation #4:</a:t>
            </a:r>
            <a:br>
              <a:rPr lang="en-US" sz="2800" dirty="0">
                <a:solidFill>
                  <a:schemeClr val="tx1"/>
                </a:solidFill>
                <a:latin typeface="Arial" charset="0"/>
              </a:rPr>
            </a:br>
            <a:r>
              <a:rPr lang="en-US" sz="2800" dirty="0">
                <a:solidFill>
                  <a:schemeClr val="tx1"/>
                </a:solidFill>
                <a:latin typeface="Arial" charset="0"/>
              </a:rPr>
              <a:t>Perform corroborative statistical analyses.</a:t>
            </a:r>
          </a:p>
          <a:p>
            <a:pPr marL="609600" indent="-609600">
              <a:spcBef>
                <a:spcPts val="1200"/>
              </a:spcBef>
            </a:pPr>
            <a:r>
              <a:rPr lang="en-US" sz="2400" dirty="0">
                <a:solidFill>
                  <a:schemeClr val="tx1"/>
                </a:solidFill>
                <a:latin typeface="Arial" charset="0"/>
              </a:rPr>
              <a:t>	Given the greater uncertainties inherent in small clinical trials, several alternative statistical analyses should be performed to evaluate the consistency and robustness of the results of a small clinical trial.</a:t>
            </a:r>
            <a:endParaRPr lang="en-US" sz="2400" b="1" u="sng" dirty="0">
              <a:solidFill>
                <a:schemeClr val="tx1"/>
              </a:solidFill>
              <a:latin typeface="Arial" charset="0"/>
            </a:endParaRPr>
          </a:p>
        </p:txBody>
      </p:sp>
      <p:sp>
        <p:nvSpPr>
          <p:cNvPr id="15365" name="TextBox 8"/>
          <p:cNvSpPr txBox="1">
            <a:spLocks noChangeArrowheads="1"/>
          </p:cNvSpPr>
          <p:nvPr/>
        </p:nvSpPr>
        <p:spPr bwMode="auto">
          <a:xfrm>
            <a:off x="228600" y="6400800"/>
            <a:ext cx="6934200" cy="276225"/>
          </a:xfrm>
          <a:prstGeom prst="rect">
            <a:avLst/>
          </a:prstGeom>
          <a:noFill/>
          <a:ln w="9525">
            <a:noFill/>
            <a:miter lim="800000"/>
            <a:headEnd/>
            <a:tailEnd/>
          </a:ln>
        </p:spPr>
        <p:txBody>
          <a:bodyPr>
            <a:spAutoFit/>
          </a:bodyPr>
          <a:lstStyle/>
          <a:p>
            <a:r>
              <a:rPr lang="en-US" sz="1200">
                <a:solidFill>
                  <a:srgbClr val="000510"/>
                </a:solidFill>
                <a:latin typeface="Arial" charset="0"/>
                <a:cs typeface="Arial" charset="0"/>
              </a:rPr>
              <a:t>From: Small Clinical Trials: Issues and Challenges; National Academy of Science, 2001.</a:t>
            </a: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12</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70327568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ChangeArrowheads="1"/>
          </p:cNvSpPr>
          <p:nvPr/>
        </p:nvSpPr>
        <p:spPr bwMode="auto">
          <a:xfrm>
            <a:off x="228600" y="914400"/>
            <a:ext cx="86868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Recommendation #5:</a:t>
            </a:r>
            <a:br>
              <a:rPr lang="en-US" sz="2800" dirty="0">
                <a:solidFill>
                  <a:schemeClr val="tx1"/>
                </a:solidFill>
                <a:latin typeface="Arial" charset="0"/>
              </a:rPr>
            </a:br>
            <a:r>
              <a:rPr lang="en-US" sz="2800" dirty="0">
                <a:solidFill>
                  <a:schemeClr val="tx1"/>
                </a:solidFill>
                <a:latin typeface="Arial" charset="0"/>
              </a:rPr>
              <a:t>Exercise caution in interpretation.</a:t>
            </a:r>
          </a:p>
          <a:p>
            <a:pPr marL="609600" indent="-609600">
              <a:spcBef>
                <a:spcPts val="1200"/>
              </a:spcBef>
            </a:pPr>
            <a:r>
              <a:rPr lang="en-US" sz="2400" dirty="0">
                <a:solidFill>
                  <a:schemeClr val="tx1"/>
                </a:solidFill>
                <a:latin typeface="Arial" charset="0"/>
              </a:rPr>
              <a:t>	One should exercise caution in the interpretation of the results of small clinical trials before attempting to extrapolate or generalize those results.</a:t>
            </a:r>
            <a:endParaRPr lang="en-US" sz="2400" b="1" u="sng" dirty="0">
              <a:solidFill>
                <a:schemeClr val="tx1"/>
              </a:solidFill>
              <a:latin typeface="Arial" charset="0"/>
            </a:endParaRPr>
          </a:p>
        </p:txBody>
      </p:sp>
      <p:sp>
        <p:nvSpPr>
          <p:cNvPr id="16389" name="TextBox 8"/>
          <p:cNvSpPr txBox="1">
            <a:spLocks noChangeArrowheads="1"/>
          </p:cNvSpPr>
          <p:nvPr/>
        </p:nvSpPr>
        <p:spPr bwMode="auto">
          <a:xfrm>
            <a:off x="228600" y="6400800"/>
            <a:ext cx="6934200" cy="276225"/>
          </a:xfrm>
          <a:prstGeom prst="rect">
            <a:avLst/>
          </a:prstGeom>
          <a:noFill/>
          <a:ln w="9525">
            <a:noFill/>
            <a:miter lim="800000"/>
            <a:headEnd/>
            <a:tailEnd/>
          </a:ln>
        </p:spPr>
        <p:txBody>
          <a:bodyPr>
            <a:spAutoFit/>
          </a:bodyPr>
          <a:lstStyle/>
          <a:p>
            <a:r>
              <a:rPr lang="en-US" sz="1200">
                <a:solidFill>
                  <a:srgbClr val="000510"/>
                </a:solidFill>
                <a:latin typeface="Arial" charset="0"/>
                <a:cs typeface="Arial" charset="0"/>
              </a:rPr>
              <a:t>From: Small Clinical Trials: Issues and Challenges; National Academy of Science, 2001.</a:t>
            </a: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13</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369909299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ChangeArrowheads="1"/>
          </p:cNvSpPr>
          <p:nvPr/>
        </p:nvSpPr>
        <p:spPr bwMode="auto">
          <a:xfrm>
            <a:off x="228600" y="914400"/>
            <a:ext cx="86868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Recommendation #6:</a:t>
            </a:r>
            <a:br>
              <a:rPr lang="en-US" sz="2800" dirty="0">
                <a:solidFill>
                  <a:schemeClr val="tx1"/>
                </a:solidFill>
                <a:latin typeface="Arial" charset="0"/>
              </a:rPr>
            </a:br>
            <a:r>
              <a:rPr lang="en-US" sz="2800" dirty="0">
                <a:solidFill>
                  <a:schemeClr val="tx1"/>
                </a:solidFill>
                <a:latin typeface="Arial" charset="0"/>
              </a:rPr>
              <a:t>More research on alternative designs is needed.</a:t>
            </a:r>
          </a:p>
          <a:p>
            <a:pPr marL="609600" indent="-609600">
              <a:spcBef>
                <a:spcPts val="1200"/>
              </a:spcBef>
            </a:pPr>
            <a:r>
              <a:rPr lang="en-US" sz="2400" dirty="0">
                <a:solidFill>
                  <a:schemeClr val="tx1"/>
                </a:solidFill>
                <a:latin typeface="Arial" charset="0"/>
              </a:rPr>
              <a:t>	Appropriate federal agencies should increase support for expanded theoretical and empirical research on the performances of alternative study designs and analysis methods that can be applied to small studies.</a:t>
            </a:r>
          </a:p>
          <a:p>
            <a:pPr marL="609600" indent="-609600">
              <a:spcBef>
                <a:spcPts val="1200"/>
              </a:spcBef>
            </a:pPr>
            <a:r>
              <a:rPr lang="en-US" sz="2400" dirty="0">
                <a:solidFill>
                  <a:schemeClr val="tx1"/>
                </a:solidFill>
                <a:latin typeface="Arial" charset="0"/>
              </a:rPr>
              <a:t>	Areas worthy of more study may include theory development, simulated and actual testing including comparison of existing and newly developed or modified alternative designs and methods of analysis, simulation models, study of limitations of trials with different sample sizes, and modification of a trial during its conduct.</a:t>
            </a:r>
            <a:endParaRPr lang="en-US" sz="2400" b="1" u="sng" dirty="0">
              <a:solidFill>
                <a:schemeClr val="tx1"/>
              </a:solidFill>
              <a:latin typeface="Arial" charset="0"/>
            </a:endParaRPr>
          </a:p>
        </p:txBody>
      </p:sp>
      <p:sp>
        <p:nvSpPr>
          <p:cNvPr id="17413" name="TextBox 8"/>
          <p:cNvSpPr txBox="1">
            <a:spLocks noChangeArrowheads="1"/>
          </p:cNvSpPr>
          <p:nvPr/>
        </p:nvSpPr>
        <p:spPr bwMode="auto">
          <a:xfrm>
            <a:off x="228600" y="6400800"/>
            <a:ext cx="6934200" cy="276225"/>
          </a:xfrm>
          <a:prstGeom prst="rect">
            <a:avLst/>
          </a:prstGeom>
          <a:noFill/>
          <a:ln w="9525">
            <a:noFill/>
            <a:miter lim="800000"/>
            <a:headEnd/>
            <a:tailEnd/>
          </a:ln>
        </p:spPr>
        <p:txBody>
          <a:bodyPr>
            <a:spAutoFit/>
          </a:bodyPr>
          <a:lstStyle/>
          <a:p>
            <a:r>
              <a:rPr lang="en-US" sz="1200">
                <a:solidFill>
                  <a:srgbClr val="000510"/>
                </a:solidFill>
                <a:latin typeface="Arial" charset="0"/>
                <a:cs typeface="Arial" charset="0"/>
              </a:rPr>
              <a:t>From: Small Clinical Trials: Issues and Challenges; National Academy of Science, 2001.</a:t>
            </a: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14</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85658165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152400" y="838200"/>
            <a:ext cx="8686800" cy="4419600"/>
          </a:xfrm>
          <a:prstGeom prst="rect">
            <a:avLst/>
          </a:prstGeom>
          <a:noFill/>
          <a:ln w="9525">
            <a:noFill/>
            <a:miter lim="800000"/>
            <a:headEnd/>
            <a:tailEnd/>
          </a:ln>
        </p:spPr>
        <p:txBody>
          <a:bodyPr/>
          <a:lstStyle/>
          <a:p>
            <a:pPr>
              <a:spcBef>
                <a:spcPct val="50000"/>
              </a:spcBef>
            </a:pPr>
            <a:r>
              <a:rPr lang="en-US" sz="2800" dirty="0">
                <a:solidFill>
                  <a:schemeClr val="tx1"/>
                </a:solidFill>
                <a:latin typeface="Arial" charset="0"/>
              </a:rPr>
              <a:t>Summary:</a:t>
            </a:r>
          </a:p>
          <a:p>
            <a:pPr marL="609600" indent="-609600">
              <a:spcBef>
                <a:spcPts val="1200"/>
              </a:spcBef>
              <a:buFont typeface="+mj-lt"/>
              <a:buAutoNum type="arabicParenR"/>
            </a:pPr>
            <a:r>
              <a:rPr lang="en-US" sz="2800" dirty="0">
                <a:solidFill>
                  <a:schemeClr val="tx1"/>
                </a:solidFill>
                <a:latin typeface="Arial" charset="0"/>
              </a:rPr>
              <a:t>Define the research question</a:t>
            </a:r>
          </a:p>
          <a:p>
            <a:pPr marL="609600" indent="-609600">
              <a:spcBef>
                <a:spcPts val="1200"/>
              </a:spcBef>
              <a:buFont typeface="+mj-lt"/>
              <a:buAutoNum type="arabicParenR"/>
            </a:pPr>
            <a:r>
              <a:rPr lang="en-US" sz="2800" dirty="0">
                <a:solidFill>
                  <a:schemeClr val="tx1"/>
                </a:solidFill>
                <a:latin typeface="Arial" charset="0"/>
              </a:rPr>
              <a:t>Tailor the design</a:t>
            </a:r>
          </a:p>
          <a:p>
            <a:pPr marL="609600" indent="-609600">
              <a:spcBef>
                <a:spcPts val="1200"/>
              </a:spcBef>
              <a:buFont typeface="+mj-lt"/>
              <a:buAutoNum type="arabicParenR"/>
            </a:pPr>
            <a:r>
              <a:rPr lang="en-US" sz="2800" dirty="0">
                <a:solidFill>
                  <a:schemeClr val="tx1"/>
                </a:solidFill>
                <a:latin typeface="Arial" charset="0"/>
              </a:rPr>
              <a:t>Clarify methods when reporting trial results</a:t>
            </a:r>
          </a:p>
          <a:p>
            <a:pPr marL="609600" indent="-609600">
              <a:spcBef>
                <a:spcPts val="1200"/>
              </a:spcBef>
              <a:buFont typeface="+mj-lt"/>
              <a:buAutoNum type="arabicParenR"/>
            </a:pPr>
            <a:r>
              <a:rPr lang="en-US" sz="2800" dirty="0">
                <a:solidFill>
                  <a:schemeClr val="tx1"/>
                </a:solidFill>
                <a:latin typeface="Arial" charset="0"/>
              </a:rPr>
              <a:t>Perform corroborative statistical analysis</a:t>
            </a:r>
          </a:p>
          <a:p>
            <a:pPr marL="609600" indent="-609600">
              <a:spcBef>
                <a:spcPts val="1200"/>
              </a:spcBef>
              <a:buFont typeface="+mj-lt"/>
              <a:buAutoNum type="arabicParenR"/>
            </a:pPr>
            <a:r>
              <a:rPr lang="en-US" sz="2800" dirty="0">
                <a:solidFill>
                  <a:schemeClr val="tx1"/>
                </a:solidFill>
                <a:latin typeface="Arial" charset="0"/>
              </a:rPr>
              <a:t>Exercise caution in interpretation</a:t>
            </a:r>
          </a:p>
          <a:p>
            <a:pPr marL="609600" indent="-609600">
              <a:spcBef>
                <a:spcPts val="1200"/>
              </a:spcBef>
              <a:buFont typeface="+mj-lt"/>
              <a:buAutoNum type="arabicParenR"/>
            </a:pPr>
            <a:r>
              <a:rPr lang="en-US" sz="2800" dirty="0">
                <a:solidFill>
                  <a:schemeClr val="tx1"/>
                </a:solidFill>
                <a:latin typeface="Arial" charset="0"/>
              </a:rPr>
              <a:t>More research on alternative designs is needed</a:t>
            </a:r>
            <a:endParaRPr lang="en-US" sz="2800" b="1" u="sng" dirty="0">
              <a:solidFill>
                <a:schemeClr val="tx1"/>
              </a:solidFill>
              <a:latin typeface="Arial" charset="0"/>
            </a:endParaRPr>
          </a:p>
        </p:txBody>
      </p:sp>
      <p:sp>
        <p:nvSpPr>
          <p:cNvPr id="8"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6"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15</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21893516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152400" y="838200"/>
            <a:ext cx="8686800" cy="5334000"/>
          </a:xfrm>
          <a:prstGeom prst="rect">
            <a:avLst/>
          </a:prstGeom>
          <a:noFill/>
          <a:ln w="9525">
            <a:noFill/>
            <a:miter lim="800000"/>
            <a:headEnd/>
            <a:tailEnd/>
          </a:ln>
        </p:spPr>
        <p:txBody>
          <a:bodyPr/>
          <a:lstStyle/>
          <a:p>
            <a:pPr>
              <a:spcBef>
                <a:spcPct val="50000"/>
              </a:spcBef>
            </a:pPr>
            <a:r>
              <a:rPr lang="en-US" sz="2800" dirty="0">
                <a:solidFill>
                  <a:schemeClr val="bg2">
                    <a:lumMod val="40000"/>
                    <a:lumOff val="60000"/>
                  </a:schemeClr>
                </a:solidFill>
                <a:latin typeface="Arial" charset="0"/>
              </a:rPr>
              <a:t>Summary:</a:t>
            </a:r>
          </a:p>
          <a:p>
            <a:pPr marL="609600" indent="-609600">
              <a:spcBef>
                <a:spcPts val="1200"/>
              </a:spcBef>
              <a:buFont typeface="+mj-lt"/>
              <a:buAutoNum type="arabicParenR"/>
            </a:pPr>
            <a:r>
              <a:rPr lang="en-US" sz="2800" dirty="0">
                <a:solidFill>
                  <a:schemeClr val="bg2">
                    <a:lumMod val="40000"/>
                    <a:lumOff val="60000"/>
                  </a:schemeClr>
                </a:solidFill>
                <a:latin typeface="Arial" charset="0"/>
              </a:rPr>
              <a:t>Define the research question</a:t>
            </a:r>
          </a:p>
          <a:p>
            <a:pPr marL="609600" indent="-609600">
              <a:spcBef>
                <a:spcPts val="1200"/>
              </a:spcBef>
              <a:buFont typeface="+mj-lt"/>
              <a:buAutoNum type="arabicParenR"/>
            </a:pPr>
            <a:r>
              <a:rPr lang="en-US" sz="2800" dirty="0">
                <a:solidFill>
                  <a:schemeClr val="bg2">
                    <a:lumMod val="40000"/>
                    <a:lumOff val="60000"/>
                  </a:schemeClr>
                </a:solidFill>
                <a:latin typeface="Arial" charset="0"/>
              </a:rPr>
              <a:t>Tailor the design</a:t>
            </a:r>
          </a:p>
          <a:p>
            <a:pPr marL="609600" indent="-609600">
              <a:spcBef>
                <a:spcPts val="1200"/>
              </a:spcBef>
              <a:buFont typeface="+mj-lt"/>
              <a:buAutoNum type="arabicParenR"/>
            </a:pPr>
            <a:r>
              <a:rPr lang="en-US" sz="2800" dirty="0">
                <a:solidFill>
                  <a:schemeClr val="bg2">
                    <a:lumMod val="40000"/>
                    <a:lumOff val="60000"/>
                  </a:schemeClr>
                </a:solidFill>
                <a:latin typeface="Arial" charset="0"/>
              </a:rPr>
              <a:t>Clarify methods for reporting trial results</a:t>
            </a:r>
          </a:p>
          <a:p>
            <a:pPr marL="609600" indent="-609600">
              <a:spcBef>
                <a:spcPts val="1200"/>
              </a:spcBef>
              <a:buFont typeface="+mj-lt"/>
              <a:buAutoNum type="arabicParenR"/>
            </a:pPr>
            <a:r>
              <a:rPr lang="en-US" sz="2800" dirty="0">
                <a:solidFill>
                  <a:schemeClr val="bg2">
                    <a:lumMod val="40000"/>
                    <a:lumOff val="60000"/>
                  </a:schemeClr>
                </a:solidFill>
                <a:latin typeface="Arial" charset="0"/>
              </a:rPr>
              <a:t>Perform corroborative statistical analysis</a:t>
            </a:r>
          </a:p>
          <a:p>
            <a:pPr marL="609600" indent="-609600">
              <a:spcBef>
                <a:spcPts val="1200"/>
              </a:spcBef>
              <a:buFont typeface="+mj-lt"/>
              <a:buAutoNum type="arabicParenR"/>
            </a:pPr>
            <a:r>
              <a:rPr lang="en-US" sz="2800" dirty="0">
                <a:solidFill>
                  <a:schemeClr val="bg2">
                    <a:lumMod val="40000"/>
                    <a:lumOff val="60000"/>
                  </a:schemeClr>
                </a:solidFill>
                <a:latin typeface="Arial" charset="0"/>
              </a:rPr>
              <a:t>Exercise caution in interpretation</a:t>
            </a:r>
          </a:p>
          <a:p>
            <a:pPr marL="609600" indent="-609600">
              <a:spcBef>
                <a:spcPts val="1200"/>
              </a:spcBef>
              <a:buFont typeface="+mj-lt"/>
              <a:buAutoNum type="arabicParenR"/>
            </a:pPr>
            <a:r>
              <a:rPr lang="en-US" sz="2800" dirty="0">
                <a:solidFill>
                  <a:schemeClr val="bg2">
                    <a:lumMod val="40000"/>
                    <a:lumOff val="60000"/>
                  </a:schemeClr>
                </a:solidFill>
                <a:latin typeface="Arial" charset="0"/>
              </a:rPr>
              <a:t>More research on alternative designs is needed</a:t>
            </a:r>
            <a:endParaRPr lang="en-US" sz="2800" b="1" u="sng" dirty="0">
              <a:solidFill>
                <a:schemeClr val="bg2">
                  <a:lumMod val="40000"/>
                  <a:lumOff val="60000"/>
                </a:schemeClr>
              </a:solidFill>
              <a:latin typeface="Arial" charset="0"/>
            </a:endParaRPr>
          </a:p>
        </p:txBody>
      </p:sp>
      <p:sp>
        <p:nvSpPr>
          <p:cNvPr id="9" name="Text Box 3"/>
          <p:cNvSpPr txBox="1">
            <a:spLocks noChangeArrowheads="1"/>
          </p:cNvSpPr>
          <p:nvPr/>
        </p:nvSpPr>
        <p:spPr bwMode="auto">
          <a:xfrm>
            <a:off x="152400" y="5115580"/>
            <a:ext cx="8534400" cy="523220"/>
          </a:xfrm>
          <a:prstGeom prst="rect">
            <a:avLst/>
          </a:prstGeom>
          <a:noFill/>
          <a:ln w="9525">
            <a:noFill/>
            <a:miter lim="800000"/>
            <a:headEnd/>
            <a:tailEnd/>
          </a:ln>
        </p:spPr>
        <p:txBody>
          <a:bodyPr wrap="square">
            <a:spAutoFit/>
          </a:bodyPr>
          <a:lstStyle/>
          <a:p>
            <a:pPr>
              <a:spcBef>
                <a:spcPct val="50000"/>
              </a:spcBef>
            </a:pPr>
            <a:r>
              <a:rPr lang="en-US" sz="2800" b="1" dirty="0">
                <a:solidFill>
                  <a:schemeClr val="tx1"/>
                </a:solidFill>
                <a:latin typeface="Arial" charset="0"/>
              </a:rPr>
              <a:t>So, why is this any different from other trials?</a:t>
            </a:r>
            <a:endParaRPr lang="en-US" sz="2400" b="1" dirty="0">
              <a:solidFill>
                <a:schemeClr val="tx1"/>
              </a:solidFill>
              <a:latin typeface="Arial" charset="0"/>
            </a:endParaRPr>
          </a:p>
        </p:txBody>
      </p:sp>
      <p:sp>
        <p:nvSpPr>
          <p:cNvPr id="8"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10"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16</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8435215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152400" y="838200"/>
            <a:ext cx="8839200" cy="3810000"/>
          </a:xfrm>
          <a:prstGeom prst="rect">
            <a:avLst/>
          </a:prstGeom>
          <a:noFill/>
          <a:ln w="9525">
            <a:noFill/>
            <a:miter lim="800000"/>
            <a:headEnd/>
            <a:tailEnd/>
          </a:ln>
        </p:spPr>
        <p:txBody>
          <a:bodyPr/>
          <a:lstStyle/>
          <a:p>
            <a:pPr>
              <a:spcBef>
                <a:spcPct val="50000"/>
              </a:spcBef>
            </a:pPr>
            <a:r>
              <a:rPr lang="en-US" sz="2800" dirty="0">
                <a:solidFill>
                  <a:schemeClr val="tx1"/>
                </a:solidFill>
                <a:latin typeface="Arial" charset="0"/>
              </a:rPr>
              <a:t>Three basic requirements for any clinical trial:</a:t>
            </a:r>
          </a:p>
          <a:p>
            <a:pPr marL="609600" indent="-609600">
              <a:spcBef>
                <a:spcPts val="1200"/>
              </a:spcBef>
              <a:buFont typeface="+mj-lt"/>
              <a:buAutoNum type="arabicParenR"/>
            </a:pPr>
            <a:r>
              <a:rPr lang="en-US" sz="2800" dirty="0">
                <a:solidFill>
                  <a:schemeClr val="tx1"/>
                </a:solidFill>
                <a:latin typeface="Arial" charset="0"/>
              </a:rPr>
              <a:t>Trial should examine an important research question</a:t>
            </a:r>
          </a:p>
          <a:p>
            <a:pPr marL="609600" indent="-609600">
              <a:spcBef>
                <a:spcPts val="1200"/>
              </a:spcBef>
              <a:buFont typeface="+mj-lt"/>
              <a:buAutoNum type="arabicParenR"/>
            </a:pPr>
            <a:r>
              <a:rPr lang="en-US" sz="2800" dirty="0">
                <a:solidFill>
                  <a:schemeClr val="tx1"/>
                </a:solidFill>
                <a:latin typeface="Arial" charset="0"/>
              </a:rPr>
              <a:t>Trial should use rigorous methodology to answer the question of interest</a:t>
            </a:r>
          </a:p>
          <a:p>
            <a:pPr marL="609600" indent="-609600">
              <a:spcBef>
                <a:spcPts val="1200"/>
              </a:spcBef>
              <a:buFont typeface="+mj-lt"/>
              <a:buAutoNum type="arabicParenR"/>
            </a:pPr>
            <a:r>
              <a:rPr lang="en-US" sz="2800" dirty="0">
                <a:solidFill>
                  <a:schemeClr val="tx1"/>
                </a:solidFill>
                <a:latin typeface="Arial" charset="0"/>
              </a:rPr>
              <a:t>Trial must be based on ethical considerations and assure that risks to subjects are minimized</a:t>
            </a:r>
            <a:endParaRPr lang="en-US" sz="2800" b="1" u="sng" dirty="0">
              <a:solidFill>
                <a:schemeClr val="tx1"/>
              </a:solidFill>
              <a:latin typeface="Arial" charset="0"/>
            </a:endParaRP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17</a:t>
            </a:fld>
            <a:endParaRPr lang="en-US" dirty="0">
              <a:solidFill>
                <a:schemeClr val="tx1"/>
              </a:solidFill>
              <a:latin typeface="Arial" charset="0"/>
              <a:cs typeface="Arial" charset="0"/>
            </a:endParaRPr>
          </a:p>
        </p:txBody>
      </p:sp>
      <p:sp>
        <p:nvSpPr>
          <p:cNvPr id="10"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228600" y="895350"/>
            <a:ext cx="8763000" cy="4893647"/>
          </a:xfrm>
          <a:prstGeom prst="rect">
            <a:avLst/>
          </a:prstGeom>
          <a:noFill/>
          <a:ln w="9525">
            <a:noFill/>
            <a:miter lim="800000"/>
            <a:headEnd/>
            <a:tailEnd/>
          </a:ln>
        </p:spPr>
        <p:txBody>
          <a:bodyPr>
            <a:spAutoFit/>
          </a:bodyPr>
          <a:lstStyle/>
          <a:p>
            <a:pPr>
              <a:spcBef>
                <a:spcPct val="50000"/>
              </a:spcBef>
            </a:pPr>
            <a:r>
              <a:rPr lang="en-US" sz="2800" dirty="0">
                <a:solidFill>
                  <a:schemeClr val="tx1"/>
                </a:solidFill>
                <a:latin typeface="Arial" charset="0"/>
              </a:rPr>
              <a:t>It may become necessary to relax one or more of these quality criteria when conducting a small trial.</a:t>
            </a:r>
          </a:p>
          <a:p>
            <a:pPr>
              <a:spcBef>
                <a:spcPts val="1200"/>
              </a:spcBef>
            </a:pPr>
            <a:r>
              <a:rPr lang="en-US" sz="2800" dirty="0">
                <a:solidFill>
                  <a:schemeClr val="tx1"/>
                </a:solidFill>
                <a:latin typeface="Arial" charset="0"/>
              </a:rPr>
              <a:t>However, there is a big difference between the following two approaches:</a:t>
            </a:r>
          </a:p>
          <a:p>
            <a:pPr>
              <a:spcBef>
                <a:spcPts val="1200"/>
              </a:spcBef>
            </a:pPr>
            <a:endParaRPr lang="en-US" sz="2800" dirty="0">
              <a:solidFill>
                <a:schemeClr val="tx1"/>
              </a:solidFill>
              <a:latin typeface="Arial" charset="0"/>
            </a:endParaRPr>
          </a:p>
          <a:p>
            <a:pPr>
              <a:spcBef>
                <a:spcPts val="1200"/>
              </a:spcBef>
            </a:pPr>
            <a:endParaRPr lang="en-US" sz="2800" dirty="0">
              <a:solidFill>
                <a:schemeClr val="tx1"/>
              </a:solidFill>
              <a:latin typeface="Arial" charset="0"/>
            </a:endParaRPr>
          </a:p>
          <a:p>
            <a:pPr>
              <a:spcBef>
                <a:spcPts val="1200"/>
              </a:spcBef>
            </a:pPr>
            <a:endParaRPr lang="en-US" sz="2800" dirty="0">
              <a:solidFill>
                <a:schemeClr val="tx1"/>
              </a:solidFill>
              <a:latin typeface="Arial" charset="0"/>
            </a:endParaRPr>
          </a:p>
          <a:p>
            <a:pPr>
              <a:spcBef>
                <a:spcPts val="1200"/>
              </a:spcBef>
            </a:pPr>
            <a:endParaRPr lang="en-US" sz="2800" dirty="0">
              <a:solidFill>
                <a:schemeClr val="tx1"/>
              </a:solidFill>
              <a:latin typeface="Arial" charset="0"/>
            </a:endParaRPr>
          </a:p>
          <a:p>
            <a:pPr>
              <a:spcBef>
                <a:spcPts val="1200"/>
              </a:spcBef>
            </a:pPr>
            <a:r>
              <a:rPr lang="en-US" sz="2800" dirty="0">
                <a:solidFill>
                  <a:schemeClr val="tx1"/>
                </a:solidFill>
                <a:latin typeface="Arial" charset="0"/>
              </a:rPr>
              <a:t>Researchers should aim for the latter approach!</a:t>
            </a:r>
            <a:endParaRPr lang="en-US" sz="2400" dirty="0">
              <a:solidFill>
                <a:schemeClr val="tx1"/>
              </a:solidFill>
              <a:latin typeface="Arial" charset="0"/>
            </a:endParaRPr>
          </a:p>
        </p:txBody>
      </p:sp>
      <p:sp>
        <p:nvSpPr>
          <p:cNvPr id="6" name="Rectangle 3"/>
          <p:cNvSpPr>
            <a:spLocks noChangeArrowheads="1"/>
          </p:cNvSpPr>
          <p:nvPr/>
        </p:nvSpPr>
        <p:spPr bwMode="auto">
          <a:xfrm>
            <a:off x="228600" y="2895600"/>
            <a:ext cx="8686800" cy="2590800"/>
          </a:xfrm>
          <a:prstGeom prst="rect">
            <a:avLst/>
          </a:prstGeom>
          <a:noFill/>
          <a:ln w="9525">
            <a:noFill/>
            <a:miter lim="800000"/>
            <a:headEnd/>
            <a:tailEnd/>
          </a:ln>
        </p:spPr>
        <p:txBody>
          <a:bodyPr/>
          <a:lstStyle/>
          <a:p>
            <a:pPr marL="609600" indent="-609600">
              <a:spcBef>
                <a:spcPct val="50000"/>
              </a:spcBef>
              <a:buFont typeface="Wingdings" pitchFamily="2" charset="2"/>
              <a:buChar char="Ø"/>
            </a:pPr>
            <a:r>
              <a:rPr lang="en-US" sz="2800" dirty="0">
                <a:solidFill>
                  <a:schemeClr val="tx1"/>
                </a:solidFill>
                <a:latin typeface="Arial" charset="0"/>
              </a:rPr>
              <a:t>Retrospectively estimating the extent to which the requirements were relaxed.</a:t>
            </a:r>
          </a:p>
          <a:p>
            <a:pPr marL="609600" indent="-609600">
              <a:spcBef>
                <a:spcPts val="1200"/>
              </a:spcBef>
              <a:buFont typeface="Wingdings" pitchFamily="2" charset="2"/>
              <a:buChar char="Ø"/>
            </a:pPr>
            <a:r>
              <a:rPr lang="en-US" sz="2800" dirty="0">
                <a:solidFill>
                  <a:schemeClr val="tx1"/>
                </a:solidFill>
                <a:latin typeface="Arial" charset="0"/>
              </a:rPr>
              <a:t>Prospectively determining which requirements to relax and controlling the relaxed limits in the design</a:t>
            </a:r>
            <a:endParaRPr lang="en-US" sz="2800" b="1" u="sng" dirty="0">
              <a:solidFill>
                <a:schemeClr val="tx1"/>
              </a:solidFill>
              <a:latin typeface="Arial" charset="0"/>
            </a:endParaRPr>
          </a:p>
        </p:txBody>
      </p:sp>
      <p:sp>
        <p:nvSpPr>
          <p:cNvPr id="9"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10"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18</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8883488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228600" y="838200"/>
            <a:ext cx="8686800" cy="46482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Two general approaches:</a:t>
            </a:r>
          </a:p>
          <a:p>
            <a:pPr marL="609600" indent="-609600">
              <a:spcBef>
                <a:spcPts val="1200"/>
              </a:spcBef>
              <a:buFont typeface="Wingdings" pitchFamily="2" charset="2"/>
              <a:buChar char="Ø"/>
            </a:pPr>
            <a:r>
              <a:rPr lang="en-US" sz="2800" dirty="0">
                <a:solidFill>
                  <a:schemeClr val="tx1"/>
                </a:solidFill>
                <a:latin typeface="Arial" charset="0"/>
              </a:rPr>
              <a:t>Use a methodological approach that enhances the efficiency of standard statistical properties</a:t>
            </a:r>
          </a:p>
          <a:p>
            <a:pPr marL="609600" indent="-609600">
              <a:spcBef>
                <a:spcPts val="1200"/>
              </a:spcBef>
              <a:buFont typeface="Wingdings" pitchFamily="2" charset="2"/>
              <a:buChar char="Ø"/>
            </a:pPr>
            <a:r>
              <a:rPr lang="en-US" sz="2800" dirty="0">
                <a:solidFill>
                  <a:schemeClr val="tx1"/>
                </a:solidFill>
                <a:latin typeface="Arial" charset="0"/>
              </a:rPr>
              <a:t>Use an alternate/innovative design</a:t>
            </a:r>
            <a:endParaRPr lang="en-US" sz="2800" b="1" u="sng" dirty="0">
              <a:solidFill>
                <a:schemeClr val="tx1"/>
              </a:solidFill>
              <a:latin typeface="Arial" charset="0"/>
            </a:endParaRPr>
          </a:p>
        </p:txBody>
      </p:sp>
      <p:sp>
        <p:nvSpPr>
          <p:cNvPr id="8"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19</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18927441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36538" y="838200"/>
            <a:ext cx="8737600" cy="5257800"/>
          </a:xfrm>
          <a:noFill/>
        </p:spPr>
        <p:txBody>
          <a:bodyPr/>
          <a:lstStyle/>
          <a:p>
            <a:pPr marL="0" indent="0">
              <a:spcBef>
                <a:spcPts val="1200"/>
              </a:spcBef>
              <a:buNone/>
            </a:pPr>
            <a:r>
              <a:rPr lang="en-US" altLang="en-US" sz="2800" dirty="0">
                <a:solidFill>
                  <a:schemeClr val="tx1"/>
                </a:solidFill>
                <a:latin typeface="Arial" charset="0"/>
              </a:rPr>
              <a:t>In this webinar, we will:</a:t>
            </a:r>
          </a:p>
          <a:p>
            <a:pPr>
              <a:spcBef>
                <a:spcPts val="1200"/>
              </a:spcBef>
              <a:buFont typeface="Wingdings" panose="05000000000000000000" pitchFamily="2" charset="2"/>
              <a:buChar char="Ø"/>
            </a:pPr>
            <a:r>
              <a:rPr lang="en-US" altLang="en-US" sz="2800" dirty="0">
                <a:solidFill>
                  <a:schemeClr val="tx1"/>
                </a:solidFill>
                <a:latin typeface="Arial" charset="0"/>
              </a:rPr>
              <a:t>Discuss the importance of adequate study planning for small clinical trials</a:t>
            </a:r>
          </a:p>
          <a:p>
            <a:pPr>
              <a:spcBef>
                <a:spcPts val="1200"/>
              </a:spcBef>
              <a:buFont typeface="Wingdings" panose="05000000000000000000" pitchFamily="2" charset="2"/>
              <a:buChar char="Ø"/>
            </a:pPr>
            <a:r>
              <a:rPr lang="en-US" altLang="en-US" sz="2800" dirty="0">
                <a:solidFill>
                  <a:schemeClr val="tx1"/>
                </a:solidFill>
                <a:latin typeface="Arial" charset="0"/>
              </a:rPr>
              <a:t>Describe some analytical approaches that have merit with small clinical trials</a:t>
            </a:r>
          </a:p>
          <a:p>
            <a:pPr>
              <a:spcBef>
                <a:spcPts val="1200"/>
              </a:spcBef>
              <a:buFont typeface="Wingdings" panose="05000000000000000000" pitchFamily="2" charset="2"/>
              <a:buChar char="Ø"/>
            </a:pPr>
            <a:r>
              <a:rPr lang="en-US" altLang="en-US" sz="2800" dirty="0">
                <a:solidFill>
                  <a:schemeClr val="tx1"/>
                </a:solidFill>
                <a:latin typeface="Arial" charset="0"/>
              </a:rPr>
              <a:t>Describe several proposed designs for small clinical trials</a:t>
            </a:r>
            <a:endParaRPr lang="en-US" altLang="en-US" sz="2400" dirty="0">
              <a:solidFill>
                <a:schemeClr val="tx1"/>
              </a:solidFill>
              <a:latin typeface="Arial" charset="0"/>
            </a:endParaRPr>
          </a:p>
        </p:txBody>
      </p:sp>
      <p:sp>
        <p:nvSpPr>
          <p:cNvPr id="5"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a:t>
            </a:fld>
            <a:endParaRPr lang="en-US" dirty="0">
              <a:solidFill>
                <a:schemeClr val="tx1"/>
              </a:solidFill>
              <a:latin typeface="Arial" charset="0"/>
              <a:cs typeface="Arial" charset="0"/>
            </a:endParaRP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OUTLINE</a:t>
            </a:r>
          </a:p>
        </p:txBody>
      </p:sp>
    </p:spTree>
    <p:extLst>
      <p:ext uri="{BB962C8B-B14F-4D97-AF65-F5344CB8AC3E}">
        <p14:creationId xmlns:p14="http://schemas.microsoft.com/office/powerpoint/2010/main" val="68612854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
          <p:cNvSpPr txBox="1">
            <a:spLocks noChangeArrowheads="1"/>
          </p:cNvSpPr>
          <p:nvPr/>
        </p:nvSpPr>
        <p:spPr bwMode="auto">
          <a:xfrm>
            <a:off x="152400" y="838200"/>
            <a:ext cx="8763000" cy="5663089"/>
          </a:xfrm>
          <a:prstGeom prst="rect">
            <a:avLst/>
          </a:prstGeom>
          <a:noFill/>
          <a:ln w="9525">
            <a:noFill/>
            <a:miter lim="800000"/>
            <a:headEnd/>
            <a:tailEnd/>
          </a:ln>
        </p:spPr>
        <p:txBody>
          <a:bodyPr>
            <a:spAutoFit/>
          </a:bodyPr>
          <a:lstStyle/>
          <a:p>
            <a:pPr>
              <a:spcBef>
                <a:spcPct val="50000"/>
              </a:spcBef>
            </a:pPr>
            <a:r>
              <a:rPr lang="en-US" sz="2800" dirty="0">
                <a:solidFill>
                  <a:schemeClr val="tx1"/>
                </a:solidFill>
                <a:latin typeface="Arial" charset="0"/>
              </a:rPr>
              <a:t>Use efficient outcome measures &amp; measure precisely.</a:t>
            </a:r>
          </a:p>
          <a:p>
            <a:pPr>
              <a:spcBef>
                <a:spcPts val="1200"/>
              </a:spcBef>
            </a:pPr>
            <a:r>
              <a:rPr lang="en-US" sz="2800" dirty="0">
                <a:solidFill>
                  <a:schemeClr val="tx1"/>
                </a:solidFill>
                <a:latin typeface="Arial" charset="0"/>
              </a:rPr>
              <a:t>In general, the ‘detectable effect’ for a study is related to the ratio of the variance to the sample size:</a:t>
            </a:r>
          </a:p>
          <a:p>
            <a:pPr>
              <a:spcBef>
                <a:spcPts val="1200"/>
              </a:spcBef>
            </a:pPr>
            <a:endParaRPr lang="en-US" sz="2800" dirty="0">
              <a:solidFill>
                <a:schemeClr val="tx1"/>
              </a:solidFill>
              <a:latin typeface="Arial" charset="0"/>
            </a:endParaRPr>
          </a:p>
          <a:p>
            <a:pPr>
              <a:spcBef>
                <a:spcPts val="1200"/>
              </a:spcBef>
            </a:pPr>
            <a:endParaRPr lang="en-US" sz="2800" dirty="0">
              <a:solidFill>
                <a:schemeClr val="tx1"/>
              </a:solidFill>
              <a:latin typeface="Arial" charset="0"/>
            </a:endParaRPr>
          </a:p>
          <a:p>
            <a:pPr marL="609600" indent="-609600">
              <a:spcBef>
                <a:spcPts val="2400"/>
              </a:spcBef>
            </a:pPr>
            <a:r>
              <a:rPr lang="en-US" sz="2800" dirty="0">
                <a:solidFill>
                  <a:schemeClr val="tx1"/>
                </a:solidFill>
                <a:latin typeface="Arial" charset="0"/>
              </a:rPr>
              <a:t>If the population we are studying is big</a:t>
            </a:r>
            <a:br>
              <a:rPr lang="en-US" sz="2800" dirty="0">
                <a:solidFill>
                  <a:schemeClr val="tx1"/>
                </a:solidFill>
                <a:latin typeface="Arial" charset="0"/>
              </a:rPr>
            </a:br>
            <a:r>
              <a:rPr lang="en-US" sz="2800" dirty="0">
                <a:solidFill>
                  <a:schemeClr val="tx1"/>
                </a:solidFill>
                <a:latin typeface="Arial" charset="0"/>
              </a:rPr>
              <a:t>(e.g. cardiology, breast cancer, etc.):</a:t>
            </a:r>
          </a:p>
          <a:p>
            <a:pPr marL="609600" indent="-609600">
              <a:spcBef>
                <a:spcPts val="1200"/>
              </a:spcBef>
              <a:buFont typeface="Wingdings" pitchFamily="2" charset="2"/>
              <a:buChar char="Ø"/>
            </a:pPr>
            <a:r>
              <a:rPr lang="en-US" sz="2800" dirty="0">
                <a:solidFill>
                  <a:schemeClr val="tx1"/>
                </a:solidFill>
                <a:latin typeface="Arial" charset="0"/>
              </a:rPr>
              <a:t>Just increase </a:t>
            </a:r>
            <a:r>
              <a:rPr lang="en-US" sz="2800" i="1" dirty="0">
                <a:solidFill>
                  <a:schemeClr val="tx1"/>
                </a:solidFill>
                <a:latin typeface="Arial" charset="0"/>
              </a:rPr>
              <a:t>N</a:t>
            </a:r>
            <a:r>
              <a:rPr lang="en-US" sz="2800" dirty="0">
                <a:solidFill>
                  <a:schemeClr val="tx1"/>
                </a:solidFill>
                <a:latin typeface="Arial" charset="0"/>
              </a:rPr>
              <a:t> to reduce </a:t>
            </a:r>
            <a:r>
              <a:rPr lang="en-US" sz="2800" dirty="0">
                <a:solidFill>
                  <a:schemeClr val="tx1"/>
                </a:solidFill>
                <a:latin typeface="Arial" charset="0"/>
                <a:sym typeface="Symbol"/>
              </a:rPr>
              <a:t></a:t>
            </a:r>
            <a:endParaRPr lang="en-US" sz="2800" dirty="0">
              <a:solidFill>
                <a:schemeClr val="tx1"/>
              </a:solidFill>
              <a:latin typeface="Arial" charset="0"/>
            </a:endParaRPr>
          </a:p>
          <a:p>
            <a:pPr marL="609600" indent="-609600">
              <a:spcBef>
                <a:spcPts val="1200"/>
              </a:spcBef>
              <a:buFont typeface="Wingdings" pitchFamily="2" charset="2"/>
              <a:buChar char="Ø"/>
            </a:pPr>
            <a:r>
              <a:rPr lang="en-US" sz="2800" dirty="0">
                <a:solidFill>
                  <a:schemeClr val="tx1"/>
                </a:solidFill>
                <a:latin typeface="Arial" charset="0"/>
              </a:rPr>
              <a:t>And – a little sloppiness is not harmful</a:t>
            </a:r>
          </a:p>
          <a:p>
            <a:pPr>
              <a:spcBef>
                <a:spcPts val="1200"/>
              </a:spcBef>
            </a:pPr>
            <a:endParaRPr lang="en-US" sz="2800" dirty="0">
              <a:solidFill>
                <a:schemeClr val="tx1"/>
              </a:solidFill>
              <a:latin typeface="Arial" charset="0"/>
            </a:endParaRPr>
          </a:p>
        </p:txBody>
      </p:sp>
      <p:sp>
        <p:nvSpPr>
          <p:cNvPr id="8"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ANALYTICAL APPROACHES</a:t>
            </a:r>
          </a:p>
        </p:txBody>
      </p:sp>
      <p:graphicFrame>
        <p:nvGraphicFramePr>
          <p:cNvPr id="10" name="Object 8"/>
          <p:cNvGraphicFramePr>
            <a:graphicFrameLocks noChangeAspect="1"/>
          </p:cNvGraphicFramePr>
          <p:nvPr>
            <p:extLst>
              <p:ext uri="{D42A27DB-BD31-4B8C-83A1-F6EECF244321}">
                <p14:modId xmlns:p14="http://schemas.microsoft.com/office/powerpoint/2010/main" val="280947806"/>
              </p:ext>
            </p:extLst>
          </p:nvPr>
        </p:nvGraphicFramePr>
        <p:xfrm>
          <a:off x="3781425" y="2590800"/>
          <a:ext cx="1400175" cy="960438"/>
        </p:xfrm>
        <a:graphic>
          <a:graphicData uri="http://schemas.openxmlformats.org/presentationml/2006/ole">
            <mc:AlternateContent xmlns:mc="http://schemas.openxmlformats.org/markup-compatibility/2006">
              <mc:Choice xmlns:v="urn:schemas-microsoft-com:vml" Requires="v">
                <p:oleObj spid="_x0000_s5138" name="Equation" r:id="rId4" imgW="609480" imgH="419040" progId="Equation.3">
                  <p:embed/>
                </p:oleObj>
              </mc:Choice>
              <mc:Fallback>
                <p:oleObj name="Equation" r:id="rId4" imgW="60948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1425" y="2590800"/>
                        <a:ext cx="1400175"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20</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132129335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3"/>
          <p:cNvSpPr>
            <a:spLocks noChangeArrowheads="1"/>
          </p:cNvSpPr>
          <p:nvPr/>
        </p:nvSpPr>
        <p:spPr bwMode="auto">
          <a:xfrm>
            <a:off x="152400" y="838200"/>
            <a:ext cx="8686800" cy="2667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BUT: If our population is small</a:t>
            </a:r>
            <a:br>
              <a:rPr lang="en-US" sz="2800" dirty="0">
                <a:solidFill>
                  <a:schemeClr val="tx1"/>
                </a:solidFill>
                <a:latin typeface="Arial" charset="0"/>
              </a:rPr>
            </a:br>
            <a:r>
              <a:rPr lang="en-US" sz="2800" dirty="0">
                <a:solidFill>
                  <a:schemeClr val="tx1"/>
                </a:solidFill>
                <a:latin typeface="Arial" charset="0"/>
              </a:rPr>
              <a:t>(e.g., genetic disease, rare cancers):</a:t>
            </a:r>
          </a:p>
          <a:p>
            <a:pPr marL="609600" indent="-609600">
              <a:spcBef>
                <a:spcPts val="1200"/>
              </a:spcBef>
              <a:buFont typeface="Wingdings" pitchFamily="2" charset="2"/>
              <a:buChar char="Ø"/>
            </a:pPr>
            <a:r>
              <a:rPr lang="en-US" sz="2800" dirty="0">
                <a:solidFill>
                  <a:schemeClr val="tx1"/>
                </a:solidFill>
                <a:latin typeface="Arial" charset="0"/>
              </a:rPr>
              <a:t>Cannot increase </a:t>
            </a:r>
            <a:r>
              <a:rPr lang="en-US" sz="2800" i="1" dirty="0">
                <a:solidFill>
                  <a:schemeClr val="tx1"/>
                </a:solidFill>
                <a:latin typeface="Arial" charset="0"/>
              </a:rPr>
              <a:t>N</a:t>
            </a:r>
            <a:endParaRPr lang="en-US" sz="2800" dirty="0">
              <a:solidFill>
                <a:schemeClr val="tx1"/>
              </a:solidFill>
              <a:latin typeface="Arial" charset="0"/>
            </a:endParaRPr>
          </a:p>
          <a:p>
            <a:pPr marL="609600" indent="-609600">
              <a:spcBef>
                <a:spcPts val="1200"/>
              </a:spcBef>
              <a:buFont typeface="Wingdings" pitchFamily="2" charset="2"/>
              <a:buChar char="Ø"/>
            </a:pPr>
            <a:r>
              <a:rPr lang="en-US" sz="2800" dirty="0">
                <a:solidFill>
                  <a:schemeClr val="tx1"/>
                </a:solidFill>
                <a:latin typeface="Arial" charset="0"/>
              </a:rPr>
              <a:t>Only solution is to decrease the variance</a:t>
            </a:r>
          </a:p>
        </p:txBody>
      </p:sp>
      <p:sp>
        <p:nvSpPr>
          <p:cNvPr id="6"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ANALYTICAL APPROACHES</a:t>
            </a:r>
          </a:p>
        </p:txBody>
      </p:sp>
      <p:sp>
        <p:nvSpPr>
          <p:cNvPr id="7"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21</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176458406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152400" y="838200"/>
            <a:ext cx="8686800" cy="51816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Type of Outcome Measure</a:t>
            </a:r>
          </a:p>
          <a:p>
            <a:pPr marL="609600" indent="-609600">
              <a:spcBef>
                <a:spcPts val="1200"/>
              </a:spcBef>
              <a:buFont typeface="Wingdings" pitchFamily="2" charset="2"/>
              <a:buChar char="Ø"/>
            </a:pPr>
            <a:r>
              <a:rPr lang="en-US" sz="2800" dirty="0">
                <a:solidFill>
                  <a:schemeClr val="tx1"/>
                </a:solidFill>
                <a:latin typeface="Arial" charset="0"/>
              </a:rPr>
              <a:t>Different types of outcome measures exhibit different levels of accuracy</a:t>
            </a:r>
          </a:p>
          <a:p>
            <a:pPr marL="609600" indent="-609600">
              <a:spcBef>
                <a:spcPts val="1200"/>
              </a:spcBef>
              <a:buFont typeface="Wingdings" pitchFamily="2" charset="2"/>
              <a:buChar char="Ø"/>
            </a:pPr>
            <a:r>
              <a:rPr lang="en-US" sz="2800" dirty="0">
                <a:solidFill>
                  <a:schemeClr val="tx1"/>
                </a:solidFill>
                <a:latin typeface="Arial" charset="0"/>
              </a:rPr>
              <a:t>Using outcomes that provide higher accuracy generally increases statistical power</a:t>
            </a:r>
          </a:p>
          <a:p>
            <a:pPr marL="1524000" lvl="2" indent="-609600">
              <a:spcBef>
                <a:spcPts val="600"/>
              </a:spcBef>
              <a:buFont typeface="Arial" panose="020B0604020202020204" pitchFamily="34" charset="0"/>
              <a:buChar char="•"/>
            </a:pPr>
            <a:r>
              <a:rPr lang="en-US" sz="2400" dirty="0">
                <a:solidFill>
                  <a:schemeClr val="tx1"/>
                </a:solidFill>
                <a:latin typeface="Arial" charset="0"/>
              </a:rPr>
              <a:t>Continuous outcomes most efficient</a:t>
            </a:r>
          </a:p>
          <a:p>
            <a:pPr marL="2438400" lvl="4" indent="-609600">
              <a:spcBef>
                <a:spcPts val="300"/>
              </a:spcBef>
              <a:buFont typeface="Wingdings" panose="05000000000000000000" pitchFamily="2" charset="2"/>
              <a:buChar char="§"/>
            </a:pPr>
            <a:r>
              <a:rPr lang="en-US" sz="2000" dirty="0">
                <a:solidFill>
                  <a:schemeClr val="tx1"/>
                </a:solidFill>
                <a:latin typeface="Arial" charset="0"/>
              </a:rPr>
              <a:t>Beware statistically, not clinically, significant</a:t>
            </a:r>
          </a:p>
          <a:p>
            <a:pPr marL="1524000" lvl="2" indent="-609600">
              <a:spcBef>
                <a:spcPts val="600"/>
              </a:spcBef>
              <a:buFont typeface="Arial" panose="020B0604020202020204" pitchFamily="34" charset="0"/>
              <a:buChar char="•"/>
            </a:pPr>
            <a:r>
              <a:rPr lang="en-US" sz="2400" dirty="0">
                <a:solidFill>
                  <a:schemeClr val="tx1"/>
                </a:solidFill>
                <a:latin typeface="Arial" charset="0"/>
              </a:rPr>
              <a:t>Binary outcomes are least efficient</a:t>
            </a:r>
          </a:p>
          <a:p>
            <a:pPr marL="2438400" lvl="4" indent="-609600">
              <a:spcBef>
                <a:spcPts val="300"/>
              </a:spcBef>
              <a:buFont typeface="Wingdings" panose="05000000000000000000" pitchFamily="2" charset="2"/>
              <a:buChar char="§"/>
            </a:pPr>
            <a:r>
              <a:rPr lang="en-US" sz="2000" dirty="0">
                <a:solidFill>
                  <a:schemeClr val="tx1"/>
                </a:solidFill>
                <a:latin typeface="Arial" charset="0"/>
              </a:rPr>
              <a:t>Sometimes the only outcome of real interest</a:t>
            </a:r>
            <a:br>
              <a:rPr lang="en-US" sz="2000" dirty="0">
                <a:solidFill>
                  <a:schemeClr val="tx1"/>
                </a:solidFill>
                <a:latin typeface="Arial" charset="0"/>
              </a:rPr>
            </a:br>
            <a:r>
              <a:rPr lang="en-US" sz="2000" dirty="0">
                <a:solidFill>
                  <a:schemeClr val="tx1"/>
                </a:solidFill>
                <a:latin typeface="Arial" charset="0"/>
              </a:rPr>
              <a:t>(elimination of disease, restoration of function,…)</a:t>
            </a:r>
          </a:p>
          <a:p>
            <a:pPr marL="1524000" lvl="2" indent="-609600">
              <a:spcBef>
                <a:spcPts val="600"/>
              </a:spcBef>
              <a:buFont typeface="Arial" panose="020B0604020202020204" pitchFamily="34" charset="0"/>
              <a:buChar char="•"/>
            </a:pPr>
            <a:r>
              <a:rPr lang="en-US" sz="2400" dirty="0">
                <a:solidFill>
                  <a:schemeClr val="tx1"/>
                </a:solidFill>
                <a:latin typeface="Arial" charset="0"/>
              </a:rPr>
              <a:t>Time-to-event may be more efficient than binary</a:t>
            </a: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ANALYTICAL APPROACHES</a:t>
            </a:r>
          </a:p>
        </p:txBody>
      </p:sp>
      <p:sp>
        <p:nvSpPr>
          <p:cNvPr id="8"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22</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340796214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76200" y="838200"/>
            <a:ext cx="88392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Some examples:</a:t>
            </a:r>
          </a:p>
          <a:p>
            <a:pPr marL="609600" indent="-609600">
              <a:spcBef>
                <a:spcPts val="1200"/>
              </a:spcBef>
              <a:buFont typeface="Wingdings" pitchFamily="2" charset="2"/>
              <a:buChar char="Ø"/>
            </a:pPr>
            <a:r>
              <a:rPr lang="en-US" sz="2800" dirty="0">
                <a:solidFill>
                  <a:schemeClr val="tx1"/>
                </a:solidFill>
                <a:latin typeface="Arial" charset="0"/>
              </a:rPr>
              <a:t>ALS</a:t>
            </a:r>
          </a:p>
          <a:p>
            <a:pPr marL="1066800" lvl="1" indent="-609600">
              <a:spcBef>
                <a:spcPts val="600"/>
              </a:spcBef>
              <a:buFont typeface="Arial" pitchFamily="34" charset="0"/>
              <a:buChar char="•"/>
            </a:pPr>
            <a:r>
              <a:rPr lang="en-US" sz="2400" dirty="0">
                <a:solidFill>
                  <a:schemeClr val="tx1"/>
                </a:solidFill>
                <a:latin typeface="Arial" charset="0"/>
              </a:rPr>
              <a:t>Continuous:		Change in ALSFRS-R score</a:t>
            </a:r>
          </a:p>
          <a:p>
            <a:pPr marL="1066800" lvl="1" indent="-609600">
              <a:spcBef>
                <a:spcPts val="600"/>
              </a:spcBef>
              <a:buFont typeface="Arial" pitchFamily="34" charset="0"/>
              <a:buChar char="•"/>
            </a:pPr>
            <a:r>
              <a:rPr lang="en-US" sz="2400" dirty="0">
                <a:solidFill>
                  <a:schemeClr val="tx1"/>
                </a:solidFill>
                <a:latin typeface="Arial" charset="0"/>
              </a:rPr>
              <a:t>Binary:		10% decrease in ALSFRS-R score</a:t>
            </a:r>
          </a:p>
          <a:p>
            <a:pPr marL="1066800" lvl="1" indent="-609600">
              <a:spcBef>
                <a:spcPts val="600"/>
              </a:spcBef>
              <a:buFont typeface="Arial" pitchFamily="34" charset="0"/>
              <a:buChar char="•"/>
            </a:pPr>
            <a:r>
              <a:rPr lang="en-US" sz="2400" dirty="0">
                <a:solidFill>
                  <a:schemeClr val="tx1"/>
                </a:solidFill>
                <a:latin typeface="Arial" charset="0"/>
              </a:rPr>
              <a:t>Time-to-event:	Time to 10% decrease in ALSFRS-R</a:t>
            </a:r>
          </a:p>
          <a:p>
            <a:pPr marL="609600" indent="-609600">
              <a:spcBef>
                <a:spcPts val="1200"/>
              </a:spcBef>
              <a:buFont typeface="Wingdings" pitchFamily="2" charset="2"/>
              <a:buChar char="Ø"/>
            </a:pPr>
            <a:r>
              <a:rPr lang="en-US" sz="2800" dirty="0">
                <a:solidFill>
                  <a:schemeClr val="tx1"/>
                </a:solidFill>
                <a:latin typeface="Arial" charset="0"/>
              </a:rPr>
              <a:t>Pain</a:t>
            </a:r>
          </a:p>
          <a:p>
            <a:pPr marL="1066800" lvl="1" indent="-609600">
              <a:spcBef>
                <a:spcPts val="600"/>
              </a:spcBef>
              <a:buFont typeface="Arial" pitchFamily="34" charset="0"/>
              <a:buChar char="•"/>
            </a:pPr>
            <a:r>
              <a:rPr lang="en-US" sz="2400" dirty="0">
                <a:solidFill>
                  <a:schemeClr val="tx1"/>
                </a:solidFill>
                <a:latin typeface="Arial" charset="0"/>
              </a:rPr>
              <a:t>Continuous:		Pain Score</a:t>
            </a:r>
          </a:p>
          <a:p>
            <a:pPr marL="1066800" lvl="1" indent="-609600">
              <a:spcBef>
                <a:spcPts val="600"/>
              </a:spcBef>
              <a:buFont typeface="Arial" pitchFamily="34" charset="0"/>
              <a:buChar char="•"/>
            </a:pPr>
            <a:r>
              <a:rPr lang="en-US" sz="2400" dirty="0">
                <a:solidFill>
                  <a:schemeClr val="tx1"/>
                </a:solidFill>
                <a:latin typeface="Arial" charset="0"/>
              </a:rPr>
              <a:t>Binary:		Pain Score &gt; 4 </a:t>
            </a:r>
          </a:p>
          <a:p>
            <a:pPr marL="1066800" lvl="1" indent="-609600">
              <a:spcBef>
                <a:spcPts val="600"/>
              </a:spcBef>
              <a:buFont typeface="Arial" pitchFamily="34" charset="0"/>
              <a:buChar char="•"/>
            </a:pPr>
            <a:r>
              <a:rPr lang="en-US" sz="2400" dirty="0">
                <a:solidFill>
                  <a:schemeClr val="tx1"/>
                </a:solidFill>
                <a:latin typeface="Arial" charset="0"/>
              </a:rPr>
              <a:t>Time-to-Event:	Time to pain relief</a:t>
            </a:r>
            <a:endParaRPr lang="en-US" sz="2800" b="1" u="sng" dirty="0">
              <a:solidFill>
                <a:schemeClr val="tx1"/>
              </a:solidFill>
              <a:latin typeface="Arial" charset="0"/>
            </a:endParaRP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ANALYTICAL APPROACHES</a:t>
            </a:r>
          </a:p>
        </p:txBody>
      </p:sp>
      <p:sp>
        <p:nvSpPr>
          <p:cNvPr id="8"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23</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45731626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152400" y="838200"/>
            <a:ext cx="8686800" cy="51054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Parametric vs. Nonparametric Approaches:</a:t>
            </a:r>
          </a:p>
          <a:p>
            <a:pPr marL="609600" indent="-609600">
              <a:spcBef>
                <a:spcPts val="1200"/>
              </a:spcBef>
              <a:buFont typeface="Wingdings" pitchFamily="2" charset="2"/>
              <a:buChar char="Ø"/>
            </a:pPr>
            <a:r>
              <a:rPr lang="en-US" sz="2800" dirty="0">
                <a:solidFill>
                  <a:schemeClr val="tx1"/>
                </a:solidFill>
                <a:latin typeface="Arial" charset="0"/>
              </a:rPr>
              <a:t>A nonparametric approach does not require any distributional assumptions</a:t>
            </a:r>
          </a:p>
          <a:p>
            <a:pPr marL="1066800" lvl="1" indent="-609600">
              <a:spcBef>
                <a:spcPts val="600"/>
              </a:spcBef>
              <a:buFont typeface="Arial" pitchFamily="34" charset="0"/>
              <a:buChar char="•"/>
            </a:pPr>
            <a:r>
              <a:rPr lang="en-US" sz="2400" dirty="0">
                <a:solidFill>
                  <a:schemeClr val="tx1"/>
                </a:solidFill>
                <a:latin typeface="Arial" charset="0"/>
              </a:rPr>
              <a:t>Generally more robust</a:t>
            </a:r>
          </a:p>
          <a:p>
            <a:pPr marL="609600" indent="-609600">
              <a:spcBef>
                <a:spcPts val="1200"/>
              </a:spcBef>
              <a:buFont typeface="Wingdings" pitchFamily="2" charset="2"/>
              <a:buChar char="Ø"/>
            </a:pPr>
            <a:r>
              <a:rPr lang="en-US" sz="2800" dirty="0">
                <a:solidFill>
                  <a:schemeClr val="tx1"/>
                </a:solidFill>
                <a:latin typeface="Arial" charset="0"/>
              </a:rPr>
              <a:t>A parametric approach can lead to higher power, if the distributional results are satisfied</a:t>
            </a:r>
            <a:endParaRPr lang="en-US" sz="2800" b="1" u="sng" dirty="0">
              <a:solidFill>
                <a:schemeClr val="tx1"/>
              </a:solidFill>
              <a:latin typeface="Arial" charset="0"/>
            </a:endParaRPr>
          </a:p>
        </p:txBody>
      </p:sp>
      <p:sp>
        <p:nvSpPr>
          <p:cNvPr id="5" name="Text Box 3"/>
          <p:cNvSpPr txBox="1">
            <a:spLocks noChangeArrowheads="1"/>
          </p:cNvSpPr>
          <p:nvPr/>
        </p:nvSpPr>
        <p:spPr bwMode="auto">
          <a:xfrm>
            <a:off x="152400" y="4038600"/>
            <a:ext cx="8763000" cy="1384995"/>
          </a:xfrm>
          <a:prstGeom prst="rect">
            <a:avLst/>
          </a:prstGeom>
          <a:noFill/>
          <a:ln w="9525">
            <a:noFill/>
            <a:miter lim="800000"/>
            <a:headEnd/>
            <a:tailEnd/>
          </a:ln>
        </p:spPr>
        <p:txBody>
          <a:bodyPr>
            <a:spAutoFit/>
          </a:bodyPr>
          <a:lstStyle/>
          <a:p>
            <a:pPr>
              <a:spcBef>
                <a:spcPct val="50000"/>
              </a:spcBef>
            </a:pPr>
            <a:r>
              <a:rPr lang="en-US" sz="2800" dirty="0">
                <a:solidFill>
                  <a:schemeClr val="tx1"/>
                </a:solidFill>
                <a:latin typeface="Arial" charset="0"/>
              </a:rPr>
              <a:t>Thus, in a small trial, it is very important to know whether the distributional assumptions (i.e., normality) are satisfied.</a:t>
            </a:r>
            <a:endParaRPr lang="en-US" sz="2400" dirty="0">
              <a:solidFill>
                <a:schemeClr val="tx1"/>
              </a:solidFill>
              <a:latin typeface="Arial" charset="0"/>
            </a:endParaRPr>
          </a:p>
        </p:txBody>
      </p:sp>
      <p:sp>
        <p:nvSpPr>
          <p:cNvPr id="8"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ANALYTICAL APPROACHES</a:t>
            </a: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24</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41098160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152400" y="838200"/>
            <a:ext cx="86868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How to increase power?</a:t>
            </a:r>
          </a:p>
          <a:p>
            <a:pPr marL="609600" indent="-609600">
              <a:spcBef>
                <a:spcPts val="1200"/>
              </a:spcBef>
              <a:buFont typeface="Wingdings" pitchFamily="2" charset="2"/>
              <a:buChar char="Ø"/>
            </a:pPr>
            <a:r>
              <a:rPr lang="en-US" sz="2800" dirty="0">
                <a:solidFill>
                  <a:schemeClr val="tx1"/>
                </a:solidFill>
                <a:latin typeface="Arial" charset="0"/>
              </a:rPr>
              <a:t>Usual RCT – As model-free as possible:</a:t>
            </a:r>
          </a:p>
          <a:p>
            <a:pPr marL="1066800" lvl="1" indent="-609600">
              <a:spcBef>
                <a:spcPts val="600"/>
              </a:spcBef>
              <a:buFont typeface="Arial" pitchFamily="34" charset="0"/>
              <a:buChar char="•"/>
            </a:pPr>
            <a:r>
              <a:rPr lang="en-US" sz="2400" dirty="0">
                <a:solidFill>
                  <a:schemeClr val="tx1"/>
                </a:solidFill>
                <a:latin typeface="Arial" charset="0"/>
              </a:rPr>
              <a:t>Have large sample sizes</a:t>
            </a:r>
          </a:p>
          <a:p>
            <a:pPr marL="1066800" lvl="1" indent="-609600">
              <a:spcBef>
                <a:spcPts val="600"/>
              </a:spcBef>
              <a:buFont typeface="Arial" pitchFamily="34" charset="0"/>
              <a:buChar char="•"/>
            </a:pPr>
            <a:r>
              <a:rPr lang="en-US" sz="2400" dirty="0">
                <a:solidFill>
                  <a:schemeClr val="tx1"/>
                </a:solidFill>
                <a:latin typeface="Arial" charset="0"/>
              </a:rPr>
              <a:t>Do Intent-to-Treat Analysis</a:t>
            </a:r>
          </a:p>
          <a:p>
            <a:pPr marL="1066800" lvl="1" indent="-609600">
              <a:spcBef>
                <a:spcPts val="600"/>
              </a:spcBef>
              <a:buFont typeface="Arial" pitchFamily="34" charset="0"/>
              <a:buChar char="•"/>
            </a:pPr>
            <a:r>
              <a:rPr lang="en-US" sz="2400" dirty="0">
                <a:solidFill>
                  <a:schemeClr val="tx1"/>
                </a:solidFill>
                <a:latin typeface="Arial" charset="0"/>
              </a:rPr>
              <a:t>Don’t worry about noise</a:t>
            </a:r>
          </a:p>
        </p:txBody>
      </p:sp>
      <p:pic>
        <p:nvPicPr>
          <p:cNvPr id="5" name="Picture 4" descr="little8s_2005.jpg"/>
          <p:cNvPicPr>
            <a:picLocks noChangeAspect="1"/>
          </p:cNvPicPr>
          <p:nvPr/>
        </p:nvPicPr>
        <p:blipFill>
          <a:blip r:embed="rId3" cstate="print"/>
          <a:stretch>
            <a:fillRect/>
          </a:stretch>
        </p:blipFill>
        <p:spPr>
          <a:xfrm>
            <a:off x="1905000" y="3657600"/>
            <a:ext cx="4953000" cy="1783080"/>
          </a:xfrm>
          <a:prstGeom prst="rect">
            <a:avLst/>
          </a:prstGeom>
        </p:spPr>
      </p:pic>
      <p:sp>
        <p:nvSpPr>
          <p:cNvPr id="8"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ANALYTICAL APPROACHES</a:t>
            </a: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25</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327640632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228600" y="914400"/>
            <a:ext cx="86868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How to increase power?</a:t>
            </a:r>
          </a:p>
          <a:p>
            <a:pPr marL="609600" indent="-609600">
              <a:spcBef>
                <a:spcPts val="1200"/>
              </a:spcBef>
              <a:buFont typeface="Wingdings" pitchFamily="2" charset="2"/>
              <a:buChar char="Ø"/>
            </a:pPr>
            <a:r>
              <a:rPr lang="en-US" sz="2800" dirty="0">
                <a:solidFill>
                  <a:schemeClr val="tx1"/>
                </a:solidFill>
                <a:latin typeface="Arial" charset="0"/>
              </a:rPr>
              <a:t>Usual RCT – As model-free as possible</a:t>
            </a:r>
          </a:p>
          <a:p>
            <a:pPr marL="609600" indent="-609600">
              <a:spcBef>
                <a:spcPts val="1200"/>
              </a:spcBef>
              <a:buFont typeface="Wingdings" pitchFamily="2" charset="2"/>
              <a:buChar char="Ø"/>
            </a:pPr>
            <a:r>
              <a:rPr lang="en-US" sz="2800" dirty="0">
                <a:solidFill>
                  <a:schemeClr val="tx1"/>
                </a:solidFill>
                <a:latin typeface="Arial" charset="0"/>
              </a:rPr>
              <a:t>Small populations</a:t>
            </a:r>
          </a:p>
          <a:p>
            <a:pPr marL="1066800" lvl="1" indent="-609600">
              <a:spcBef>
                <a:spcPts val="600"/>
              </a:spcBef>
              <a:buFont typeface="Arial" pitchFamily="34" charset="0"/>
              <a:buChar char="•"/>
            </a:pPr>
            <a:r>
              <a:rPr lang="en-US" sz="2400" dirty="0">
                <a:solidFill>
                  <a:schemeClr val="tx1"/>
                </a:solidFill>
                <a:latin typeface="Arial" charset="0"/>
              </a:rPr>
              <a:t>Use models (but pre-specify)</a:t>
            </a:r>
          </a:p>
          <a:p>
            <a:pPr marL="1066800" lvl="1" indent="-609600">
              <a:spcBef>
                <a:spcPts val="600"/>
              </a:spcBef>
              <a:buFont typeface="Arial" pitchFamily="34" charset="0"/>
              <a:buChar char="•"/>
            </a:pPr>
            <a:r>
              <a:rPr lang="en-US" sz="2400" dirty="0">
                <a:solidFill>
                  <a:schemeClr val="tx1"/>
                </a:solidFill>
                <a:latin typeface="Arial" charset="0"/>
              </a:rPr>
              <a:t>Check EACH observation before you </a:t>
            </a:r>
            <a:r>
              <a:rPr lang="en-US" sz="2400" dirty="0" err="1">
                <a:solidFill>
                  <a:schemeClr val="tx1"/>
                </a:solidFill>
                <a:latin typeface="Arial" charset="0"/>
              </a:rPr>
              <a:t>unblind</a:t>
            </a:r>
            <a:endParaRPr lang="en-US" sz="2400" dirty="0">
              <a:solidFill>
                <a:schemeClr val="tx1"/>
              </a:solidFill>
              <a:latin typeface="Arial" charset="0"/>
            </a:endParaRPr>
          </a:p>
          <a:p>
            <a:pPr marL="1066800" lvl="1" indent="-609600">
              <a:spcBef>
                <a:spcPts val="600"/>
              </a:spcBef>
              <a:buFont typeface="Arial" pitchFamily="34" charset="0"/>
              <a:buChar char="•"/>
            </a:pPr>
            <a:r>
              <a:rPr lang="en-US" sz="2400" dirty="0">
                <a:solidFill>
                  <a:schemeClr val="tx1"/>
                </a:solidFill>
                <a:latin typeface="Arial" charset="0"/>
              </a:rPr>
              <a:t>Carefully evaluate alternative designs</a:t>
            </a:r>
          </a:p>
        </p:txBody>
      </p:sp>
      <p:pic>
        <p:nvPicPr>
          <p:cNvPr id="5" name="Picture 4" descr="crazy8s_2008.bmp"/>
          <p:cNvPicPr>
            <a:picLocks noChangeAspect="1"/>
          </p:cNvPicPr>
          <p:nvPr/>
        </p:nvPicPr>
        <p:blipFill>
          <a:blip r:embed="rId3" cstate="print"/>
          <a:stretch>
            <a:fillRect/>
          </a:stretch>
        </p:blipFill>
        <p:spPr>
          <a:xfrm>
            <a:off x="4038600" y="4267200"/>
            <a:ext cx="1171575" cy="1752600"/>
          </a:xfrm>
          <a:prstGeom prst="rect">
            <a:avLst/>
          </a:prstGeom>
        </p:spPr>
      </p:pic>
      <p:pic>
        <p:nvPicPr>
          <p:cNvPr id="6" name="Picture 5" descr="14034-029-008t.jpg"/>
          <p:cNvPicPr>
            <a:picLocks noChangeAspect="1"/>
          </p:cNvPicPr>
          <p:nvPr/>
        </p:nvPicPr>
        <p:blipFill>
          <a:blip r:embed="rId4" cstate="print"/>
          <a:stretch>
            <a:fillRect/>
          </a:stretch>
        </p:blipFill>
        <p:spPr>
          <a:xfrm>
            <a:off x="2819400" y="4648200"/>
            <a:ext cx="457200" cy="685800"/>
          </a:xfrm>
          <a:prstGeom prst="rect">
            <a:avLst/>
          </a:prstGeom>
        </p:spPr>
      </p:pic>
      <p:sp>
        <p:nvSpPr>
          <p:cNvPr id="8"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ANALYTICAL APPROACHES</a:t>
            </a:r>
          </a:p>
        </p:txBody>
      </p:sp>
      <p:sp>
        <p:nvSpPr>
          <p:cNvPr id="10"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26</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19370614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152400" y="838200"/>
            <a:ext cx="8686800" cy="51054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Historical Controls are useful when:</a:t>
            </a:r>
          </a:p>
          <a:p>
            <a:pPr marL="609600" indent="-609600">
              <a:spcBef>
                <a:spcPts val="1200"/>
              </a:spcBef>
              <a:buFont typeface="Wingdings" pitchFamily="2" charset="2"/>
              <a:buChar char="Ø"/>
            </a:pPr>
            <a:r>
              <a:rPr lang="en-US" sz="2800" dirty="0">
                <a:solidFill>
                  <a:schemeClr val="tx1"/>
                </a:solidFill>
                <a:latin typeface="Arial" charset="0"/>
              </a:rPr>
              <a:t>Comparing a new treatment for a well studied area</a:t>
            </a:r>
          </a:p>
          <a:p>
            <a:pPr marL="609600" indent="-609600">
              <a:spcBef>
                <a:spcPts val="1200"/>
              </a:spcBef>
              <a:buFont typeface="Wingdings" pitchFamily="2" charset="2"/>
              <a:buChar char="Ø"/>
            </a:pPr>
            <a:r>
              <a:rPr lang="en-US" sz="2800" dirty="0">
                <a:solidFill>
                  <a:schemeClr val="tx1"/>
                </a:solidFill>
                <a:latin typeface="Arial" charset="0"/>
              </a:rPr>
              <a:t>Data from published studies remains relevant</a:t>
            </a:r>
          </a:p>
          <a:p>
            <a:pPr marL="609600" indent="-609600">
              <a:spcBef>
                <a:spcPts val="1200"/>
              </a:spcBef>
              <a:buFont typeface="Wingdings" pitchFamily="2" charset="2"/>
              <a:buChar char="Ø"/>
            </a:pPr>
            <a:r>
              <a:rPr lang="en-US" sz="2800" dirty="0">
                <a:solidFill>
                  <a:schemeClr val="tx1"/>
                </a:solidFill>
                <a:latin typeface="Arial" charset="0"/>
              </a:rPr>
              <a:t>Randomized controls are not feasible</a:t>
            </a:r>
            <a:endParaRPr lang="en-US" sz="2800" b="1" u="sng" dirty="0">
              <a:solidFill>
                <a:schemeClr val="tx1"/>
              </a:solidFill>
              <a:latin typeface="Arial" charset="0"/>
            </a:endParaRP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ANALYTICAL APPROACHES</a:t>
            </a:r>
          </a:p>
        </p:txBody>
      </p:sp>
      <p:sp>
        <p:nvSpPr>
          <p:cNvPr id="8"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27</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345383338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152400" y="838200"/>
            <a:ext cx="8686800" cy="51054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Historical Controls:</a:t>
            </a:r>
          </a:p>
          <a:p>
            <a:pPr marL="609600" indent="-609600">
              <a:spcBef>
                <a:spcPts val="1200"/>
              </a:spcBef>
              <a:buFont typeface="Wingdings" pitchFamily="2" charset="2"/>
              <a:buChar char="Ø"/>
            </a:pPr>
            <a:r>
              <a:rPr lang="en-US" sz="2800" dirty="0">
                <a:solidFill>
                  <a:schemeClr val="tx1"/>
                </a:solidFill>
                <a:latin typeface="Arial" charset="0"/>
              </a:rPr>
              <a:t>Advantages:</a:t>
            </a:r>
          </a:p>
          <a:p>
            <a:pPr marL="1066800" lvl="1" indent="-609600">
              <a:spcBef>
                <a:spcPts val="600"/>
              </a:spcBef>
              <a:buFont typeface="Arial" pitchFamily="34" charset="0"/>
              <a:buChar char="•"/>
            </a:pPr>
            <a:r>
              <a:rPr lang="en-US" sz="2400" dirty="0">
                <a:solidFill>
                  <a:schemeClr val="tx1"/>
                </a:solidFill>
                <a:latin typeface="Arial" charset="0"/>
              </a:rPr>
              <a:t>Inexpensive (…not always!)</a:t>
            </a:r>
          </a:p>
          <a:p>
            <a:pPr marL="1066800" lvl="1" indent="-609600">
              <a:spcBef>
                <a:spcPts val="600"/>
              </a:spcBef>
              <a:buFont typeface="Arial" pitchFamily="34" charset="0"/>
              <a:buChar char="•"/>
            </a:pPr>
            <a:r>
              <a:rPr lang="en-US" sz="2400" dirty="0">
                <a:solidFill>
                  <a:schemeClr val="tx1"/>
                </a:solidFill>
                <a:latin typeface="Arial" charset="0"/>
              </a:rPr>
              <a:t>All subjects get desired treatment</a:t>
            </a:r>
          </a:p>
          <a:p>
            <a:pPr marL="1066800" lvl="1" indent="-609600">
              <a:spcBef>
                <a:spcPts val="600"/>
              </a:spcBef>
              <a:buFont typeface="Arial" pitchFamily="34" charset="0"/>
              <a:buChar char="•"/>
            </a:pPr>
            <a:r>
              <a:rPr lang="en-US" sz="2400" dirty="0">
                <a:solidFill>
                  <a:schemeClr val="tx1"/>
                </a:solidFill>
                <a:latin typeface="Arial" charset="0"/>
              </a:rPr>
              <a:t>You often find a BIG difference</a:t>
            </a:r>
          </a:p>
          <a:p>
            <a:pPr marL="609600" indent="-609600">
              <a:spcBef>
                <a:spcPts val="1200"/>
              </a:spcBef>
              <a:buFont typeface="Wingdings" pitchFamily="2" charset="2"/>
              <a:buChar char="Ø"/>
            </a:pPr>
            <a:r>
              <a:rPr lang="en-US" sz="2800" dirty="0">
                <a:solidFill>
                  <a:schemeClr val="tx1"/>
                </a:solidFill>
                <a:latin typeface="Arial" charset="0"/>
              </a:rPr>
              <a:t>Disadvantages:</a:t>
            </a:r>
          </a:p>
          <a:p>
            <a:pPr marL="1066800" lvl="1" indent="-609600">
              <a:spcBef>
                <a:spcPts val="600"/>
              </a:spcBef>
              <a:buFont typeface="Arial" pitchFamily="34" charset="0"/>
              <a:buChar char="•"/>
            </a:pPr>
            <a:r>
              <a:rPr lang="en-US" sz="2400" dirty="0">
                <a:solidFill>
                  <a:schemeClr val="tx1"/>
                </a:solidFill>
                <a:latin typeface="Arial" charset="0"/>
              </a:rPr>
              <a:t>Current &amp; historical populations may be different</a:t>
            </a:r>
          </a:p>
          <a:p>
            <a:pPr marL="1066800" lvl="1" indent="-609600">
              <a:spcBef>
                <a:spcPts val="600"/>
              </a:spcBef>
              <a:buFont typeface="Arial" pitchFamily="34" charset="0"/>
              <a:buChar char="•"/>
            </a:pPr>
            <a:r>
              <a:rPr lang="en-US" sz="2400" dirty="0">
                <a:solidFill>
                  <a:schemeClr val="tx1"/>
                </a:solidFill>
                <a:latin typeface="Arial" charset="0"/>
              </a:rPr>
              <a:t>Current treatment may be different</a:t>
            </a:r>
            <a:br>
              <a:rPr lang="en-US" sz="2400" dirty="0">
                <a:solidFill>
                  <a:schemeClr val="tx1"/>
                </a:solidFill>
                <a:latin typeface="Arial" charset="0"/>
              </a:rPr>
            </a:br>
            <a:r>
              <a:rPr lang="en-US" sz="2400" dirty="0">
                <a:solidFill>
                  <a:schemeClr val="tx1"/>
                </a:solidFill>
                <a:latin typeface="Arial" charset="0"/>
              </a:rPr>
              <a:t>(even if there is no ‘therapy’)</a:t>
            </a:r>
            <a:endParaRPr lang="en-US" sz="2800" b="1" u="sng" dirty="0">
              <a:solidFill>
                <a:schemeClr val="tx1"/>
              </a:solidFill>
              <a:latin typeface="Arial" charset="0"/>
            </a:endParaRP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ANALYTICAL APPROACHES</a:t>
            </a:r>
          </a:p>
        </p:txBody>
      </p:sp>
      <p:sp>
        <p:nvSpPr>
          <p:cNvPr id="8"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28</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326290262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152400" y="838200"/>
            <a:ext cx="86868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Designs of interest in small clinical trials:</a:t>
            </a:r>
          </a:p>
          <a:p>
            <a:pPr marL="609600" indent="-609600">
              <a:spcBef>
                <a:spcPts val="1200"/>
              </a:spcBef>
              <a:buFont typeface="Wingdings" pitchFamily="2" charset="2"/>
              <a:buChar char="Ø"/>
            </a:pPr>
            <a:r>
              <a:rPr lang="en-US" sz="2800" dirty="0">
                <a:solidFill>
                  <a:schemeClr val="tx1"/>
                </a:solidFill>
                <a:latin typeface="Arial" charset="0"/>
              </a:rPr>
              <a:t>Repeated measures design</a:t>
            </a:r>
          </a:p>
          <a:p>
            <a:pPr marL="609600" indent="-609600">
              <a:spcBef>
                <a:spcPts val="1200"/>
              </a:spcBef>
              <a:buFont typeface="Wingdings" pitchFamily="2" charset="2"/>
              <a:buChar char="Ø"/>
            </a:pPr>
            <a:r>
              <a:rPr lang="en-US" sz="2800" dirty="0">
                <a:solidFill>
                  <a:schemeClr val="tx1"/>
                </a:solidFill>
                <a:latin typeface="Arial" charset="0"/>
              </a:rPr>
              <a:t>Crossover design</a:t>
            </a:r>
          </a:p>
          <a:p>
            <a:pPr marL="609600" indent="-609600">
              <a:spcBef>
                <a:spcPts val="1200"/>
              </a:spcBef>
              <a:buFont typeface="Wingdings" pitchFamily="2" charset="2"/>
              <a:buChar char="Ø"/>
            </a:pPr>
            <a:r>
              <a:rPr lang="en-US" sz="2800" dirty="0">
                <a:solidFill>
                  <a:schemeClr val="tx1"/>
                </a:solidFill>
                <a:latin typeface="Arial" charset="0"/>
              </a:rPr>
              <a:t>N-of-1 design</a:t>
            </a:r>
          </a:p>
          <a:p>
            <a:pPr marL="609600" indent="-609600">
              <a:spcBef>
                <a:spcPts val="1200"/>
              </a:spcBef>
              <a:buFont typeface="Wingdings" pitchFamily="2" charset="2"/>
              <a:buChar char="Ø"/>
            </a:pPr>
            <a:r>
              <a:rPr lang="en-US" sz="2800" dirty="0">
                <a:solidFill>
                  <a:schemeClr val="tx1"/>
                </a:solidFill>
                <a:latin typeface="Arial" charset="0"/>
              </a:rPr>
              <a:t>Futility design</a:t>
            </a:r>
          </a:p>
          <a:p>
            <a:pPr marL="609600" indent="-609600">
              <a:spcBef>
                <a:spcPts val="1200"/>
              </a:spcBef>
              <a:buFont typeface="Wingdings" pitchFamily="2" charset="2"/>
              <a:buChar char="Ø"/>
            </a:pPr>
            <a:r>
              <a:rPr lang="en-US" sz="2800" dirty="0">
                <a:solidFill>
                  <a:schemeClr val="tx1"/>
                </a:solidFill>
                <a:latin typeface="Arial" charset="0"/>
              </a:rPr>
              <a:t>Ranking/Selection design</a:t>
            </a:r>
          </a:p>
        </p:txBody>
      </p:sp>
      <p:sp>
        <p:nvSpPr>
          <p:cNvPr id="6" name="Rectangle 2"/>
          <p:cNvSpPr txBox="1">
            <a:spLocks noChangeArrowheads="1"/>
          </p:cNvSpPr>
          <p:nvPr/>
        </p:nvSpPr>
        <p:spPr bwMode="auto">
          <a:xfrm>
            <a:off x="677863" y="152400"/>
            <a:ext cx="7772400" cy="609600"/>
          </a:xfrm>
          <a:prstGeom prst="rect">
            <a:avLst/>
          </a:prstGeom>
          <a:solidFill>
            <a:schemeClr val="tx1"/>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aseline="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en-US" altLang="en-US" sz="3200" b="1" kern="0" dirty="0">
                <a:solidFill>
                  <a:srgbClr val="FFFF00"/>
                </a:solidFill>
                <a:latin typeface="Arial" charset="0"/>
              </a:rPr>
              <a:t>SMALL TRIAL DESIGNS</a:t>
            </a:r>
          </a:p>
        </p:txBody>
      </p:sp>
      <p:sp>
        <p:nvSpPr>
          <p:cNvPr id="7"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29</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87431005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76200" y="1295400"/>
            <a:ext cx="8737600" cy="3505200"/>
          </a:xfrm>
          <a:noFill/>
        </p:spPr>
        <p:txBody>
          <a:bodyPr/>
          <a:lstStyle/>
          <a:p>
            <a:pPr>
              <a:spcBef>
                <a:spcPts val="1200"/>
              </a:spcBef>
              <a:buFont typeface="Wingdings" panose="05000000000000000000" pitchFamily="2" charset="2"/>
              <a:buChar char="Ø"/>
            </a:pPr>
            <a:r>
              <a:rPr lang="en-US" altLang="en-US" sz="2800" dirty="0">
                <a:solidFill>
                  <a:schemeClr val="tx1"/>
                </a:solidFill>
                <a:latin typeface="Arial" charset="0"/>
              </a:rPr>
              <a:t>The presenter has no commercial or financial interests, relationships, activities, or other conflicts of interest to disclose</a:t>
            </a:r>
          </a:p>
          <a:p>
            <a:pPr>
              <a:spcBef>
                <a:spcPts val="1200"/>
              </a:spcBef>
              <a:buFont typeface="Wingdings" panose="05000000000000000000" pitchFamily="2" charset="2"/>
              <a:buChar char="Ø"/>
            </a:pPr>
            <a:r>
              <a:rPr lang="en-US" altLang="en-US" sz="2800" dirty="0">
                <a:solidFill>
                  <a:schemeClr val="tx1"/>
                </a:solidFill>
                <a:latin typeface="Arial" charset="0"/>
              </a:rPr>
              <a:t>This presentation will not include information on unlabeled use of any commercial products or investigational use that is not yet approved for any purpose</a:t>
            </a:r>
            <a:endParaRPr lang="en-US" altLang="en-US" sz="2400" dirty="0">
              <a:solidFill>
                <a:schemeClr val="tx1"/>
              </a:solidFill>
              <a:latin typeface="Arial" charset="0"/>
            </a:endParaRPr>
          </a:p>
        </p:txBody>
      </p:sp>
      <p:sp>
        <p:nvSpPr>
          <p:cNvPr id="5"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3</a:t>
            </a:fld>
            <a:endParaRPr lang="en-US" dirty="0">
              <a:solidFill>
                <a:schemeClr val="tx1"/>
              </a:solidFill>
              <a:latin typeface="Arial" charset="0"/>
              <a:cs typeface="Arial" charset="0"/>
            </a:endParaRPr>
          </a:p>
        </p:txBody>
      </p:sp>
      <p:sp>
        <p:nvSpPr>
          <p:cNvPr id="7" name="Rectangle 2"/>
          <p:cNvSpPr>
            <a:spLocks noGrp="1" noChangeArrowheads="1"/>
          </p:cNvSpPr>
          <p:nvPr>
            <p:ph type="title"/>
          </p:nvPr>
        </p:nvSpPr>
        <p:spPr>
          <a:xfrm>
            <a:off x="677863" y="152400"/>
            <a:ext cx="7772400" cy="1066800"/>
          </a:xfrm>
          <a:solidFill>
            <a:schemeClr val="tx1"/>
          </a:solidFill>
        </p:spPr>
        <p:txBody>
          <a:bodyPr/>
          <a:lstStyle/>
          <a:p>
            <a:r>
              <a:rPr lang="en-US" altLang="en-US" sz="3200" b="1" dirty="0">
                <a:solidFill>
                  <a:srgbClr val="FFFF00"/>
                </a:solidFill>
                <a:latin typeface="Arial" charset="0"/>
              </a:rPr>
              <a:t>DISCLOSURES/OFF-LABEL STATEMENT</a:t>
            </a:r>
          </a:p>
        </p:txBody>
      </p:sp>
    </p:spTree>
    <p:extLst>
      <p:ext uri="{BB962C8B-B14F-4D97-AF65-F5344CB8AC3E}">
        <p14:creationId xmlns:p14="http://schemas.microsoft.com/office/powerpoint/2010/main" val="360019500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3"/>
          <p:cNvSpPr txBox="1">
            <a:spLocks noChangeArrowheads="1"/>
          </p:cNvSpPr>
          <p:nvPr/>
        </p:nvSpPr>
        <p:spPr bwMode="auto">
          <a:xfrm>
            <a:off x="236538" y="838200"/>
            <a:ext cx="8670925" cy="3939540"/>
          </a:xfrm>
          <a:prstGeom prst="rect">
            <a:avLst/>
          </a:prstGeom>
          <a:noFill/>
          <a:ln w="9525">
            <a:noFill/>
            <a:miter lim="800000"/>
            <a:headEnd/>
            <a:tailEnd/>
          </a:ln>
        </p:spPr>
        <p:txBody>
          <a:bodyPr>
            <a:spAutoFit/>
          </a:bodyPr>
          <a:lstStyle/>
          <a:p>
            <a:pPr>
              <a:spcBef>
                <a:spcPct val="50000"/>
              </a:spcBef>
            </a:pPr>
            <a:r>
              <a:rPr lang="en-US" sz="2800" dirty="0">
                <a:solidFill>
                  <a:schemeClr val="tx1"/>
                </a:solidFill>
                <a:latin typeface="Arial" charset="0"/>
                <a:cs typeface="Arial" charset="0"/>
              </a:rPr>
              <a:t>Multiple observations or response variables are obtained for each subject.</a:t>
            </a:r>
          </a:p>
          <a:p>
            <a:pPr>
              <a:spcBef>
                <a:spcPts val="600"/>
              </a:spcBef>
            </a:pPr>
            <a:r>
              <a:rPr lang="en-US" sz="2800" dirty="0">
                <a:solidFill>
                  <a:schemeClr val="tx1"/>
                </a:solidFill>
                <a:latin typeface="Arial" charset="0"/>
                <a:cs typeface="Arial" charset="0"/>
              </a:rPr>
              <a:t>	</a:t>
            </a:r>
            <a:r>
              <a:rPr lang="en-US" sz="2400" dirty="0">
                <a:solidFill>
                  <a:schemeClr val="tx1"/>
                </a:solidFill>
                <a:latin typeface="Arial" charset="0"/>
                <a:cs typeface="Arial" charset="0"/>
              </a:rPr>
              <a:t>- Repeated measurements over time (longitudinal)</a:t>
            </a:r>
          </a:p>
          <a:p>
            <a:pPr>
              <a:spcBef>
                <a:spcPts val="600"/>
              </a:spcBef>
            </a:pPr>
            <a:r>
              <a:rPr lang="en-US" sz="2400" dirty="0">
                <a:solidFill>
                  <a:schemeClr val="tx1"/>
                </a:solidFill>
                <a:latin typeface="Arial" charset="0"/>
                <a:cs typeface="Arial" charset="0"/>
              </a:rPr>
              <a:t>	- Multiple measurements on same subject</a:t>
            </a:r>
            <a:endParaRPr lang="en-US" sz="2800" dirty="0">
              <a:solidFill>
                <a:schemeClr val="tx1"/>
              </a:solidFill>
              <a:latin typeface="Arial" charset="0"/>
              <a:cs typeface="Arial" charset="0"/>
            </a:endParaRPr>
          </a:p>
          <a:p>
            <a:pPr>
              <a:spcBef>
                <a:spcPts val="1200"/>
              </a:spcBef>
            </a:pPr>
            <a:r>
              <a:rPr lang="en-US" sz="2800" dirty="0">
                <a:solidFill>
                  <a:schemeClr val="tx1"/>
                </a:solidFill>
                <a:latin typeface="Arial" charset="0"/>
                <a:cs typeface="Arial" charset="0"/>
              </a:rPr>
              <a:t>Allows both between-subject and within-subject comparisons.</a:t>
            </a:r>
          </a:p>
          <a:p>
            <a:pPr>
              <a:spcBef>
                <a:spcPts val="1200"/>
              </a:spcBef>
            </a:pPr>
            <a:r>
              <a:rPr lang="en-US" sz="2800" dirty="0">
                <a:solidFill>
                  <a:schemeClr val="tx1"/>
                </a:solidFill>
                <a:latin typeface="Arial" charset="0"/>
                <a:cs typeface="Arial" charset="0"/>
              </a:rPr>
              <a:t>Can reduce the required sample size needed to obtain a specific target power.</a:t>
            </a:r>
          </a:p>
        </p:txBody>
      </p:sp>
      <p:sp>
        <p:nvSpPr>
          <p:cNvPr id="7" name="Rectangle 2"/>
          <p:cNvSpPr>
            <a:spLocks noGrp="1" noChangeArrowheads="1"/>
          </p:cNvSpPr>
          <p:nvPr>
            <p:ph type="title"/>
          </p:nvPr>
        </p:nvSpPr>
        <p:spPr>
          <a:xfrm>
            <a:off x="533400" y="152400"/>
            <a:ext cx="8001000" cy="609600"/>
          </a:xfrm>
          <a:solidFill>
            <a:schemeClr val="tx1"/>
          </a:solidFill>
        </p:spPr>
        <p:txBody>
          <a:bodyPr/>
          <a:lstStyle/>
          <a:p>
            <a:r>
              <a:rPr lang="en-US" sz="3200" b="1" dirty="0">
                <a:solidFill>
                  <a:srgbClr val="FFFF00"/>
                </a:solidFill>
                <a:latin typeface="Arial" charset="0"/>
              </a:rPr>
              <a:t>REPEATED MEASURES DESIGNS</a:t>
            </a:r>
          </a:p>
        </p:txBody>
      </p:sp>
      <p:sp>
        <p:nvSpPr>
          <p:cNvPr id="5"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30</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671583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228600" y="838200"/>
            <a:ext cx="86868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Suppose you are measuring over time:</a:t>
            </a:r>
          </a:p>
          <a:p>
            <a:pPr marL="609600" indent="-609600">
              <a:spcBef>
                <a:spcPts val="1200"/>
              </a:spcBef>
              <a:buFont typeface="Wingdings" pitchFamily="2" charset="2"/>
              <a:buChar char="Ø"/>
            </a:pPr>
            <a:r>
              <a:rPr lang="en-US" sz="2800" dirty="0">
                <a:solidFill>
                  <a:schemeClr val="tx1"/>
                </a:solidFill>
                <a:latin typeface="Arial" charset="0"/>
              </a:rPr>
              <a:t>STANDARD: Final value – Baseline value</a:t>
            </a:r>
          </a:p>
          <a:p>
            <a:pPr marL="609600" indent="-609600">
              <a:spcBef>
                <a:spcPts val="1200"/>
              </a:spcBef>
              <a:buFont typeface="Wingdings" pitchFamily="2" charset="2"/>
              <a:buChar char="Ø"/>
            </a:pPr>
            <a:r>
              <a:rPr lang="en-US" sz="2800" dirty="0">
                <a:solidFill>
                  <a:schemeClr val="tx1"/>
                </a:solidFill>
                <a:latin typeface="Arial" charset="0"/>
              </a:rPr>
              <a:t>BETTER: Final value, with baseline value as a covariate</a:t>
            </a:r>
          </a:p>
          <a:p>
            <a:pPr marL="609600" indent="-609600">
              <a:spcBef>
                <a:spcPts val="1200"/>
              </a:spcBef>
              <a:buFont typeface="Wingdings" pitchFamily="2" charset="2"/>
              <a:buChar char="Ø"/>
            </a:pPr>
            <a:r>
              <a:rPr lang="en-US" sz="2800" dirty="0">
                <a:solidFill>
                  <a:schemeClr val="tx1"/>
                </a:solidFill>
                <a:latin typeface="Arial" charset="0"/>
              </a:rPr>
              <a:t>STILL BETTER: Longitudinal</a:t>
            </a:r>
          </a:p>
          <a:p>
            <a:pPr marL="1066800" lvl="1" indent="-609600">
              <a:spcBef>
                <a:spcPts val="600"/>
              </a:spcBef>
              <a:buFont typeface="Arial" pitchFamily="34" charset="0"/>
              <a:buChar char="•"/>
            </a:pPr>
            <a:r>
              <a:rPr lang="en-US" sz="2400" dirty="0">
                <a:solidFill>
                  <a:schemeClr val="tx1"/>
                </a:solidFill>
                <a:latin typeface="Arial" charset="0"/>
              </a:rPr>
              <a:t>Differentiate “through” vs. “at”</a:t>
            </a:r>
          </a:p>
          <a:p>
            <a:pPr marL="1066800" lvl="1" indent="-609600">
              <a:spcBef>
                <a:spcPts val="600"/>
              </a:spcBef>
              <a:buFont typeface="Arial" pitchFamily="34" charset="0"/>
              <a:buChar char="•"/>
            </a:pPr>
            <a:r>
              <a:rPr lang="en-US" sz="2400" dirty="0">
                <a:solidFill>
                  <a:schemeClr val="tx1"/>
                </a:solidFill>
                <a:latin typeface="Arial" charset="0"/>
              </a:rPr>
              <a:t>Think about variance/covariance structure</a:t>
            </a:r>
          </a:p>
          <a:p>
            <a:pPr marL="1066800" lvl="1" indent="-609600">
              <a:spcBef>
                <a:spcPts val="600"/>
              </a:spcBef>
              <a:buFont typeface="Arial" pitchFamily="34" charset="0"/>
              <a:buChar char="•"/>
            </a:pPr>
            <a:r>
              <a:rPr lang="en-US" sz="2400" dirty="0">
                <a:solidFill>
                  <a:schemeClr val="tx1"/>
                </a:solidFill>
                <a:latin typeface="Arial" charset="0"/>
              </a:rPr>
              <a:t>Think how you want to model time</a:t>
            </a:r>
          </a:p>
        </p:txBody>
      </p:sp>
      <p:sp>
        <p:nvSpPr>
          <p:cNvPr id="7" name="Rectangle 2"/>
          <p:cNvSpPr>
            <a:spLocks noGrp="1" noChangeArrowheads="1"/>
          </p:cNvSpPr>
          <p:nvPr>
            <p:ph type="title"/>
          </p:nvPr>
        </p:nvSpPr>
        <p:spPr>
          <a:xfrm>
            <a:off x="533400" y="152400"/>
            <a:ext cx="8001000" cy="609600"/>
          </a:xfrm>
          <a:solidFill>
            <a:schemeClr val="tx1"/>
          </a:solidFill>
        </p:spPr>
        <p:txBody>
          <a:bodyPr/>
          <a:lstStyle/>
          <a:p>
            <a:r>
              <a:rPr lang="en-US" sz="3200" b="1" dirty="0">
                <a:solidFill>
                  <a:srgbClr val="FFFF00"/>
                </a:solidFill>
                <a:latin typeface="Arial" charset="0"/>
              </a:rPr>
              <a:t>REPEATED MEASURES DESIGNS</a:t>
            </a:r>
          </a:p>
        </p:txBody>
      </p:sp>
      <p:sp>
        <p:nvSpPr>
          <p:cNvPr id="6"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31</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33962449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3"/>
          <p:cNvSpPr txBox="1">
            <a:spLocks noChangeArrowheads="1"/>
          </p:cNvSpPr>
          <p:nvPr/>
        </p:nvSpPr>
        <p:spPr bwMode="auto">
          <a:xfrm>
            <a:off x="236538" y="838200"/>
            <a:ext cx="8670925" cy="4185761"/>
          </a:xfrm>
          <a:prstGeom prst="rect">
            <a:avLst/>
          </a:prstGeom>
          <a:noFill/>
          <a:ln w="9525">
            <a:noFill/>
            <a:miter lim="800000"/>
            <a:headEnd/>
            <a:tailEnd/>
          </a:ln>
        </p:spPr>
        <p:txBody>
          <a:bodyPr>
            <a:spAutoFit/>
          </a:bodyPr>
          <a:lstStyle/>
          <a:p>
            <a:pPr>
              <a:spcBef>
                <a:spcPts val="1200"/>
              </a:spcBef>
            </a:pPr>
            <a:r>
              <a:rPr lang="en-US" sz="2800" dirty="0">
                <a:solidFill>
                  <a:schemeClr val="tx1"/>
                </a:solidFill>
                <a:latin typeface="Arial" charset="0"/>
                <a:cs typeface="Arial" charset="0"/>
              </a:rPr>
              <a:t>Each subject exposed to all treatments</a:t>
            </a:r>
          </a:p>
          <a:p>
            <a:pPr>
              <a:spcBef>
                <a:spcPts val="600"/>
              </a:spcBef>
            </a:pPr>
            <a:r>
              <a:rPr lang="en-US" sz="2400" dirty="0">
                <a:solidFill>
                  <a:schemeClr val="tx1"/>
                </a:solidFill>
                <a:latin typeface="Arial" charset="0"/>
                <a:cs typeface="Arial" charset="0"/>
              </a:rPr>
              <a:t>	- Order of treatments randomized</a:t>
            </a:r>
          </a:p>
          <a:p>
            <a:pPr>
              <a:spcBef>
                <a:spcPts val="600"/>
              </a:spcBef>
            </a:pPr>
            <a:r>
              <a:rPr lang="en-US" sz="2400" dirty="0">
                <a:solidFill>
                  <a:schemeClr val="tx1"/>
                </a:solidFill>
                <a:latin typeface="Arial" charset="0"/>
                <a:cs typeface="Arial" charset="0"/>
              </a:rPr>
              <a:t>	- First may show better (or worse) effect</a:t>
            </a:r>
          </a:p>
          <a:p>
            <a:pPr>
              <a:spcBef>
                <a:spcPts val="1200"/>
              </a:spcBef>
            </a:pPr>
            <a:r>
              <a:rPr lang="en-US" sz="2800" dirty="0">
                <a:solidFill>
                  <a:schemeClr val="tx1"/>
                </a:solidFill>
                <a:latin typeface="Arial" charset="0"/>
                <a:cs typeface="Arial" charset="0"/>
              </a:rPr>
              <a:t>Prognostic factors balanced – self vs. self</a:t>
            </a:r>
          </a:p>
          <a:p>
            <a:pPr>
              <a:spcBef>
                <a:spcPts val="1200"/>
              </a:spcBef>
            </a:pPr>
            <a:r>
              <a:rPr lang="en-US" sz="2800" dirty="0">
                <a:solidFill>
                  <a:schemeClr val="tx1"/>
                </a:solidFill>
                <a:latin typeface="Arial" charset="0"/>
                <a:cs typeface="Arial" charset="0"/>
              </a:rPr>
              <a:t>Required sample size reduced considerably due to self vs. self comparisons</a:t>
            </a:r>
          </a:p>
          <a:p>
            <a:pPr>
              <a:spcBef>
                <a:spcPts val="1200"/>
              </a:spcBef>
            </a:pPr>
            <a:r>
              <a:rPr lang="en-US" sz="2800" dirty="0">
                <a:solidFill>
                  <a:schemeClr val="tx1"/>
                </a:solidFill>
                <a:latin typeface="Arial" charset="0"/>
                <a:cs typeface="Arial" charset="0"/>
              </a:rPr>
              <a:t>Each participant receives the active treatment at some point during the study</a:t>
            </a:r>
          </a:p>
        </p:txBody>
      </p:sp>
      <p:sp>
        <p:nvSpPr>
          <p:cNvPr id="7" name="Rectangle 2"/>
          <p:cNvSpPr>
            <a:spLocks noGrp="1" noChangeArrowheads="1"/>
          </p:cNvSpPr>
          <p:nvPr>
            <p:ph type="title"/>
          </p:nvPr>
        </p:nvSpPr>
        <p:spPr>
          <a:xfrm>
            <a:off x="533400" y="152400"/>
            <a:ext cx="8001000" cy="609600"/>
          </a:xfrm>
          <a:solidFill>
            <a:schemeClr val="tx1"/>
          </a:solidFill>
        </p:spPr>
        <p:txBody>
          <a:bodyPr/>
          <a:lstStyle/>
          <a:p>
            <a:r>
              <a:rPr lang="en-US" sz="3200" b="1" dirty="0">
                <a:solidFill>
                  <a:srgbClr val="FFFF00"/>
                </a:solidFill>
                <a:latin typeface="Arial" charset="0"/>
              </a:rPr>
              <a:t>CROSSOVER DESIGN</a:t>
            </a:r>
          </a:p>
        </p:txBody>
      </p:sp>
      <p:sp>
        <p:nvSpPr>
          <p:cNvPr id="6"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32</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559710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ChangeArrowheads="1"/>
          </p:cNvSpPr>
          <p:nvPr/>
        </p:nvSpPr>
        <p:spPr bwMode="auto">
          <a:xfrm>
            <a:off x="228600" y="914400"/>
            <a:ext cx="8686800" cy="5334000"/>
          </a:xfrm>
          <a:prstGeom prst="rect">
            <a:avLst/>
          </a:prstGeom>
          <a:noFill/>
          <a:ln w="9525">
            <a:noFill/>
            <a:miter lim="800000"/>
            <a:headEnd/>
            <a:tailEnd/>
          </a:ln>
        </p:spPr>
        <p:txBody>
          <a:bodyPr/>
          <a:lstStyle/>
          <a:p>
            <a:pPr marL="609600" indent="-609600">
              <a:spcBef>
                <a:spcPts val="1200"/>
              </a:spcBef>
            </a:pPr>
            <a:r>
              <a:rPr lang="en-US" sz="2800" dirty="0">
                <a:solidFill>
                  <a:schemeClr val="tx1"/>
                </a:solidFill>
                <a:latin typeface="Arial" charset="0"/>
              </a:rPr>
              <a:t>Disadvantages:</a:t>
            </a:r>
          </a:p>
          <a:p>
            <a:pPr marL="609600" indent="-609600">
              <a:spcBef>
                <a:spcPts val="1200"/>
              </a:spcBef>
              <a:buFont typeface="Wingdings" pitchFamily="2" charset="2"/>
              <a:buChar char="Ø"/>
            </a:pPr>
            <a:r>
              <a:rPr lang="en-US" sz="2800" dirty="0">
                <a:solidFill>
                  <a:schemeClr val="tx1"/>
                </a:solidFill>
                <a:latin typeface="Arial" charset="0"/>
              </a:rPr>
              <a:t>Disease needs to be long-term</a:t>
            </a:r>
          </a:p>
          <a:p>
            <a:pPr marL="609600" indent="-609600">
              <a:spcBef>
                <a:spcPts val="1200"/>
              </a:spcBef>
              <a:buFont typeface="Wingdings" pitchFamily="2" charset="2"/>
              <a:buChar char="Ø"/>
            </a:pPr>
            <a:r>
              <a:rPr lang="en-US" sz="2800" dirty="0">
                <a:solidFill>
                  <a:schemeClr val="tx1"/>
                </a:solidFill>
                <a:latin typeface="Arial" charset="0"/>
              </a:rPr>
              <a:t>Treatment must be taken regularly over time</a:t>
            </a:r>
          </a:p>
          <a:p>
            <a:pPr marL="609600" indent="-609600">
              <a:spcBef>
                <a:spcPts val="1200"/>
              </a:spcBef>
              <a:buFont typeface="Wingdings" pitchFamily="2" charset="2"/>
              <a:buChar char="Ø"/>
            </a:pPr>
            <a:r>
              <a:rPr lang="en-US" sz="2800" dirty="0">
                <a:solidFill>
                  <a:schemeClr val="tx1"/>
                </a:solidFill>
                <a:latin typeface="Arial" charset="0"/>
              </a:rPr>
              <a:t>Relevant outcomes must occur and be measured over time</a:t>
            </a:r>
          </a:p>
          <a:p>
            <a:pPr marL="609600" indent="-609600">
              <a:spcBef>
                <a:spcPts val="1200"/>
              </a:spcBef>
              <a:buFont typeface="Wingdings" pitchFamily="2" charset="2"/>
              <a:buChar char="Ø"/>
            </a:pPr>
            <a:r>
              <a:rPr lang="en-US" sz="2800" dirty="0">
                <a:solidFill>
                  <a:schemeClr val="tx1"/>
                </a:solidFill>
                <a:latin typeface="Arial" charset="0"/>
              </a:rPr>
              <a:t>Not relevant for acute treatments</a:t>
            </a:r>
          </a:p>
          <a:p>
            <a:pPr marL="609600" indent="-609600">
              <a:spcBef>
                <a:spcPts val="1200"/>
              </a:spcBef>
              <a:buFont typeface="Wingdings" pitchFamily="2" charset="2"/>
              <a:buChar char="Ø"/>
            </a:pPr>
            <a:r>
              <a:rPr lang="en-US" sz="2800" dirty="0">
                <a:solidFill>
                  <a:schemeClr val="tx1"/>
                </a:solidFill>
                <a:latin typeface="Arial" charset="0"/>
              </a:rPr>
              <a:t>Concerns due to a ‘carryover effect’</a:t>
            </a:r>
          </a:p>
        </p:txBody>
      </p:sp>
      <p:sp>
        <p:nvSpPr>
          <p:cNvPr id="6" name="Rectangle 2"/>
          <p:cNvSpPr>
            <a:spLocks noGrp="1" noChangeArrowheads="1"/>
          </p:cNvSpPr>
          <p:nvPr>
            <p:ph type="title"/>
          </p:nvPr>
        </p:nvSpPr>
        <p:spPr>
          <a:xfrm>
            <a:off x="533400" y="152400"/>
            <a:ext cx="8001000" cy="609600"/>
          </a:xfrm>
          <a:solidFill>
            <a:schemeClr val="tx1"/>
          </a:solidFill>
        </p:spPr>
        <p:txBody>
          <a:bodyPr/>
          <a:lstStyle/>
          <a:p>
            <a:r>
              <a:rPr lang="en-US" sz="3200" b="1" dirty="0">
                <a:solidFill>
                  <a:srgbClr val="FFFF00"/>
                </a:solidFill>
                <a:latin typeface="Arial" charset="0"/>
              </a:rPr>
              <a:t>CROSSOVER DESIGN</a:t>
            </a:r>
          </a:p>
        </p:txBody>
      </p:sp>
      <p:sp>
        <p:nvSpPr>
          <p:cNvPr id="7"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33</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418784461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181708"/>
            <a:ext cx="7772400" cy="609600"/>
          </a:xfrm>
          <a:solidFill>
            <a:schemeClr val="tx1"/>
          </a:solidFill>
        </p:spPr>
        <p:txBody>
          <a:bodyPr/>
          <a:lstStyle/>
          <a:p>
            <a:r>
              <a:rPr lang="en-US" sz="3200" b="1" dirty="0">
                <a:solidFill>
                  <a:srgbClr val="FFFF00"/>
                </a:solidFill>
                <a:latin typeface="Arial" charset="0"/>
              </a:rPr>
              <a:t>N-OF-1 DESIGN</a:t>
            </a:r>
          </a:p>
        </p:txBody>
      </p:sp>
      <p:sp>
        <p:nvSpPr>
          <p:cNvPr id="6" name="Text Box 3"/>
          <p:cNvSpPr txBox="1">
            <a:spLocks noChangeArrowheads="1"/>
          </p:cNvSpPr>
          <p:nvPr/>
        </p:nvSpPr>
        <p:spPr bwMode="auto">
          <a:xfrm>
            <a:off x="152400" y="838200"/>
            <a:ext cx="8839200" cy="1384995"/>
          </a:xfrm>
          <a:prstGeom prst="rect">
            <a:avLst/>
          </a:prstGeom>
          <a:noFill/>
          <a:ln w="9525">
            <a:noFill/>
            <a:miter lim="800000"/>
            <a:headEnd/>
            <a:tailEnd/>
          </a:ln>
        </p:spPr>
        <p:txBody>
          <a:bodyPr wrap="square">
            <a:spAutoFit/>
          </a:bodyPr>
          <a:lstStyle/>
          <a:p>
            <a:pPr>
              <a:spcBef>
                <a:spcPct val="50000"/>
              </a:spcBef>
            </a:pPr>
            <a:r>
              <a:rPr lang="en-US" sz="2800" dirty="0">
                <a:solidFill>
                  <a:schemeClr val="tx1"/>
                </a:solidFill>
                <a:latin typeface="Arial" charset="0"/>
                <a:cs typeface="Arial" charset="0"/>
              </a:rPr>
              <a:t>Special case of a crossover/repeated measures design, where a single subject undergoes treatment for several pairs of periods.</a:t>
            </a:r>
          </a:p>
        </p:txBody>
      </p:sp>
      <p:sp>
        <p:nvSpPr>
          <p:cNvPr id="4" name="Content Placeholder 2"/>
          <p:cNvSpPr>
            <a:spLocks noGrp="1"/>
          </p:cNvSpPr>
          <p:nvPr>
            <p:ph idx="1"/>
          </p:nvPr>
        </p:nvSpPr>
        <p:spPr>
          <a:xfrm>
            <a:off x="228600" y="2286000"/>
            <a:ext cx="8534400" cy="3657600"/>
          </a:xfrm>
        </p:spPr>
        <p:txBody>
          <a:bodyPr/>
          <a:lstStyle/>
          <a:p>
            <a:pPr eaLnBrk="1" hangingPunct="1">
              <a:spcBef>
                <a:spcPts val="1200"/>
              </a:spcBef>
              <a:buNone/>
            </a:pPr>
            <a:r>
              <a:rPr lang="en-US" sz="2800" dirty="0">
                <a:solidFill>
                  <a:schemeClr val="tx1"/>
                </a:solidFill>
              </a:rPr>
              <a:t>For each pair:</a:t>
            </a:r>
          </a:p>
          <a:p>
            <a:pPr eaLnBrk="1" hangingPunct="1">
              <a:spcBef>
                <a:spcPts val="1200"/>
              </a:spcBef>
              <a:buFont typeface="Wingdings" pitchFamily="2" charset="2"/>
              <a:buChar char="Ø"/>
            </a:pPr>
            <a:r>
              <a:rPr lang="en-US" sz="2800" dirty="0">
                <a:solidFill>
                  <a:schemeClr val="tx1"/>
                </a:solidFill>
              </a:rPr>
              <a:t>Subject receives experimental treatment for one part of each pair</a:t>
            </a:r>
          </a:p>
          <a:p>
            <a:pPr eaLnBrk="1" hangingPunct="1">
              <a:spcBef>
                <a:spcPts val="1200"/>
              </a:spcBef>
              <a:buFont typeface="Wingdings" pitchFamily="2" charset="2"/>
              <a:buChar char="Ø"/>
            </a:pPr>
            <a:r>
              <a:rPr lang="en-US" sz="2800" dirty="0">
                <a:solidFill>
                  <a:schemeClr val="tx1"/>
                </a:solidFill>
              </a:rPr>
              <a:t>Subject receives alternative treatment for other pair</a:t>
            </a:r>
          </a:p>
          <a:p>
            <a:pPr eaLnBrk="1" hangingPunct="1">
              <a:spcBef>
                <a:spcPts val="1200"/>
              </a:spcBef>
              <a:buFont typeface="Wingdings" pitchFamily="2" charset="2"/>
              <a:buChar char="Ø"/>
            </a:pPr>
            <a:r>
              <a:rPr lang="en-US" sz="2800" dirty="0">
                <a:solidFill>
                  <a:schemeClr val="tx1"/>
                </a:solidFill>
              </a:rPr>
              <a:t>Order of two treatments within each pair is randomized</a:t>
            </a:r>
            <a:endParaRPr lang="en-US" dirty="0">
              <a:solidFill>
                <a:schemeClr val="tx1"/>
              </a:solidFill>
            </a:endParaRPr>
          </a:p>
        </p:txBody>
      </p:sp>
      <p:sp>
        <p:nvSpPr>
          <p:cNvPr id="7"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34</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27821560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152400" y="838200"/>
            <a:ext cx="8839200" cy="2985433"/>
          </a:xfrm>
          <a:prstGeom prst="rect">
            <a:avLst/>
          </a:prstGeom>
          <a:noFill/>
          <a:ln w="9525">
            <a:noFill/>
            <a:miter lim="800000"/>
            <a:headEnd/>
            <a:tailEnd/>
          </a:ln>
        </p:spPr>
        <p:txBody>
          <a:bodyPr wrap="square">
            <a:spAutoFit/>
          </a:bodyPr>
          <a:lstStyle/>
          <a:p>
            <a:pPr>
              <a:spcBef>
                <a:spcPts val="1200"/>
              </a:spcBef>
            </a:pPr>
            <a:r>
              <a:rPr lang="en-US" sz="2800" dirty="0">
                <a:solidFill>
                  <a:schemeClr val="tx1"/>
                </a:solidFill>
                <a:latin typeface="Arial" charset="0"/>
                <a:cs typeface="Arial" charset="0"/>
              </a:rPr>
              <a:t>Final outcome of the trial is a determination about the best treatment for the particular subject under study.</a:t>
            </a:r>
          </a:p>
          <a:p>
            <a:pPr>
              <a:spcBef>
                <a:spcPts val="1200"/>
              </a:spcBef>
            </a:pPr>
            <a:r>
              <a:rPr lang="en-US" sz="2800" dirty="0">
                <a:solidFill>
                  <a:schemeClr val="tx1"/>
                </a:solidFill>
                <a:latin typeface="Arial" charset="0"/>
                <a:cs typeface="Arial" charset="0"/>
              </a:rPr>
              <a:t>Most feasible for treatments with rapid onset that stop acting soon after discontinuation.</a:t>
            </a:r>
          </a:p>
          <a:p>
            <a:pPr>
              <a:spcBef>
                <a:spcPts val="1200"/>
              </a:spcBef>
            </a:pPr>
            <a:r>
              <a:rPr lang="en-US" sz="2800" dirty="0">
                <a:solidFill>
                  <a:schemeClr val="tx1"/>
                </a:solidFill>
                <a:latin typeface="Arial" charset="0"/>
                <a:cs typeface="Arial" charset="0"/>
              </a:rPr>
              <a:t>Results of a series of N-of-1 trials may be combined using meta-analysis.</a:t>
            </a:r>
          </a:p>
        </p:txBody>
      </p:sp>
      <p:sp>
        <p:nvSpPr>
          <p:cNvPr id="8" name="Rectangle 2"/>
          <p:cNvSpPr>
            <a:spLocks noGrp="1" noChangeArrowheads="1"/>
          </p:cNvSpPr>
          <p:nvPr>
            <p:ph type="title"/>
          </p:nvPr>
        </p:nvSpPr>
        <p:spPr>
          <a:xfrm>
            <a:off x="677863" y="152400"/>
            <a:ext cx="7772400" cy="609600"/>
          </a:xfrm>
          <a:solidFill>
            <a:schemeClr val="tx1"/>
          </a:solidFill>
        </p:spPr>
        <p:txBody>
          <a:bodyPr/>
          <a:lstStyle/>
          <a:p>
            <a:r>
              <a:rPr lang="en-US" sz="3200" b="1" dirty="0">
                <a:solidFill>
                  <a:srgbClr val="FFFF00"/>
                </a:solidFill>
                <a:latin typeface="Arial" charset="0"/>
              </a:rPr>
              <a:t>N-OF-1 DESIGN</a:t>
            </a:r>
          </a:p>
        </p:txBody>
      </p:sp>
      <p:sp>
        <p:nvSpPr>
          <p:cNvPr id="7"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35</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1475696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Text Box 3"/>
          <p:cNvSpPr txBox="1">
            <a:spLocks noChangeArrowheads="1"/>
          </p:cNvSpPr>
          <p:nvPr/>
        </p:nvSpPr>
        <p:spPr bwMode="auto">
          <a:xfrm>
            <a:off x="152400" y="838200"/>
            <a:ext cx="8822267"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US" altLang="en-US" sz="2800" dirty="0">
                <a:solidFill>
                  <a:srgbClr val="000510"/>
                </a:solidFill>
                <a:latin typeface="Arial" pitchFamily="34" charset="0"/>
                <a:cs typeface="Arial" pitchFamily="34" charset="0"/>
              </a:rPr>
              <a:t>Selection (ranking) designs compare parameters of multiple (</a:t>
            </a:r>
            <a:r>
              <a:rPr lang="en-US" altLang="en-US" sz="2800" i="1" dirty="0">
                <a:solidFill>
                  <a:srgbClr val="000510"/>
                </a:solidFill>
                <a:latin typeface="Arial" pitchFamily="34" charset="0"/>
                <a:cs typeface="Arial" pitchFamily="34" charset="0"/>
              </a:rPr>
              <a:t>k</a:t>
            </a:r>
            <a:r>
              <a:rPr lang="en-US" altLang="en-US" sz="2800" dirty="0">
                <a:solidFill>
                  <a:srgbClr val="000510"/>
                </a:solidFill>
                <a:latin typeface="Arial" pitchFamily="34" charset="0"/>
                <a:cs typeface="Arial" pitchFamily="34" charset="0"/>
              </a:rPr>
              <a:t>) study populations.</a:t>
            </a:r>
          </a:p>
          <a:p>
            <a:pPr>
              <a:spcBef>
                <a:spcPts val="1200"/>
              </a:spcBef>
              <a:buFontTx/>
              <a:buNone/>
            </a:pPr>
            <a:r>
              <a:rPr lang="en-US" altLang="en-US" sz="2800" dirty="0">
                <a:solidFill>
                  <a:srgbClr val="000510"/>
                </a:solidFill>
                <a:latin typeface="Arial" pitchFamily="34" charset="0"/>
                <a:cs typeface="Arial" pitchFamily="34" charset="0"/>
              </a:rPr>
              <a:t>Generally require smaller sample sizes than trials designed to estimate and test treatment effects.</a:t>
            </a:r>
          </a:p>
        </p:txBody>
      </p:sp>
      <p:sp>
        <p:nvSpPr>
          <p:cNvPr id="6" name="Rectangle 4"/>
          <p:cNvSpPr txBox="1">
            <a:spLocks noChangeArrowheads="1"/>
          </p:cNvSpPr>
          <p:nvPr/>
        </p:nvSpPr>
        <p:spPr bwMode="auto">
          <a:xfrm>
            <a:off x="152400" y="2895600"/>
            <a:ext cx="8534400" cy="3352800"/>
          </a:xfrm>
          <a:prstGeom prst="rect">
            <a:avLst/>
          </a:prstGeom>
          <a:noFill/>
          <a:ln w="9525">
            <a:noFill/>
            <a:miter lim="800000"/>
            <a:headEnd/>
            <a:tailEnd/>
          </a:ln>
        </p:spPr>
        <p:txBody>
          <a:bodyPr/>
          <a:lstStyle/>
          <a:p>
            <a:pPr marL="609600" indent="-609600">
              <a:spcBef>
                <a:spcPct val="50000"/>
              </a:spcBef>
              <a:defRPr/>
            </a:pPr>
            <a:r>
              <a:rPr lang="en-US" sz="2800" kern="0" dirty="0">
                <a:solidFill>
                  <a:srgbClr val="000510"/>
                </a:solidFill>
                <a:latin typeface="Arial" charset="0"/>
              </a:rPr>
              <a:t>Selection designs can be used to:</a:t>
            </a:r>
          </a:p>
          <a:p>
            <a:pPr marL="609600" indent="-609600">
              <a:spcBef>
                <a:spcPts val="1200"/>
              </a:spcBef>
              <a:buFont typeface="Wingdings" pitchFamily="2" charset="2"/>
              <a:buChar char="Ø"/>
              <a:defRPr/>
            </a:pPr>
            <a:r>
              <a:rPr lang="en-US" sz="2800" kern="0" dirty="0">
                <a:solidFill>
                  <a:srgbClr val="000510"/>
                </a:solidFill>
                <a:latin typeface="Arial" charset="0"/>
              </a:rPr>
              <a:t>Select the treatment with the best response out of </a:t>
            </a:r>
            <a:r>
              <a:rPr lang="en-US" sz="2800" i="1" kern="0" dirty="0">
                <a:solidFill>
                  <a:srgbClr val="000510"/>
                </a:solidFill>
                <a:latin typeface="Arial" charset="0"/>
              </a:rPr>
              <a:t>k</a:t>
            </a:r>
            <a:r>
              <a:rPr lang="en-US" sz="2800" kern="0" dirty="0">
                <a:solidFill>
                  <a:srgbClr val="000510"/>
                </a:solidFill>
                <a:latin typeface="Arial" charset="0"/>
              </a:rPr>
              <a:t> potential treatments</a:t>
            </a:r>
          </a:p>
          <a:p>
            <a:pPr marL="609600" indent="-609600">
              <a:spcBef>
                <a:spcPts val="1200"/>
              </a:spcBef>
              <a:buFont typeface="Wingdings" pitchFamily="2" charset="2"/>
              <a:buChar char="Ø"/>
              <a:defRPr/>
            </a:pPr>
            <a:r>
              <a:rPr lang="en-US" sz="2800" kern="0" dirty="0">
                <a:solidFill>
                  <a:srgbClr val="000510"/>
                </a:solidFill>
                <a:latin typeface="Arial" charset="0"/>
              </a:rPr>
              <a:t>Rank treatments in order of preference</a:t>
            </a:r>
          </a:p>
          <a:p>
            <a:pPr marL="609600" indent="-609600">
              <a:spcBef>
                <a:spcPts val="1200"/>
              </a:spcBef>
              <a:buFont typeface="Wingdings" pitchFamily="2" charset="2"/>
              <a:buChar char="Ø"/>
              <a:defRPr/>
            </a:pPr>
            <a:r>
              <a:rPr lang="en-US" sz="2800" kern="0" dirty="0">
                <a:solidFill>
                  <a:srgbClr val="000510"/>
                </a:solidFill>
                <a:latin typeface="Arial" charset="0"/>
              </a:rPr>
              <a:t>Rule out poor treatments for further study</a:t>
            </a:r>
            <a:br>
              <a:rPr lang="en-US" sz="2800" kern="0" dirty="0">
                <a:solidFill>
                  <a:srgbClr val="000510"/>
                </a:solidFill>
                <a:latin typeface="Arial" charset="0"/>
              </a:rPr>
            </a:br>
            <a:r>
              <a:rPr lang="en-US" sz="2800" kern="0" dirty="0">
                <a:solidFill>
                  <a:srgbClr val="000510"/>
                </a:solidFill>
                <a:latin typeface="Arial" charset="0"/>
              </a:rPr>
              <a:t>(Helpful with ‘pipeline’ problem)</a:t>
            </a:r>
          </a:p>
        </p:txBody>
      </p:sp>
      <p:sp>
        <p:nvSpPr>
          <p:cNvPr id="131077" name="Slide Number Placeholder 3"/>
          <p:cNvSpPr>
            <a:spLocks noGrp="1"/>
          </p:cNvSpPr>
          <p:nvPr>
            <p:ph type="sldNum" sz="quarter" idx="12"/>
          </p:nvPr>
        </p:nvSpPr>
        <p:spPr>
          <a:xfrm>
            <a:off x="7281334" y="6248400"/>
            <a:ext cx="1693333" cy="45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17F152A7-31A7-4D0D-9D17-F203ABD650B3}" type="slidenum">
              <a:rPr lang="en-US" altLang="en-US" sz="1400" smtClean="0">
                <a:latin typeface="Arial" pitchFamily="34" charset="0"/>
                <a:cs typeface="Arial" pitchFamily="34" charset="0"/>
              </a:rPr>
              <a:pPr>
                <a:spcBef>
                  <a:spcPct val="0"/>
                </a:spcBef>
                <a:buFontTx/>
                <a:buNone/>
              </a:pPr>
              <a:t>36</a:t>
            </a:fld>
            <a:endParaRPr lang="en-US" altLang="en-US" sz="1400">
              <a:latin typeface="Arial" pitchFamily="34" charset="0"/>
              <a:cs typeface="Arial" pitchFamily="34" charset="0"/>
            </a:endParaRP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sz="3200" b="1" dirty="0">
                <a:solidFill>
                  <a:srgbClr val="FFFF00"/>
                </a:solidFill>
                <a:latin typeface="Arial" charset="0"/>
              </a:rPr>
              <a:t>SELECTION DESIGNS</a:t>
            </a:r>
          </a:p>
        </p:txBody>
      </p:sp>
    </p:spTree>
    <p:extLst>
      <p:ext uri="{BB962C8B-B14F-4D97-AF65-F5344CB8AC3E}">
        <p14:creationId xmlns:p14="http://schemas.microsoft.com/office/powerpoint/2010/main" val="1188350339"/>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a:solidFill>
                  <a:srgbClr val="FFFF00"/>
                </a:solidFill>
                <a:latin typeface="Arial" charset="0"/>
              </a:rPr>
              <a:t>FUTILITY DESIGN</a:t>
            </a:r>
          </a:p>
        </p:txBody>
      </p:sp>
      <p:sp>
        <p:nvSpPr>
          <p:cNvPr id="75779" name="Text Box 3"/>
          <p:cNvSpPr txBox="1">
            <a:spLocks noChangeArrowheads="1"/>
          </p:cNvSpPr>
          <p:nvPr/>
        </p:nvSpPr>
        <p:spPr bwMode="auto">
          <a:xfrm>
            <a:off x="152400" y="901700"/>
            <a:ext cx="8839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US" altLang="en-US" sz="2800">
                <a:latin typeface="Arial" charset="0"/>
                <a:cs typeface="Arial" charset="0"/>
              </a:rPr>
              <a:t>A futility (non-superiority) design is a screening tool to identify whether agents should be candidates for phase III trials while minimizing costs/sample size.</a:t>
            </a:r>
          </a:p>
        </p:txBody>
      </p:sp>
      <p:sp>
        <p:nvSpPr>
          <p:cNvPr id="8" name="Rectangle 3"/>
          <p:cNvSpPr txBox="1">
            <a:spLocks noChangeArrowheads="1"/>
          </p:cNvSpPr>
          <p:nvPr/>
        </p:nvSpPr>
        <p:spPr bwMode="auto">
          <a:xfrm>
            <a:off x="101600" y="2438400"/>
            <a:ext cx="887253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spcBef>
                <a:spcPct val="50000"/>
              </a:spcBef>
              <a:buFont typeface="Wingdings" panose="05000000000000000000" pitchFamily="2" charset="2"/>
              <a:buChar char="Ø"/>
              <a:defRPr/>
            </a:pPr>
            <a:r>
              <a:rPr lang="en-US" altLang="en-US" sz="2800" kern="0" dirty="0">
                <a:latin typeface="Arial" panose="020B0604020202020204" pitchFamily="34" charset="0"/>
                <a:cs typeface="Arial" panose="020B0604020202020204" pitchFamily="34" charset="0"/>
              </a:rPr>
              <a:t>If “futility” is declared, results would imply not cost effective to conduct a future phase III trial</a:t>
            </a:r>
          </a:p>
          <a:p>
            <a:pPr>
              <a:spcBef>
                <a:spcPts val="1200"/>
              </a:spcBef>
              <a:buFont typeface="Wingdings" panose="05000000000000000000" pitchFamily="2" charset="2"/>
              <a:buChar char="Ø"/>
              <a:defRPr/>
            </a:pPr>
            <a:r>
              <a:rPr lang="en-US" altLang="en-US" sz="2800" kern="0" dirty="0">
                <a:latin typeface="Arial" panose="020B0604020202020204" pitchFamily="34" charset="0"/>
                <a:cs typeface="Arial" panose="020B0604020202020204" pitchFamily="34" charset="0"/>
              </a:rPr>
              <a:t>If “futility” is not declared, suggests that there could be a clinically meaningful effect which should be explored in a larger, phase III trial</a:t>
            </a:r>
          </a:p>
        </p:txBody>
      </p:sp>
      <p:sp>
        <p:nvSpPr>
          <p:cNvPr id="75781" name="Slide Number Placeholder 3"/>
          <p:cNvSpPr>
            <a:spLocks noGrp="1"/>
          </p:cNvSpPr>
          <p:nvPr>
            <p:ph type="sldNum" sz="quarter" idx="12"/>
          </p:nvPr>
        </p:nvSpPr>
        <p:spPr>
          <a:xfrm>
            <a:off x="7281863" y="6248400"/>
            <a:ext cx="1692275" cy="45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6BA51FF6-7434-4D72-A830-C8E689989DF0}" type="slidenum">
              <a:rPr lang="en-US" altLang="en-US" sz="1400" smtClean="0">
                <a:latin typeface="Arial" charset="0"/>
                <a:cs typeface="Arial" charset="0"/>
              </a:rPr>
              <a:pPr>
                <a:spcBef>
                  <a:spcPct val="0"/>
                </a:spcBef>
                <a:buFontTx/>
                <a:buNone/>
              </a:pPr>
              <a:t>37</a:t>
            </a:fld>
            <a:endParaRPr lang="en-US" altLang="en-US" sz="1400">
              <a:latin typeface="Arial" charset="0"/>
              <a:cs typeface="Arial" charset="0"/>
            </a:endParaRPr>
          </a:p>
        </p:txBody>
      </p:sp>
    </p:spTree>
    <p:extLst>
      <p:ext uri="{BB962C8B-B14F-4D97-AF65-F5344CB8AC3E}">
        <p14:creationId xmlns:p14="http://schemas.microsoft.com/office/powerpoint/2010/main" val="88751045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3"/>
          <p:cNvSpPr txBox="1">
            <a:spLocks noChangeArrowheads="1"/>
          </p:cNvSpPr>
          <p:nvPr/>
        </p:nvSpPr>
        <p:spPr bwMode="auto">
          <a:xfrm>
            <a:off x="152400" y="838200"/>
            <a:ext cx="876300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US" altLang="en-US" sz="2800" dirty="0">
                <a:solidFill>
                  <a:srgbClr val="000510"/>
                </a:solidFill>
                <a:latin typeface="Arial" charset="0"/>
                <a:cs typeface="Arial" charset="0"/>
              </a:rPr>
              <a:t>For example, suppose a 10% increase in favorable response rates over placebo is clinically meaningful.</a:t>
            </a:r>
          </a:p>
          <a:p>
            <a:pPr>
              <a:spcBef>
                <a:spcPts val="1200"/>
              </a:spcBef>
              <a:buFontTx/>
              <a:buNone/>
            </a:pPr>
            <a:r>
              <a:rPr lang="en-US" altLang="en-US" sz="2800" dirty="0">
                <a:solidFill>
                  <a:srgbClr val="000510"/>
                </a:solidFill>
                <a:latin typeface="Arial" charset="0"/>
                <a:cs typeface="Arial" charset="0"/>
              </a:rPr>
              <a:t>A futility design would assess following hypothesis:</a:t>
            </a:r>
          </a:p>
          <a:p>
            <a:pPr algn="ctr">
              <a:spcBef>
                <a:spcPct val="50000"/>
              </a:spcBef>
              <a:buFontTx/>
              <a:buNone/>
            </a:pPr>
            <a:r>
              <a:rPr lang="en-US" altLang="en-US" sz="2400" dirty="0">
                <a:solidFill>
                  <a:srgbClr val="000510"/>
                </a:solidFill>
                <a:latin typeface="Arial" charset="0"/>
                <a:cs typeface="Arial" charset="0"/>
              </a:rPr>
              <a:t>H</a:t>
            </a:r>
            <a:r>
              <a:rPr lang="en-US" altLang="en-US" sz="2400" baseline="-25000" dirty="0">
                <a:solidFill>
                  <a:srgbClr val="000510"/>
                </a:solidFill>
                <a:latin typeface="Arial" charset="0"/>
                <a:cs typeface="Arial" charset="0"/>
              </a:rPr>
              <a:t>0</a:t>
            </a:r>
            <a:r>
              <a:rPr lang="en-US" altLang="en-US" sz="2400" dirty="0">
                <a:solidFill>
                  <a:srgbClr val="000510"/>
                </a:solidFill>
                <a:latin typeface="Arial" charset="0"/>
                <a:cs typeface="Arial" charset="0"/>
              </a:rPr>
              <a:t>: Treatment improves outcome by at least 10%</a:t>
            </a:r>
            <a:br>
              <a:rPr lang="en-US" altLang="en-US" sz="2400" dirty="0">
                <a:solidFill>
                  <a:srgbClr val="000510"/>
                </a:solidFill>
                <a:latin typeface="Arial" charset="0"/>
                <a:cs typeface="Arial" charset="0"/>
              </a:rPr>
            </a:br>
            <a:r>
              <a:rPr lang="en-US" altLang="en-US" sz="2400" dirty="0">
                <a:solidFill>
                  <a:srgbClr val="000510"/>
                </a:solidFill>
                <a:latin typeface="Arial" charset="0"/>
                <a:cs typeface="Arial" charset="0"/>
              </a:rPr>
              <a:t>compared to placebo</a:t>
            </a:r>
          </a:p>
          <a:p>
            <a:pPr algn="ctr">
              <a:spcBef>
                <a:spcPct val="50000"/>
              </a:spcBef>
              <a:buFontTx/>
              <a:buNone/>
            </a:pPr>
            <a:r>
              <a:rPr lang="en-US" altLang="en-US" sz="2400" dirty="0">
                <a:solidFill>
                  <a:srgbClr val="000510"/>
                </a:solidFill>
                <a:latin typeface="Arial" charset="0"/>
                <a:cs typeface="Arial" charset="0"/>
              </a:rPr>
              <a:t>versus</a:t>
            </a:r>
          </a:p>
          <a:p>
            <a:pPr algn="ctr">
              <a:spcBef>
                <a:spcPct val="50000"/>
              </a:spcBef>
              <a:buFont typeface="Wingdings" pitchFamily="2" charset="2"/>
              <a:buNone/>
            </a:pPr>
            <a:r>
              <a:rPr lang="en-US" altLang="en-US" sz="2400" dirty="0">
                <a:solidFill>
                  <a:srgbClr val="000510"/>
                </a:solidFill>
                <a:latin typeface="Arial" charset="0"/>
                <a:cs typeface="Arial" charset="0"/>
              </a:rPr>
              <a:t>H</a:t>
            </a:r>
            <a:r>
              <a:rPr lang="en-US" altLang="en-US" sz="2400" baseline="-25000" dirty="0">
                <a:solidFill>
                  <a:srgbClr val="000510"/>
                </a:solidFill>
                <a:latin typeface="Arial" charset="0"/>
                <a:cs typeface="Arial" charset="0"/>
              </a:rPr>
              <a:t>A</a:t>
            </a:r>
            <a:r>
              <a:rPr lang="en-US" altLang="en-US" sz="2400" dirty="0">
                <a:solidFill>
                  <a:srgbClr val="000510"/>
                </a:solidFill>
                <a:latin typeface="Arial" charset="0"/>
                <a:cs typeface="Arial" charset="0"/>
              </a:rPr>
              <a:t>: Treatment does not improve outcome by at least 10% compared to placebo</a:t>
            </a:r>
            <a:br>
              <a:rPr lang="en-US" altLang="en-US" sz="2400" dirty="0">
                <a:solidFill>
                  <a:srgbClr val="000510"/>
                </a:solidFill>
                <a:latin typeface="Arial" charset="0"/>
                <a:cs typeface="Arial" charset="0"/>
              </a:rPr>
            </a:br>
            <a:r>
              <a:rPr lang="en-US" altLang="en-US" sz="2400" dirty="0">
                <a:solidFill>
                  <a:srgbClr val="000510"/>
                </a:solidFill>
                <a:latin typeface="Arial" charset="0"/>
                <a:cs typeface="Arial" charset="0"/>
              </a:rPr>
              <a:t>(</a:t>
            </a:r>
            <a:r>
              <a:rPr lang="en-US" altLang="en-US" sz="2400" i="1" dirty="0" err="1">
                <a:solidFill>
                  <a:srgbClr val="000510"/>
                </a:solidFill>
                <a:latin typeface="Arial" charset="0"/>
                <a:cs typeface="Arial" charset="0"/>
              </a:rPr>
              <a:t>p</a:t>
            </a:r>
            <a:r>
              <a:rPr lang="en-US" altLang="en-US" sz="2400" baseline="-25000" dirty="0" err="1">
                <a:solidFill>
                  <a:srgbClr val="000510"/>
                </a:solidFill>
                <a:latin typeface="Arial" charset="0"/>
                <a:cs typeface="Arial" charset="0"/>
              </a:rPr>
              <a:t>T</a:t>
            </a:r>
            <a:r>
              <a:rPr lang="en-US" altLang="en-US" sz="2400" dirty="0">
                <a:solidFill>
                  <a:srgbClr val="000510"/>
                </a:solidFill>
                <a:latin typeface="Arial" charset="0"/>
                <a:cs typeface="Arial" charset="0"/>
              </a:rPr>
              <a:t> – </a:t>
            </a:r>
            <a:r>
              <a:rPr lang="en-US" altLang="en-US" sz="2400" i="1" dirty="0" err="1">
                <a:solidFill>
                  <a:srgbClr val="000510"/>
                </a:solidFill>
                <a:latin typeface="Arial" charset="0"/>
                <a:cs typeface="Arial" charset="0"/>
              </a:rPr>
              <a:t>p</a:t>
            </a:r>
            <a:r>
              <a:rPr lang="en-US" altLang="en-US" sz="2400" baseline="-25000" dirty="0" err="1">
                <a:solidFill>
                  <a:srgbClr val="000510"/>
                </a:solidFill>
                <a:latin typeface="Arial" charset="0"/>
                <a:cs typeface="Arial" charset="0"/>
              </a:rPr>
              <a:t>P</a:t>
            </a:r>
            <a:r>
              <a:rPr lang="en-US" altLang="en-US" sz="2400" dirty="0">
                <a:solidFill>
                  <a:srgbClr val="000510"/>
                </a:solidFill>
                <a:latin typeface="Arial" charset="0"/>
                <a:cs typeface="Arial" charset="0"/>
              </a:rPr>
              <a:t> &lt; 0.10 – futile to consider in a phase III trial)</a:t>
            </a:r>
          </a:p>
        </p:txBody>
      </p:sp>
      <p:sp>
        <p:nvSpPr>
          <p:cNvPr id="51204" name="Slide Number Placeholder 3"/>
          <p:cNvSpPr>
            <a:spLocks noGrp="1"/>
          </p:cNvSpPr>
          <p:nvPr>
            <p:ph type="sldNum" sz="quarter" idx="12"/>
          </p:nvPr>
        </p:nvSpPr>
        <p:spPr>
          <a:xfrm>
            <a:off x="7281863" y="6248400"/>
            <a:ext cx="1692275" cy="45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D724EF5C-C3EF-4845-8EDA-2DBA101E8C10}" type="slidenum">
              <a:rPr lang="en-US" altLang="en-US" sz="1400" smtClean="0">
                <a:latin typeface="Arial" charset="0"/>
                <a:cs typeface="Arial" charset="0"/>
              </a:rPr>
              <a:pPr>
                <a:spcBef>
                  <a:spcPct val="0"/>
                </a:spcBef>
                <a:buFontTx/>
                <a:buNone/>
              </a:pPr>
              <a:t>38</a:t>
            </a:fld>
            <a:endParaRPr lang="en-US" altLang="en-US" sz="1400">
              <a:latin typeface="Arial" charset="0"/>
              <a:cs typeface="Arial" charset="0"/>
            </a:endParaRPr>
          </a:p>
        </p:txBody>
      </p:sp>
      <p:sp>
        <p:nvSpPr>
          <p:cNvPr id="6"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a:solidFill>
                  <a:srgbClr val="FFFF00"/>
                </a:solidFill>
                <a:latin typeface="Arial" charset="0"/>
              </a:rPr>
              <a:t>FUTILITY DESIGN</a:t>
            </a:r>
          </a:p>
        </p:txBody>
      </p:sp>
    </p:spTree>
    <p:extLst>
      <p:ext uri="{BB962C8B-B14F-4D97-AF65-F5344CB8AC3E}">
        <p14:creationId xmlns:p14="http://schemas.microsoft.com/office/powerpoint/2010/main" val="1545565366"/>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152400" y="923925"/>
            <a:ext cx="883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800" dirty="0">
                <a:cs typeface="Arial" pitchFamily="34" charset="0"/>
              </a:rPr>
              <a:t>Statistical Properties:</a:t>
            </a:r>
          </a:p>
        </p:txBody>
      </p:sp>
      <p:graphicFrame>
        <p:nvGraphicFramePr>
          <p:cNvPr id="4" name="Table 3"/>
          <p:cNvGraphicFramePr>
            <a:graphicFrameLocks noGrp="1"/>
          </p:cNvGraphicFramePr>
          <p:nvPr>
            <p:extLst>
              <p:ext uri="{D42A27DB-BD31-4B8C-83A1-F6EECF244321}">
                <p14:modId xmlns:p14="http://schemas.microsoft.com/office/powerpoint/2010/main" val="958737863"/>
              </p:ext>
            </p:extLst>
          </p:nvPr>
        </p:nvGraphicFramePr>
        <p:xfrm>
          <a:off x="381000" y="1676400"/>
          <a:ext cx="8077201" cy="3719513"/>
        </p:xfrm>
        <a:graphic>
          <a:graphicData uri="http://schemas.openxmlformats.org/drawingml/2006/table">
            <a:tbl>
              <a:tblPr firstRow="1" bandRow="1">
                <a:tableStyleId>{5C22544A-7EE6-4342-B048-85BDC9FD1C3A}</a:tableStyleId>
              </a:tblPr>
              <a:tblGrid>
                <a:gridCol w="990601">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1097499">
                <a:tc>
                  <a:txBody>
                    <a:bodyPr/>
                    <a:lstStyle/>
                    <a:p>
                      <a:pPr algn="ctr"/>
                      <a:endParaRPr lang="en-US" sz="1800" dirty="0">
                        <a:solidFill>
                          <a:srgbClr val="FFFF00"/>
                        </a:solidFill>
                        <a:latin typeface="Arial" pitchFamily="34" charset="0"/>
                        <a:cs typeface="Arial" pitchFamily="34" charset="0"/>
                      </a:endParaRPr>
                    </a:p>
                  </a:txBody>
                  <a:tcPr marT="45733" marB="45733">
                    <a:solidFill>
                      <a:schemeClr val="tx1"/>
                    </a:solidFill>
                  </a:tcPr>
                </a:tc>
                <a:tc>
                  <a:txBody>
                    <a:bodyPr/>
                    <a:lstStyle/>
                    <a:p>
                      <a:pPr algn="ctr"/>
                      <a:r>
                        <a:rPr lang="en-US" sz="1800" dirty="0">
                          <a:solidFill>
                            <a:srgbClr val="FFFF00"/>
                          </a:solidFill>
                          <a:latin typeface="Arial" pitchFamily="34" charset="0"/>
                          <a:cs typeface="Arial" pitchFamily="34" charset="0"/>
                        </a:rPr>
                        <a:t>Null</a:t>
                      </a:r>
                      <a:br>
                        <a:rPr lang="en-US" sz="1800" dirty="0">
                          <a:solidFill>
                            <a:srgbClr val="FFFF00"/>
                          </a:solidFill>
                          <a:latin typeface="Arial" pitchFamily="34" charset="0"/>
                          <a:cs typeface="Arial" pitchFamily="34" charset="0"/>
                        </a:rPr>
                      </a:br>
                      <a:r>
                        <a:rPr lang="en-US" sz="1800" dirty="0">
                          <a:solidFill>
                            <a:srgbClr val="FFFF00"/>
                          </a:solidFill>
                          <a:latin typeface="Arial" pitchFamily="34" charset="0"/>
                          <a:cs typeface="Arial" pitchFamily="34" charset="0"/>
                        </a:rPr>
                        <a:t>Hypothesis</a:t>
                      </a:r>
                      <a:br>
                        <a:rPr lang="en-US" sz="1800" dirty="0">
                          <a:solidFill>
                            <a:srgbClr val="FFFF00"/>
                          </a:solidFill>
                          <a:latin typeface="Arial" pitchFamily="34" charset="0"/>
                          <a:cs typeface="Arial" pitchFamily="34" charset="0"/>
                        </a:rPr>
                      </a:br>
                      <a:r>
                        <a:rPr lang="en-US" sz="1800" dirty="0">
                          <a:solidFill>
                            <a:srgbClr val="FFFF00"/>
                          </a:solidFill>
                          <a:latin typeface="Arial" pitchFamily="34" charset="0"/>
                          <a:cs typeface="Arial" pitchFamily="34" charset="0"/>
                        </a:rPr>
                        <a:t>(H</a:t>
                      </a:r>
                      <a:r>
                        <a:rPr lang="en-US" sz="1800" baseline="-25000" dirty="0">
                          <a:solidFill>
                            <a:srgbClr val="FFFF00"/>
                          </a:solidFill>
                          <a:latin typeface="Arial" pitchFamily="34" charset="0"/>
                          <a:cs typeface="Arial" pitchFamily="34" charset="0"/>
                        </a:rPr>
                        <a:t>0</a:t>
                      </a:r>
                      <a:r>
                        <a:rPr lang="en-US" sz="1800" dirty="0">
                          <a:solidFill>
                            <a:srgbClr val="FFFF00"/>
                          </a:solidFill>
                          <a:latin typeface="Arial" pitchFamily="34" charset="0"/>
                          <a:cs typeface="Arial" pitchFamily="34" charset="0"/>
                        </a:rPr>
                        <a:t>)</a:t>
                      </a:r>
                    </a:p>
                  </a:txBody>
                  <a:tcPr marT="45733" marB="45733">
                    <a:solidFill>
                      <a:schemeClr val="tx1"/>
                    </a:solidFill>
                  </a:tcPr>
                </a:tc>
                <a:tc>
                  <a:txBody>
                    <a:bodyPr/>
                    <a:lstStyle/>
                    <a:p>
                      <a:pPr algn="ctr"/>
                      <a:r>
                        <a:rPr lang="en-US" sz="1800" dirty="0">
                          <a:solidFill>
                            <a:srgbClr val="FFFF00"/>
                          </a:solidFill>
                          <a:latin typeface="Arial" pitchFamily="34" charset="0"/>
                          <a:cs typeface="Arial" pitchFamily="34" charset="0"/>
                        </a:rPr>
                        <a:t>Alternative</a:t>
                      </a:r>
                      <a:br>
                        <a:rPr lang="en-US" sz="1800" dirty="0">
                          <a:solidFill>
                            <a:srgbClr val="FFFF00"/>
                          </a:solidFill>
                          <a:latin typeface="Arial" pitchFamily="34" charset="0"/>
                          <a:cs typeface="Arial" pitchFamily="34" charset="0"/>
                        </a:rPr>
                      </a:br>
                      <a:r>
                        <a:rPr lang="en-US" sz="1800" dirty="0">
                          <a:solidFill>
                            <a:srgbClr val="FFFF00"/>
                          </a:solidFill>
                          <a:latin typeface="Arial" pitchFamily="34" charset="0"/>
                          <a:cs typeface="Arial" pitchFamily="34" charset="0"/>
                        </a:rPr>
                        <a:t>Hypothesis</a:t>
                      </a:r>
                      <a:br>
                        <a:rPr lang="en-US" sz="1800" dirty="0">
                          <a:solidFill>
                            <a:srgbClr val="FFFF00"/>
                          </a:solidFill>
                          <a:latin typeface="Arial" pitchFamily="34" charset="0"/>
                          <a:cs typeface="Arial" pitchFamily="34" charset="0"/>
                        </a:rPr>
                      </a:br>
                      <a:r>
                        <a:rPr lang="en-US" sz="1800" dirty="0">
                          <a:solidFill>
                            <a:srgbClr val="FFFF00"/>
                          </a:solidFill>
                          <a:latin typeface="Arial" pitchFamily="34" charset="0"/>
                          <a:cs typeface="Arial" pitchFamily="34" charset="0"/>
                        </a:rPr>
                        <a:t>(H</a:t>
                      </a:r>
                      <a:r>
                        <a:rPr lang="en-US" sz="1800" baseline="-25000" dirty="0">
                          <a:solidFill>
                            <a:srgbClr val="FFFF00"/>
                          </a:solidFill>
                          <a:latin typeface="Arial" pitchFamily="34" charset="0"/>
                          <a:cs typeface="Arial" pitchFamily="34" charset="0"/>
                        </a:rPr>
                        <a:t>A</a:t>
                      </a:r>
                      <a:r>
                        <a:rPr lang="en-US" sz="1800" dirty="0">
                          <a:solidFill>
                            <a:srgbClr val="FFFF00"/>
                          </a:solidFill>
                          <a:latin typeface="Arial" pitchFamily="34" charset="0"/>
                          <a:cs typeface="Arial" pitchFamily="34" charset="0"/>
                        </a:rPr>
                        <a:t>)</a:t>
                      </a:r>
                    </a:p>
                  </a:txBody>
                  <a:tcPr marT="45733" marB="45733">
                    <a:solidFill>
                      <a:schemeClr val="tx1"/>
                    </a:solidFill>
                  </a:tcPr>
                </a:tc>
                <a:tc>
                  <a:txBody>
                    <a:bodyPr/>
                    <a:lstStyle/>
                    <a:p>
                      <a:pPr algn="ctr"/>
                      <a:r>
                        <a:rPr lang="en-US" sz="1800" baseline="0" dirty="0">
                          <a:solidFill>
                            <a:srgbClr val="FFFF00"/>
                          </a:solidFill>
                          <a:latin typeface="Arial" pitchFamily="34" charset="0"/>
                          <a:cs typeface="Arial" pitchFamily="34" charset="0"/>
                        </a:rPr>
                        <a:t>Rejecting H</a:t>
                      </a:r>
                      <a:r>
                        <a:rPr lang="en-US" sz="1800" baseline="-25000" dirty="0">
                          <a:solidFill>
                            <a:srgbClr val="FFFF00"/>
                          </a:solidFill>
                          <a:latin typeface="Arial" pitchFamily="34" charset="0"/>
                          <a:cs typeface="Arial" pitchFamily="34" charset="0"/>
                        </a:rPr>
                        <a:t>0</a:t>
                      </a:r>
                    </a:p>
                  </a:txBody>
                  <a:tcPr marT="45733" marB="45733">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Arial" pitchFamily="34" charset="0"/>
                          <a:cs typeface="Arial" pitchFamily="34" charset="0"/>
                        </a:rPr>
                        <a:t>Type I Error</a:t>
                      </a:r>
                      <a:br>
                        <a:rPr lang="en-US" sz="1800" dirty="0">
                          <a:solidFill>
                            <a:srgbClr val="FFFF00"/>
                          </a:solidFill>
                          <a:latin typeface="Arial" pitchFamily="34" charset="0"/>
                          <a:cs typeface="Arial" pitchFamily="34" charset="0"/>
                        </a:rPr>
                      </a:br>
                      <a:r>
                        <a:rPr lang="en-US" sz="1800" dirty="0">
                          <a:solidFill>
                            <a:srgbClr val="FFFF00"/>
                          </a:solidFill>
                          <a:latin typeface="Arial" pitchFamily="34" charset="0"/>
                          <a:cs typeface="Arial" pitchFamily="34" charset="0"/>
                        </a:rPr>
                        <a:t>(</a:t>
                      </a:r>
                      <a:r>
                        <a:rPr lang="el-GR" sz="1800" dirty="0">
                          <a:solidFill>
                            <a:srgbClr val="FFFF00"/>
                          </a:solidFill>
                          <a:latin typeface="Arial" pitchFamily="34" charset="0"/>
                          <a:cs typeface="Arial" pitchFamily="34" charset="0"/>
                        </a:rPr>
                        <a:t>α</a:t>
                      </a:r>
                      <a:r>
                        <a:rPr lang="en-US" sz="1800" dirty="0">
                          <a:solidFill>
                            <a:srgbClr val="FFFF00"/>
                          </a:solidFill>
                          <a:latin typeface="Arial" pitchFamily="34" charset="0"/>
                          <a:cs typeface="Arial" pitchFamily="34" charset="0"/>
                        </a:rPr>
                        <a:t>)</a:t>
                      </a:r>
                    </a:p>
                    <a:p>
                      <a:pPr algn="ctr"/>
                      <a:endParaRPr lang="en-US" sz="1800" b="1" baseline="-25000" dirty="0">
                        <a:solidFill>
                          <a:srgbClr val="FFFF00"/>
                        </a:solidFill>
                        <a:latin typeface="Arial" pitchFamily="34" charset="0"/>
                        <a:cs typeface="Arial" pitchFamily="34" charset="0"/>
                      </a:endParaRPr>
                    </a:p>
                  </a:txBody>
                  <a:tcPr marT="45733" marB="45733">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Arial" pitchFamily="34" charset="0"/>
                          <a:cs typeface="Arial" pitchFamily="34" charset="0"/>
                        </a:rPr>
                        <a:t>Type II Error</a:t>
                      </a:r>
                      <a:br>
                        <a:rPr lang="en-US" sz="1800" dirty="0">
                          <a:solidFill>
                            <a:srgbClr val="FFFF00"/>
                          </a:solidFill>
                          <a:latin typeface="Arial" pitchFamily="34" charset="0"/>
                          <a:cs typeface="Arial" pitchFamily="34" charset="0"/>
                        </a:rPr>
                      </a:br>
                      <a:r>
                        <a:rPr lang="en-US" sz="1800" dirty="0">
                          <a:solidFill>
                            <a:srgbClr val="FFFF00"/>
                          </a:solidFill>
                          <a:latin typeface="Arial" pitchFamily="34" charset="0"/>
                          <a:cs typeface="Arial" pitchFamily="34" charset="0"/>
                        </a:rPr>
                        <a:t>(</a:t>
                      </a:r>
                      <a:r>
                        <a:rPr lang="el-GR" sz="1800" dirty="0">
                          <a:solidFill>
                            <a:srgbClr val="FFFF00"/>
                          </a:solidFill>
                          <a:latin typeface="Arial" pitchFamily="34" charset="0"/>
                          <a:cs typeface="Arial" pitchFamily="34" charset="0"/>
                        </a:rPr>
                        <a:t>β</a:t>
                      </a:r>
                      <a:r>
                        <a:rPr lang="en-US" sz="1800" dirty="0">
                          <a:solidFill>
                            <a:srgbClr val="FFFF00"/>
                          </a:solidFill>
                          <a:latin typeface="Arial" pitchFamily="34" charset="0"/>
                          <a:cs typeface="Arial" pitchFamily="34" charset="0"/>
                        </a:rPr>
                        <a:t>)</a:t>
                      </a:r>
                    </a:p>
                    <a:p>
                      <a:pPr algn="ctr"/>
                      <a:endParaRPr lang="en-US" sz="1800" baseline="-25000" dirty="0">
                        <a:solidFill>
                          <a:srgbClr val="FFFF00"/>
                        </a:solidFill>
                        <a:latin typeface="Arial" pitchFamily="34" charset="0"/>
                        <a:cs typeface="Arial" pitchFamily="34" charset="0"/>
                      </a:endParaRPr>
                    </a:p>
                  </a:txBody>
                  <a:tcPr marT="45733" marB="45733">
                    <a:solidFill>
                      <a:schemeClr val="tx1"/>
                    </a:solidFill>
                  </a:tcPr>
                </a:tc>
                <a:extLst>
                  <a:ext uri="{0D108BD9-81ED-4DB2-BD59-A6C34878D82A}">
                    <a16:rowId xmlns:a16="http://schemas.microsoft.com/office/drawing/2014/main" val="10000"/>
                  </a:ext>
                </a:extLst>
              </a:tr>
              <a:tr h="1311007">
                <a:tc>
                  <a:txBody>
                    <a:bodyPr/>
                    <a:lstStyle/>
                    <a:p>
                      <a:pPr algn="ctr"/>
                      <a:r>
                        <a:rPr lang="en-US" sz="1800" b="1" dirty="0">
                          <a:solidFill>
                            <a:srgbClr val="FFFF00"/>
                          </a:solidFill>
                          <a:latin typeface="Arial" pitchFamily="34" charset="0"/>
                          <a:cs typeface="Arial" pitchFamily="34" charset="0"/>
                        </a:rPr>
                        <a:t/>
                      </a:r>
                      <a:br>
                        <a:rPr lang="en-US" sz="1800" b="1" dirty="0">
                          <a:solidFill>
                            <a:srgbClr val="FFFF00"/>
                          </a:solidFill>
                          <a:latin typeface="Arial" pitchFamily="34" charset="0"/>
                          <a:cs typeface="Arial" pitchFamily="34" charset="0"/>
                        </a:rPr>
                      </a:br>
                      <a:r>
                        <a:rPr lang="en-US" sz="1800" b="1" dirty="0">
                          <a:solidFill>
                            <a:srgbClr val="FFFF00"/>
                          </a:solidFill>
                          <a:latin typeface="Arial" pitchFamily="34" charset="0"/>
                          <a:cs typeface="Arial" pitchFamily="34" charset="0"/>
                        </a:rPr>
                        <a:t>Usual</a:t>
                      </a:r>
                      <a:br>
                        <a:rPr lang="en-US" sz="1800" b="1" dirty="0">
                          <a:solidFill>
                            <a:srgbClr val="FFFF00"/>
                          </a:solidFill>
                          <a:latin typeface="Arial" pitchFamily="34" charset="0"/>
                          <a:cs typeface="Arial" pitchFamily="34" charset="0"/>
                        </a:rPr>
                      </a:br>
                      <a:r>
                        <a:rPr lang="en-US" sz="1800" b="1" dirty="0">
                          <a:solidFill>
                            <a:srgbClr val="FFFF00"/>
                          </a:solidFill>
                          <a:latin typeface="Arial" pitchFamily="34" charset="0"/>
                          <a:cs typeface="Arial" pitchFamily="34" charset="0"/>
                        </a:rPr>
                        <a:t>Design</a:t>
                      </a:r>
                      <a:br>
                        <a:rPr lang="en-US" sz="1800" b="1" dirty="0">
                          <a:solidFill>
                            <a:srgbClr val="FFFF00"/>
                          </a:solidFill>
                          <a:latin typeface="Arial" pitchFamily="34" charset="0"/>
                          <a:cs typeface="Arial" pitchFamily="34" charset="0"/>
                        </a:rPr>
                      </a:br>
                      <a:endParaRPr lang="en-US" sz="1800" b="1" dirty="0">
                        <a:solidFill>
                          <a:srgbClr val="FFFF00"/>
                        </a:solidFill>
                        <a:latin typeface="Arial" pitchFamily="34" charset="0"/>
                        <a:cs typeface="Arial" pitchFamily="34" charset="0"/>
                      </a:endParaRPr>
                    </a:p>
                  </a:txBody>
                  <a:tcPr marT="45733" marB="45733">
                    <a:solidFill>
                      <a:schemeClr val="tx1"/>
                    </a:solidFill>
                  </a:tcPr>
                </a:tc>
                <a:tc>
                  <a:txBody>
                    <a:bodyPr/>
                    <a:lstStyle/>
                    <a:p>
                      <a:pPr algn="ctr"/>
                      <a:r>
                        <a:rPr lang="el-GR" sz="1800" b="1" dirty="0">
                          <a:solidFill>
                            <a:srgbClr val="FFFF00"/>
                          </a:solidFill>
                          <a:latin typeface="Arial" pitchFamily="34" charset="0"/>
                          <a:cs typeface="Arial" pitchFamily="34" charset="0"/>
                        </a:rPr>
                        <a:t>μ</a:t>
                      </a:r>
                      <a:r>
                        <a:rPr lang="en-US" sz="1800" b="1" baseline="-25000" dirty="0">
                          <a:solidFill>
                            <a:srgbClr val="FFFF00"/>
                          </a:solidFill>
                          <a:latin typeface="Arial" pitchFamily="34" charset="0"/>
                          <a:cs typeface="Arial" pitchFamily="34" charset="0"/>
                        </a:rPr>
                        <a:t>T</a:t>
                      </a:r>
                      <a:r>
                        <a:rPr lang="en-US" sz="1800" b="1" dirty="0">
                          <a:solidFill>
                            <a:srgbClr val="FFFF00"/>
                          </a:solidFill>
                          <a:latin typeface="Arial" pitchFamily="34" charset="0"/>
                          <a:cs typeface="Arial" pitchFamily="34" charset="0"/>
                        </a:rPr>
                        <a:t> = </a:t>
                      </a:r>
                      <a:r>
                        <a:rPr lang="el-GR" sz="1800" b="1" dirty="0">
                          <a:solidFill>
                            <a:srgbClr val="FFFF00"/>
                          </a:solidFill>
                          <a:latin typeface="Arial" pitchFamily="34" charset="0"/>
                          <a:cs typeface="Arial" pitchFamily="34" charset="0"/>
                        </a:rPr>
                        <a:t>μ</a:t>
                      </a:r>
                      <a:r>
                        <a:rPr lang="en-US" sz="1800" b="1" baseline="-25000" dirty="0">
                          <a:solidFill>
                            <a:srgbClr val="FFFF00"/>
                          </a:solidFill>
                          <a:latin typeface="Arial" pitchFamily="34" charset="0"/>
                          <a:cs typeface="Arial" pitchFamily="34" charset="0"/>
                        </a:rPr>
                        <a:t>P</a:t>
                      </a:r>
                    </a:p>
                  </a:txBody>
                  <a:tcPr marT="45733" marB="45733" anchor="ct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a:solidFill>
                            <a:srgbClr val="FFFF00"/>
                          </a:solidFill>
                          <a:latin typeface="Arial" pitchFamily="34" charset="0"/>
                          <a:cs typeface="Arial" pitchFamily="34" charset="0"/>
                        </a:rPr>
                        <a:t>μ</a:t>
                      </a:r>
                      <a:r>
                        <a:rPr lang="en-US" sz="1800" b="1" baseline="-25000" dirty="0">
                          <a:solidFill>
                            <a:srgbClr val="FFFF00"/>
                          </a:solidFill>
                          <a:latin typeface="Arial" pitchFamily="34" charset="0"/>
                          <a:cs typeface="Arial" pitchFamily="34" charset="0"/>
                        </a:rPr>
                        <a:t>T</a:t>
                      </a:r>
                      <a:r>
                        <a:rPr lang="en-US" sz="1800" b="1" dirty="0">
                          <a:solidFill>
                            <a:srgbClr val="FFFF00"/>
                          </a:solidFill>
                          <a:latin typeface="Arial" pitchFamily="34" charset="0"/>
                          <a:cs typeface="Arial" pitchFamily="34" charset="0"/>
                        </a:rPr>
                        <a:t> ≠ </a:t>
                      </a:r>
                      <a:r>
                        <a:rPr lang="el-GR" sz="1800" b="1" dirty="0">
                          <a:solidFill>
                            <a:srgbClr val="FFFF00"/>
                          </a:solidFill>
                          <a:latin typeface="Arial" pitchFamily="34" charset="0"/>
                          <a:cs typeface="Arial" pitchFamily="34" charset="0"/>
                        </a:rPr>
                        <a:t>μ</a:t>
                      </a:r>
                      <a:r>
                        <a:rPr lang="en-US" sz="1800" b="1" baseline="-25000" dirty="0">
                          <a:solidFill>
                            <a:srgbClr val="FFFF00"/>
                          </a:solidFill>
                          <a:latin typeface="Arial" pitchFamily="34" charset="0"/>
                          <a:cs typeface="Arial" pitchFamily="34" charset="0"/>
                        </a:rPr>
                        <a:t>P</a:t>
                      </a:r>
                    </a:p>
                    <a:p>
                      <a:pPr algn="ctr"/>
                      <a:endParaRPr lang="en-US" sz="1800" b="1" dirty="0">
                        <a:solidFill>
                          <a:srgbClr val="FFFF00"/>
                        </a:solidFill>
                        <a:latin typeface="Arial" pitchFamily="34" charset="0"/>
                        <a:cs typeface="Arial" pitchFamily="34" charset="0"/>
                      </a:endParaRPr>
                    </a:p>
                  </a:txBody>
                  <a:tcPr marT="45733" marB="45733" anchor="ctr">
                    <a:solidFill>
                      <a:schemeClr val="tx1"/>
                    </a:solidFill>
                  </a:tcPr>
                </a:tc>
                <a:tc>
                  <a:txBody>
                    <a:bodyPr/>
                    <a:lstStyle/>
                    <a:p>
                      <a:pPr algn="ctr"/>
                      <a:r>
                        <a:rPr lang="en-US" sz="1800" b="1" dirty="0">
                          <a:solidFill>
                            <a:srgbClr val="FFFF00"/>
                          </a:solidFill>
                          <a:latin typeface="Arial" pitchFamily="34" charset="0"/>
                          <a:cs typeface="Arial" pitchFamily="34" charset="0"/>
                        </a:rPr>
                        <a:t>New Treatment is Effective</a:t>
                      </a:r>
                      <a:br>
                        <a:rPr lang="en-US" sz="1800" b="1" dirty="0">
                          <a:solidFill>
                            <a:srgbClr val="FFFF00"/>
                          </a:solidFill>
                          <a:latin typeface="Arial" pitchFamily="34" charset="0"/>
                          <a:cs typeface="Arial" pitchFamily="34" charset="0"/>
                        </a:rPr>
                      </a:br>
                      <a:r>
                        <a:rPr lang="en-US" sz="1800" b="1" dirty="0">
                          <a:solidFill>
                            <a:srgbClr val="FFFF00"/>
                          </a:solidFill>
                          <a:latin typeface="Arial" pitchFamily="34" charset="0"/>
                          <a:cs typeface="Arial" pitchFamily="34" charset="0"/>
                        </a:rPr>
                        <a:t>(Harmful)</a:t>
                      </a:r>
                    </a:p>
                  </a:txBody>
                  <a:tcPr marT="45733" marB="45733" anchor="ctr">
                    <a:solidFill>
                      <a:schemeClr val="tx1"/>
                    </a:solidFill>
                  </a:tcPr>
                </a:tc>
                <a:tc>
                  <a:txBody>
                    <a:bodyPr/>
                    <a:lstStyle/>
                    <a:p>
                      <a:pPr algn="ctr"/>
                      <a:r>
                        <a:rPr lang="en-US" sz="1800" b="1" dirty="0">
                          <a:solidFill>
                            <a:srgbClr val="FFFF00"/>
                          </a:solidFill>
                          <a:latin typeface="Arial" pitchFamily="34" charset="0"/>
                          <a:cs typeface="Arial" pitchFamily="34" charset="0"/>
                        </a:rPr>
                        <a:t>Ineffective Therapy is Effective</a:t>
                      </a:r>
                    </a:p>
                  </a:txBody>
                  <a:tcPr marT="45733" marB="45733" anchor="ctr">
                    <a:solidFill>
                      <a:schemeClr val="tx1"/>
                    </a:solidFill>
                  </a:tcPr>
                </a:tc>
                <a:tc>
                  <a:txBody>
                    <a:bodyPr/>
                    <a:lstStyle/>
                    <a:p>
                      <a:pPr algn="ctr"/>
                      <a:r>
                        <a:rPr lang="en-US" sz="1800" b="1" dirty="0">
                          <a:solidFill>
                            <a:srgbClr val="FFFF00"/>
                          </a:solidFill>
                          <a:latin typeface="Arial" pitchFamily="34" charset="0"/>
                          <a:cs typeface="Arial" pitchFamily="34" charset="0"/>
                        </a:rPr>
                        <a:t>Effective Therapy is Ineffective</a:t>
                      </a:r>
                    </a:p>
                  </a:txBody>
                  <a:tcPr marT="45733" marB="45733" anchor="ctr">
                    <a:solidFill>
                      <a:schemeClr val="tx1"/>
                    </a:solidFill>
                  </a:tcPr>
                </a:tc>
                <a:extLst>
                  <a:ext uri="{0D108BD9-81ED-4DB2-BD59-A6C34878D82A}">
                    <a16:rowId xmlns:a16="http://schemas.microsoft.com/office/drawing/2014/main" val="10001"/>
                  </a:ext>
                </a:extLst>
              </a:tr>
              <a:tr h="1311007">
                <a:tc>
                  <a:txBody>
                    <a:bodyPr/>
                    <a:lstStyle/>
                    <a:p>
                      <a:pPr algn="ctr"/>
                      <a:r>
                        <a:rPr lang="en-US" sz="1800" b="1" dirty="0">
                          <a:solidFill>
                            <a:srgbClr val="FFFF00"/>
                          </a:solidFill>
                          <a:latin typeface="Arial" pitchFamily="34" charset="0"/>
                          <a:cs typeface="Arial" pitchFamily="34" charset="0"/>
                        </a:rPr>
                        <a:t/>
                      </a:r>
                      <a:br>
                        <a:rPr lang="en-US" sz="1800" b="1" dirty="0">
                          <a:solidFill>
                            <a:srgbClr val="FFFF00"/>
                          </a:solidFill>
                          <a:latin typeface="Arial" pitchFamily="34" charset="0"/>
                          <a:cs typeface="Arial" pitchFamily="34" charset="0"/>
                        </a:rPr>
                      </a:br>
                      <a:r>
                        <a:rPr lang="en-US" sz="1800" b="1" dirty="0">
                          <a:solidFill>
                            <a:srgbClr val="FFFF00"/>
                          </a:solidFill>
                          <a:latin typeface="Arial" pitchFamily="34" charset="0"/>
                          <a:cs typeface="Arial" pitchFamily="34" charset="0"/>
                        </a:rPr>
                        <a:t>Futility</a:t>
                      </a:r>
                      <a:br>
                        <a:rPr lang="en-US" sz="1800" b="1" dirty="0">
                          <a:solidFill>
                            <a:srgbClr val="FFFF00"/>
                          </a:solidFill>
                          <a:latin typeface="Arial" pitchFamily="34" charset="0"/>
                          <a:cs typeface="Arial" pitchFamily="34" charset="0"/>
                        </a:rPr>
                      </a:br>
                      <a:r>
                        <a:rPr lang="en-US" sz="1800" b="1" dirty="0">
                          <a:solidFill>
                            <a:srgbClr val="FFFF00"/>
                          </a:solidFill>
                          <a:latin typeface="Arial" pitchFamily="34" charset="0"/>
                          <a:cs typeface="Arial" pitchFamily="34" charset="0"/>
                        </a:rPr>
                        <a:t>Design</a:t>
                      </a:r>
                      <a:br>
                        <a:rPr lang="en-US" sz="1800" b="1" dirty="0">
                          <a:solidFill>
                            <a:srgbClr val="FFFF00"/>
                          </a:solidFill>
                          <a:latin typeface="Arial" pitchFamily="34" charset="0"/>
                          <a:cs typeface="Arial" pitchFamily="34" charset="0"/>
                        </a:rPr>
                      </a:br>
                      <a:endParaRPr lang="en-US" sz="1800" b="1" dirty="0">
                        <a:solidFill>
                          <a:srgbClr val="FFFF00"/>
                        </a:solidFill>
                        <a:latin typeface="Arial" pitchFamily="34" charset="0"/>
                        <a:cs typeface="Arial" pitchFamily="34" charset="0"/>
                      </a:endParaRPr>
                    </a:p>
                  </a:txBody>
                  <a:tcPr marT="45733" marB="45733">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a:solidFill>
                            <a:srgbClr val="FFFF00"/>
                          </a:solidFill>
                          <a:latin typeface="Arial" pitchFamily="34" charset="0"/>
                          <a:cs typeface="Arial" pitchFamily="34" charset="0"/>
                        </a:rPr>
                        <a:t>μ</a:t>
                      </a:r>
                      <a:r>
                        <a:rPr lang="en-US" sz="1800" b="1" baseline="-25000" dirty="0">
                          <a:solidFill>
                            <a:srgbClr val="FFFF00"/>
                          </a:solidFill>
                          <a:latin typeface="Arial" pitchFamily="34" charset="0"/>
                          <a:cs typeface="Arial" pitchFamily="34" charset="0"/>
                        </a:rPr>
                        <a:t>T</a:t>
                      </a:r>
                      <a:r>
                        <a:rPr lang="en-US" sz="1800" b="1" dirty="0">
                          <a:solidFill>
                            <a:srgbClr val="FFFF00"/>
                          </a:solidFill>
                          <a:latin typeface="Arial" pitchFamily="34" charset="0"/>
                          <a:cs typeface="Arial" pitchFamily="34" charset="0"/>
                        </a:rPr>
                        <a:t> – </a:t>
                      </a:r>
                      <a:r>
                        <a:rPr lang="el-GR" sz="1800" b="1" dirty="0">
                          <a:solidFill>
                            <a:srgbClr val="FFFF00"/>
                          </a:solidFill>
                          <a:latin typeface="Arial" pitchFamily="34" charset="0"/>
                          <a:cs typeface="Arial" pitchFamily="34" charset="0"/>
                        </a:rPr>
                        <a:t>μ</a:t>
                      </a:r>
                      <a:r>
                        <a:rPr lang="en-US" sz="1800" b="1" baseline="-25000" dirty="0">
                          <a:solidFill>
                            <a:srgbClr val="FFFF00"/>
                          </a:solidFill>
                          <a:latin typeface="Arial" pitchFamily="34" charset="0"/>
                          <a:cs typeface="Arial" pitchFamily="34" charset="0"/>
                        </a:rPr>
                        <a:t>P</a:t>
                      </a:r>
                      <a:r>
                        <a:rPr lang="en-US" sz="1800" b="1" baseline="0" dirty="0">
                          <a:solidFill>
                            <a:srgbClr val="FFFF00"/>
                          </a:solidFill>
                          <a:latin typeface="Arial" pitchFamily="34" charset="0"/>
                          <a:cs typeface="Arial" pitchFamily="34" charset="0"/>
                        </a:rPr>
                        <a:t> ≥ 0</a:t>
                      </a:r>
                      <a:endParaRPr lang="en-US" sz="1800" b="1" dirty="0">
                        <a:solidFill>
                          <a:srgbClr val="FFFF00"/>
                        </a:solidFill>
                        <a:latin typeface="Arial" pitchFamily="34" charset="0"/>
                        <a:cs typeface="Arial" pitchFamily="34" charset="0"/>
                      </a:endParaRPr>
                    </a:p>
                  </a:txBody>
                  <a:tcPr marT="45733" marB="45733" anchor="ct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a:solidFill>
                            <a:srgbClr val="FFFF00"/>
                          </a:solidFill>
                          <a:latin typeface="Arial" pitchFamily="34" charset="0"/>
                          <a:cs typeface="Arial" pitchFamily="34" charset="0"/>
                        </a:rPr>
                        <a:t>μ</a:t>
                      </a:r>
                      <a:r>
                        <a:rPr lang="en-US" sz="1800" b="1" baseline="-25000" dirty="0">
                          <a:solidFill>
                            <a:srgbClr val="FFFF00"/>
                          </a:solidFill>
                          <a:latin typeface="Arial" pitchFamily="34" charset="0"/>
                          <a:cs typeface="Arial" pitchFamily="34" charset="0"/>
                        </a:rPr>
                        <a:t>T</a:t>
                      </a:r>
                      <a:r>
                        <a:rPr lang="en-US" sz="1800" b="1" dirty="0">
                          <a:solidFill>
                            <a:srgbClr val="FFFF00"/>
                          </a:solidFill>
                          <a:latin typeface="Arial" pitchFamily="34" charset="0"/>
                          <a:cs typeface="Arial" pitchFamily="34" charset="0"/>
                        </a:rPr>
                        <a:t> – </a:t>
                      </a:r>
                      <a:r>
                        <a:rPr lang="el-GR" sz="1800" b="1" dirty="0">
                          <a:solidFill>
                            <a:srgbClr val="FFFF00"/>
                          </a:solidFill>
                          <a:latin typeface="Arial" pitchFamily="34" charset="0"/>
                          <a:cs typeface="Arial" pitchFamily="34" charset="0"/>
                        </a:rPr>
                        <a:t>μ</a:t>
                      </a:r>
                      <a:r>
                        <a:rPr lang="en-US" sz="1800" b="1" baseline="-25000" dirty="0">
                          <a:solidFill>
                            <a:srgbClr val="FFFF00"/>
                          </a:solidFill>
                          <a:latin typeface="Arial" pitchFamily="34" charset="0"/>
                          <a:cs typeface="Arial" pitchFamily="34" charset="0"/>
                        </a:rPr>
                        <a:t>P</a:t>
                      </a:r>
                      <a:r>
                        <a:rPr lang="en-US" sz="1800" b="1" baseline="0" dirty="0">
                          <a:solidFill>
                            <a:srgbClr val="FFFF00"/>
                          </a:solidFill>
                          <a:latin typeface="Arial" pitchFamily="34" charset="0"/>
                          <a:cs typeface="Arial" pitchFamily="34" charset="0"/>
                        </a:rPr>
                        <a:t> &lt; 0</a:t>
                      </a:r>
                      <a:endParaRPr lang="en-US" sz="1800" b="1" dirty="0">
                        <a:solidFill>
                          <a:srgbClr val="FFFF00"/>
                        </a:solidFill>
                        <a:latin typeface="Arial" pitchFamily="34" charset="0"/>
                        <a:cs typeface="Arial" pitchFamily="34" charset="0"/>
                      </a:endParaRPr>
                    </a:p>
                  </a:txBody>
                  <a:tcPr marT="45733" marB="45733" anchor="ctr">
                    <a:solidFill>
                      <a:schemeClr val="tx1"/>
                    </a:solidFill>
                  </a:tcPr>
                </a:tc>
                <a:tc>
                  <a:txBody>
                    <a:bodyPr/>
                    <a:lstStyle/>
                    <a:p>
                      <a:pPr algn="ctr"/>
                      <a:r>
                        <a:rPr lang="en-US" sz="1800" b="1" dirty="0">
                          <a:solidFill>
                            <a:srgbClr val="FFFF00"/>
                          </a:solidFill>
                          <a:latin typeface="Arial" pitchFamily="34" charset="0"/>
                          <a:cs typeface="Arial" pitchFamily="34" charset="0"/>
                        </a:rPr>
                        <a:t>New Treatment is Futile</a:t>
                      </a:r>
                    </a:p>
                  </a:txBody>
                  <a:tcPr marT="45733" marB="45733" anchor="ctr">
                    <a:solidFill>
                      <a:schemeClr val="tx1"/>
                    </a:solidFill>
                  </a:tcPr>
                </a:tc>
                <a:tc>
                  <a:txBody>
                    <a:bodyPr/>
                    <a:lstStyle/>
                    <a:p>
                      <a:pPr algn="ctr"/>
                      <a:r>
                        <a:rPr lang="en-US" sz="1800" b="1" dirty="0">
                          <a:solidFill>
                            <a:srgbClr val="FFFF00"/>
                          </a:solidFill>
                          <a:latin typeface="Arial" pitchFamily="34" charset="0"/>
                          <a:cs typeface="Arial" pitchFamily="34" charset="0"/>
                        </a:rPr>
                        <a:t>Effective</a:t>
                      </a:r>
                      <a:r>
                        <a:rPr lang="en-US" sz="1800" b="1" baseline="0" dirty="0">
                          <a:solidFill>
                            <a:srgbClr val="FFFF00"/>
                          </a:solidFill>
                          <a:latin typeface="Arial" pitchFamily="34" charset="0"/>
                          <a:cs typeface="Arial" pitchFamily="34" charset="0"/>
                        </a:rPr>
                        <a:t> Therapy is Ineffective</a:t>
                      </a:r>
                      <a:endParaRPr lang="en-US" sz="1800" b="1" dirty="0">
                        <a:solidFill>
                          <a:srgbClr val="FFFF00"/>
                        </a:solidFill>
                        <a:latin typeface="Arial" pitchFamily="34" charset="0"/>
                        <a:cs typeface="Arial" pitchFamily="34" charset="0"/>
                      </a:endParaRPr>
                    </a:p>
                  </a:txBody>
                  <a:tcPr marT="45733" marB="45733" anchor="ctr">
                    <a:solidFill>
                      <a:schemeClr val="tx1"/>
                    </a:solidFill>
                  </a:tcPr>
                </a:tc>
                <a:tc>
                  <a:txBody>
                    <a:bodyPr/>
                    <a:lstStyle/>
                    <a:p>
                      <a:pPr algn="ctr"/>
                      <a:r>
                        <a:rPr lang="en-US" sz="1800" b="1" dirty="0">
                          <a:solidFill>
                            <a:srgbClr val="FFFF00"/>
                          </a:solidFill>
                          <a:latin typeface="Arial" pitchFamily="34" charset="0"/>
                          <a:cs typeface="Arial" pitchFamily="34" charset="0"/>
                        </a:rPr>
                        <a:t>Ineffective Therapy is Effective</a:t>
                      </a:r>
                    </a:p>
                  </a:txBody>
                  <a:tcPr marT="45733" marB="45733" anchor="ctr">
                    <a:solidFill>
                      <a:schemeClr val="tx1"/>
                    </a:solidFill>
                  </a:tcPr>
                </a:tc>
                <a:extLst>
                  <a:ext uri="{0D108BD9-81ED-4DB2-BD59-A6C34878D82A}">
                    <a16:rowId xmlns:a16="http://schemas.microsoft.com/office/drawing/2014/main" val="10002"/>
                  </a:ext>
                </a:extLst>
              </a:tr>
            </a:tbl>
          </a:graphicData>
        </a:graphic>
      </p:graphicFrame>
      <p:sp>
        <p:nvSpPr>
          <p:cNvPr id="6" name="Rectangle 2"/>
          <p:cNvSpPr>
            <a:spLocks noGrp="1" noChangeArrowheads="1"/>
          </p:cNvSpPr>
          <p:nvPr>
            <p:ph type="title"/>
          </p:nvPr>
        </p:nvSpPr>
        <p:spPr>
          <a:xfrm>
            <a:off x="677863" y="152400"/>
            <a:ext cx="7772400" cy="609600"/>
          </a:xfrm>
          <a:solidFill>
            <a:schemeClr val="tx1"/>
          </a:solidFill>
        </p:spPr>
        <p:txBody>
          <a:bodyPr/>
          <a:lstStyle/>
          <a:p>
            <a:r>
              <a:rPr lang="en-US" sz="3200" b="1" dirty="0">
                <a:solidFill>
                  <a:srgbClr val="FFFF00"/>
                </a:solidFill>
                <a:latin typeface="Arial" charset="0"/>
              </a:rPr>
              <a:t>FUTILITY DESIGN</a:t>
            </a:r>
          </a:p>
        </p:txBody>
      </p:sp>
      <p:sp>
        <p:nvSpPr>
          <p:cNvPr id="5" name="Slide Number Placeholder 3"/>
          <p:cNvSpPr>
            <a:spLocks noGrp="1"/>
          </p:cNvSpPr>
          <p:nvPr>
            <p:ph type="sldNum" sz="quarter" idx="12"/>
          </p:nvPr>
        </p:nvSpPr>
        <p:spPr>
          <a:xfrm>
            <a:off x="7281334" y="6248400"/>
            <a:ext cx="1693333" cy="45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742DA196-A39E-4D75-A1A3-CF7A977F79B9}" type="slidenum">
              <a:rPr lang="en-US" altLang="en-US" sz="1400" smtClean="0">
                <a:latin typeface="Arial" pitchFamily="34" charset="0"/>
                <a:cs typeface="Arial" pitchFamily="34" charset="0"/>
              </a:rPr>
              <a:pPr>
                <a:spcBef>
                  <a:spcPct val="0"/>
                </a:spcBef>
                <a:buFontTx/>
                <a:buNone/>
              </a:pPr>
              <a:t>39</a:t>
            </a:fld>
            <a:endParaRPr lang="en-US" altLang="en-US" sz="1400">
              <a:latin typeface="Arial" pitchFamily="34" charset="0"/>
              <a:cs typeface="Arial" pitchFamily="34" charset="0"/>
            </a:endParaRPr>
          </a:p>
        </p:txBody>
      </p:sp>
    </p:spTree>
    <p:extLst>
      <p:ext uri="{BB962C8B-B14F-4D97-AF65-F5344CB8AC3E}">
        <p14:creationId xmlns:p14="http://schemas.microsoft.com/office/powerpoint/2010/main" val="160278928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36538" y="838200"/>
            <a:ext cx="8737600" cy="5257800"/>
          </a:xfrm>
          <a:noFill/>
        </p:spPr>
        <p:txBody>
          <a:bodyPr/>
          <a:lstStyle/>
          <a:p>
            <a:pPr>
              <a:spcBef>
                <a:spcPts val="1200"/>
              </a:spcBef>
              <a:buFont typeface="Wingdings" panose="05000000000000000000" pitchFamily="2" charset="2"/>
              <a:buChar char="Ø"/>
            </a:pPr>
            <a:r>
              <a:rPr lang="en-US" altLang="en-US" sz="2800" dirty="0">
                <a:solidFill>
                  <a:schemeClr val="tx1"/>
                </a:solidFill>
                <a:latin typeface="Arial" charset="0"/>
              </a:rPr>
              <a:t>This webinar is being recorded.</a:t>
            </a:r>
          </a:p>
          <a:p>
            <a:pPr>
              <a:spcBef>
                <a:spcPts val="1200"/>
              </a:spcBef>
              <a:buFont typeface="Wingdings" panose="05000000000000000000" pitchFamily="2" charset="2"/>
              <a:buChar char="Ø"/>
            </a:pPr>
            <a:r>
              <a:rPr lang="en-US" altLang="en-US" sz="2800" dirty="0">
                <a:solidFill>
                  <a:schemeClr val="tx1"/>
                </a:solidFill>
                <a:latin typeface="Arial" charset="0"/>
              </a:rPr>
              <a:t>In accordance with our open access mission, we will be posting a video and the slides to our website and they will be made publically available</a:t>
            </a:r>
          </a:p>
          <a:p>
            <a:pPr>
              <a:spcBef>
                <a:spcPts val="1200"/>
              </a:spcBef>
              <a:buFont typeface="Wingdings" panose="05000000000000000000" pitchFamily="2" charset="2"/>
              <a:buChar char="Ø"/>
            </a:pPr>
            <a:r>
              <a:rPr lang="en-US" altLang="en-US" sz="2800" dirty="0">
                <a:solidFill>
                  <a:schemeClr val="tx1"/>
                </a:solidFill>
                <a:latin typeface="Arial" charset="0"/>
              </a:rPr>
              <a:t>You can talk to us using the “chat” function, and we will speak our responses</a:t>
            </a:r>
          </a:p>
          <a:p>
            <a:pPr>
              <a:spcBef>
                <a:spcPts val="1200"/>
              </a:spcBef>
              <a:buFont typeface="Wingdings" panose="05000000000000000000" pitchFamily="2" charset="2"/>
              <a:buChar char="Ø"/>
            </a:pPr>
            <a:r>
              <a:rPr lang="en-US" altLang="en-US" sz="2800" dirty="0">
                <a:solidFill>
                  <a:schemeClr val="tx1"/>
                </a:solidFill>
                <a:latin typeface="Arial" charset="0"/>
              </a:rPr>
              <a:t>Also, please use audience response when prompted</a:t>
            </a:r>
            <a:endParaRPr lang="en-US" altLang="en-US" sz="2400" dirty="0">
              <a:solidFill>
                <a:schemeClr val="tx1"/>
              </a:solidFill>
              <a:latin typeface="Arial" charset="0"/>
            </a:endParaRPr>
          </a:p>
        </p:txBody>
      </p:sp>
      <p:sp>
        <p:nvSpPr>
          <p:cNvPr id="5"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4</a:t>
            </a:fld>
            <a:endParaRPr lang="en-US" dirty="0">
              <a:solidFill>
                <a:schemeClr val="tx1"/>
              </a:solidFill>
              <a:latin typeface="Arial" charset="0"/>
              <a:cs typeface="Arial" charset="0"/>
            </a:endParaRP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NOTICE OF RECORDING</a:t>
            </a:r>
          </a:p>
        </p:txBody>
      </p:sp>
    </p:spTree>
    <p:extLst>
      <p:ext uri="{BB962C8B-B14F-4D97-AF65-F5344CB8AC3E}">
        <p14:creationId xmlns:p14="http://schemas.microsoft.com/office/powerpoint/2010/main" val="396589729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3"/>
          <p:cNvSpPr txBox="1">
            <a:spLocks noChangeArrowheads="1"/>
          </p:cNvSpPr>
          <p:nvPr/>
        </p:nvSpPr>
        <p:spPr bwMode="auto">
          <a:xfrm>
            <a:off x="152400" y="2819400"/>
            <a:ext cx="88392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US" altLang="en-US" sz="2800" dirty="0">
                <a:latin typeface="Arial" charset="0"/>
                <a:cs typeface="Arial" charset="0"/>
              </a:rPr>
              <a:t>Thus, futility design appropriate when error of failing to go to phase III with superior treatment is considered more serious than error of going to phase III with ineffective treatment.</a:t>
            </a:r>
          </a:p>
          <a:p>
            <a:pPr>
              <a:spcBef>
                <a:spcPts val="1200"/>
              </a:spcBef>
              <a:buFontTx/>
              <a:buNone/>
            </a:pPr>
            <a:r>
              <a:rPr lang="en-US" altLang="en-US" sz="2800" dirty="0">
                <a:latin typeface="Arial" charset="0"/>
                <a:cs typeface="Arial" charset="0"/>
              </a:rPr>
              <a:t>Improvement over running underpowered efficacy trials in phase II or conducting phase III trials as first rigorous test of efficacy for a new treatment.</a:t>
            </a:r>
          </a:p>
        </p:txBody>
      </p:sp>
      <p:sp>
        <p:nvSpPr>
          <p:cNvPr id="80899"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a:solidFill>
                  <a:srgbClr val="FFFF00"/>
                </a:solidFill>
                <a:latin typeface="Arial" charset="0"/>
              </a:rPr>
              <a:t>FUTILITY DESIGN</a:t>
            </a:r>
          </a:p>
        </p:txBody>
      </p:sp>
      <p:sp>
        <p:nvSpPr>
          <p:cNvPr id="80900" name="Slide Number Placeholder 3"/>
          <p:cNvSpPr>
            <a:spLocks noGrp="1"/>
          </p:cNvSpPr>
          <p:nvPr>
            <p:ph type="sldNum" sz="quarter" idx="12"/>
          </p:nvPr>
        </p:nvSpPr>
        <p:spPr>
          <a:xfrm>
            <a:off x="7281863" y="6248400"/>
            <a:ext cx="1692275" cy="45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FF16EA8-9EAA-4E85-B1DE-2FC47D485CFF}" type="slidenum">
              <a:rPr lang="en-US" altLang="en-US" sz="1400" smtClean="0">
                <a:latin typeface="Arial" charset="0"/>
                <a:cs typeface="Arial" charset="0"/>
              </a:rPr>
              <a:pPr>
                <a:spcBef>
                  <a:spcPct val="0"/>
                </a:spcBef>
                <a:buFontTx/>
                <a:buNone/>
              </a:pPr>
              <a:t>40</a:t>
            </a:fld>
            <a:endParaRPr lang="en-US" altLang="en-US" sz="1400" dirty="0">
              <a:latin typeface="Arial" charset="0"/>
              <a:cs typeface="Arial" charset="0"/>
            </a:endParaRPr>
          </a:p>
        </p:txBody>
      </p:sp>
      <p:sp>
        <p:nvSpPr>
          <p:cNvPr id="5" name="Rectangle 3"/>
          <p:cNvSpPr txBox="1">
            <a:spLocks noChangeArrowheads="1"/>
          </p:cNvSpPr>
          <p:nvPr/>
        </p:nvSpPr>
        <p:spPr bwMode="auto">
          <a:xfrm>
            <a:off x="101600" y="838200"/>
            <a:ext cx="8966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spcBef>
                <a:spcPct val="50000"/>
              </a:spcBef>
              <a:buFont typeface="Wingdings" panose="05000000000000000000" pitchFamily="2" charset="2"/>
              <a:buChar char="Ø"/>
              <a:defRPr/>
            </a:pPr>
            <a:r>
              <a:rPr lang="en-US" altLang="en-US" sz="2800" kern="0" dirty="0">
                <a:latin typeface="Arial" panose="020B0604020202020204" pitchFamily="34" charset="0"/>
                <a:cs typeface="Arial" panose="020B0604020202020204" pitchFamily="34" charset="0"/>
              </a:rPr>
              <a:t>High negative predictive values:</a:t>
            </a:r>
            <a:br>
              <a:rPr lang="en-US" altLang="en-US" sz="2800" kern="0" dirty="0">
                <a:latin typeface="Arial" panose="020B0604020202020204" pitchFamily="34" charset="0"/>
                <a:cs typeface="Arial" panose="020B0604020202020204" pitchFamily="34" charset="0"/>
              </a:rPr>
            </a:br>
            <a:r>
              <a:rPr lang="en-US" altLang="en-US" sz="2800" kern="0" dirty="0">
                <a:latin typeface="Arial" panose="020B0604020202020204" pitchFamily="34" charset="0"/>
                <a:cs typeface="Arial" panose="020B0604020202020204" pitchFamily="34" charset="0"/>
              </a:rPr>
              <a:t>If “futility” declared, treatment likely not effective</a:t>
            </a:r>
          </a:p>
          <a:p>
            <a:pPr>
              <a:spcBef>
                <a:spcPts val="1200"/>
              </a:spcBef>
              <a:buFont typeface="Wingdings" panose="05000000000000000000" pitchFamily="2" charset="2"/>
              <a:buChar char="Ø"/>
              <a:defRPr/>
            </a:pPr>
            <a:r>
              <a:rPr lang="en-US" altLang="en-US" sz="2800" kern="0" dirty="0">
                <a:latin typeface="Arial" panose="020B0604020202020204" pitchFamily="34" charset="0"/>
                <a:cs typeface="Arial" panose="020B0604020202020204" pitchFamily="34" charset="0"/>
              </a:rPr>
              <a:t>Low positive predictive values:</a:t>
            </a:r>
            <a:br>
              <a:rPr lang="en-US" altLang="en-US" sz="2800" kern="0" dirty="0">
                <a:latin typeface="Arial" panose="020B0604020202020204" pitchFamily="34" charset="0"/>
                <a:cs typeface="Arial" panose="020B0604020202020204" pitchFamily="34" charset="0"/>
              </a:rPr>
            </a:br>
            <a:r>
              <a:rPr lang="en-US" altLang="en-US" sz="2800" kern="0" dirty="0">
                <a:latin typeface="Arial" panose="020B0604020202020204" pitchFamily="34" charset="0"/>
                <a:cs typeface="Arial" panose="020B0604020202020204" pitchFamily="34" charset="0"/>
              </a:rPr>
              <a:t>Lack of “futility” does not imply treatment is effective</a:t>
            </a:r>
          </a:p>
        </p:txBody>
      </p:sp>
    </p:spTree>
    <p:extLst>
      <p:ext uri="{BB962C8B-B14F-4D97-AF65-F5344CB8AC3E}">
        <p14:creationId xmlns:p14="http://schemas.microsoft.com/office/powerpoint/2010/main" val="388779961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77333" y="152400"/>
            <a:ext cx="7772400" cy="609600"/>
          </a:xfrm>
          <a:solidFill>
            <a:schemeClr val="tx1"/>
          </a:solidFill>
        </p:spPr>
        <p:txBody>
          <a:bodyPr/>
          <a:lstStyle/>
          <a:p>
            <a:r>
              <a:rPr lang="en-US" altLang="en-US" sz="3200" b="1" dirty="0">
                <a:solidFill>
                  <a:srgbClr val="FFFF00"/>
                </a:solidFill>
                <a:latin typeface="Arial" charset="0"/>
              </a:rPr>
              <a:t>ADAPTIVE DESIGNS</a:t>
            </a:r>
          </a:p>
        </p:txBody>
      </p:sp>
      <p:sp>
        <p:nvSpPr>
          <p:cNvPr id="3075" name="Text Box 4"/>
          <p:cNvSpPr txBox="1">
            <a:spLocks noChangeArrowheads="1"/>
          </p:cNvSpPr>
          <p:nvPr/>
        </p:nvSpPr>
        <p:spPr bwMode="auto">
          <a:xfrm>
            <a:off x="169333" y="838200"/>
            <a:ext cx="88392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spcBef>
                <a:spcPct val="50000"/>
              </a:spcBef>
            </a:pPr>
            <a:r>
              <a:rPr lang="en-US" altLang="en-US" sz="2800"/>
              <a:t>The traditional approach to clinical trials tends to be large, costly, and time-consuming.</a:t>
            </a:r>
          </a:p>
          <a:p>
            <a:pPr>
              <a:spcBef>
                <a:spcPct val="50000"/>
              </a:spcBef>
            </a:pPr>
            <a:r>
              <a:rPr lang="en-US" altLang="en-US" sz="2800"/>
              <a:t>There is a need for more efficient clinical trial design, which should lead to an increased chance of a “successful” trial that answers the question of interest.</a:t>
            </a:r>
          </a:p>
          <a:p>
            <a:pPr>
              <a:spcBef>
                <a:spcPct val="50000"/>
              </a:spcBef>
            </a:pPr>
            <a:r>
              <a:rPr lang="en-US" altLang="en-US" sz="2800"/>
              <a:t>Hence, there is increasing interest in innovative trial designs.</a:t>
            </a:r>
          </a:p>
          <a:p>
            <a:pPr>
              <a:spcBef>
                <a:spcPct val="50000"/>
              </a:spcBef>
            </a:pPr>
            <a:r>
              <a:rPr lang="en-US" altLang="en-US" sz="2800"/>
              <a:t>For example, </a:t>
            </a:r>
            <a:r>
              <a:rPr lang="en-US" altLang="en-US" sz="2800" i="1"/>
              <a:t>adaptive designs</a:t>
            </a:r>
            <a:r>
              <a:rPr lang="en-US" altLang="en-US" sz="2800"/>
              <a:t> allow reviewing accumulating information during an ongoing clinical trial to possibly modify trial characteristics.</a:t>
            </a:r>
          </a:p>
        </p:txBody>
      </p:sp>
      <p:sp>
        <p:nvSpPr>
          <p:cNvPr id="3076" name="Slide Number Placeholder 3"/>
          <p:cNvSpPr>
            <a:spLocks noGrp="1"/>
          </p:cNvSpPr>
          <p:nvPr>
            <p:ph type="sldNum" sz="quarter" idx="12"/>
          </p:nvPr>
        </p:nvSpPr>
        <p:spPr>
          <a:xfrm>
            <a:off x="7281334" y="6248400"/>
            <a:ext cx="1693333" cy="45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E29ED3CF-9BAB-4F3C-99F1-593DED91BA4E}" type="slidenum">
              <a:rPr lang="en-US" altLang="en-US" sz="1400" smtClean="0">
                <a:cs typeface="Arial" charset="0"/>
              </a:rPr>
              <a:pPr/>
              <a:t>41</a:t>
            </a:fld>
            <a:endParaRPr lang="en-US" altLang="en-US" sz="1400">
              <a:cs typeface="Arial" charset="0"/>
            </a:endParaRPr>
          </a:p>
        </p:txBody>
      </p:sp>
    </p:spTree>
    <p:extLst>
      <p:ext uri="{BB962C8B-B14F-4D97-AF65-F5344CB8AC3E}">
        <p14:creationId xmlns:p14="http://schemas.microsoft.com/office/powerpoint/2010/main" val="1385455445"/>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77333" y="152400"/>
            <a:ext cx="7772400" cy="609600"/>
          </a:xfrm>
          <a:solidFill>
            <a:schemeClr val="tx1"/>
          </a:solidFill>
        </p:spPr>
        <p:txBody>
          <a:bodyPr/>
          <a:lstStyle/>
          <a:p>
            <a:r>
              <a:rPr lang="en-US" altLang="en-US" sz="3200" b="1" dirty="0">
                <a:solidFill>
                  <a:srgbClr val="FFFF00"/>
                </a:solidFill>
                <a:latin typeface="Arial" charset="0"/>
              </a:rPr>
              <a:t>ADAPTIVE DESIGNS</a:t>
            </a:r>
          </a:p>
        </p:txBody>
      </p:sp>
      <p:sp>
        <p:nvSpPr>
          <p:cNvPr id="4099" name="Text Box 3"/>
          <p:cNvSpPr txBox="1">
            <a:spLocks noChangeArrowheads="1"/>
          </p:cNvSpPr>
          <p:nvPr/>
        </p:nvSpPr>
        <p:spPr bwMode="auto">
          <a:xfrm>
            <a:off x="169333" y="838200"/>
            <a:ext cx="8737600" cy="307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spcBef>
                <a:spcPct val="50000"/>
              </a:spcBef>
            </a:pPr>
            <a:r>
              <a:rPr lang="en-US" altLang="en-US" sz="2800" dirty="0"/>
              <a:t>Adaptive Design Working Group (Gallo et al, 2006):</a:t>
            </a:r>
          </a:p>
          <a:p>
            <a:pPr>
              <a:spcBef>
                <a:spcPct val="30000"/>
              </a:spcBef>
            </a:pPr>
            <a:r>
              <a:rPr lang="en-US" altLang="en-US" sz="2400" b="1" i="1" dirty="0"/>
              <a:t>“</a:t>
            </a:r>
            <a:r>
              <a:rPr lang="en-US" altLang="en-US" sz="2400" i="1" dirty="0"/>
              <a:t>By adaptive design we refer to a clinical study design that uses accumulating data to modify aspects of the study as it continues, without undermining the validity and integrity of the trial.”</a:t>
            </a:r>
          </a:p>
          <a:p>
            <a:pPr>
              <a:spcBef>
                <a:spcPct val="30000"/>
              </a:spcBef>
            </a:pPr>
            <a:r>
              <a:rPr lang="en-US" altLang="en-US" sz="2400" i="1" dirty="0"/>
              <a:t>“…changes are made by design, and not on an ad hoc basis”</a:t>
            </a:r>
          </a:p>
          <a:p>
            <a:pPr>
              <a:spcBef>
                <a:spcPct val="30000"/>
              </a:spcBef>
            </a:pPr>
            <a:r>
              <a:rPr lang="en-US" altLang="en-US" sz="2400" i="1" dirty="0"/>
              <a:t>“…not a remedy for inadequate planning.”</a:t>
            </a:r>
          </a:p>
        </p:txBody>
      </p:sp>
      <p:sp>
        <p:nvSpPr>
          <p:cNvPr id="4100" name="Slide Number Placeholder 3"/>
          <p:cNvSpPr>
            <a:spLocks noGrp="1"/>
          </p:cNvSpPr>
          <p:nvPr>
            <p:ph type="sldNum" sz="quarter" idx="12"/>
          </p:nvPr>
        </p:nvSpPr>
        <p:spPr>
          <a:xfrm>
            <a:off x="7281334" y="6248400"/>
            <a:ext cx="1693333" cy="45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D6C8443F-1370-4232-A01D-CA922CD52212}" type="slidenum">
              <a:rPr lang="en-US" altLang="en-US" sz="1400" smtClean="0">
                <a:cs typeface="Arial" charset="0"/>
              </a:rPr>
              <a:pPr/>
              <a:t>42</a:t>
            </a:fld>
            <a:endParaRPr lang="en-US" altLang="en-US" sz="1400">
              <a:cs typeface="Arial" charset="0"/>
            </a:endParaRPr>
          </a:p>
        </p:txBody>
      </p:sp>
      <p:sp>
        <p:nvSpPr>
          <p:cNvPr id="4101" name="Text Box 3"/>
          <p:cNvSpPr txBox="1">
            <a:spLocks noChangeArrowheads="1"/>
          </p:cNvSpPr>
          <p:nvPr/>
        </p:nvSpPr>
        <p:spPr bwMode="auto">
          <a:xfrm>
            <a:off x="169333" y="3935412"/>
            <a:ext cx="8737600" cy="254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spcBef>
                <a:spcPct val="50000"/>
              </a:spcBef>
            </a:pPr>
            <a:r>
              <a:rPr lang="en-US" altLang="en-US" sz="2800" dirty="0"/>
              <a:t>FDA “Guidance for Industry: Adaptive Design Clinical Trials for Drugs and Biologics” (2010):</a:t>
            </a:r>
          </a:p>
          <a:p>
            <a:pPr>
              <a:spcBef>
                <a:spcPct val="30000"/>
              </a:spcBef>
            </a:pPr>
            <a:r>
              <a:rPr lang="en-US" altLang="en-US" sz="2400" i="1" dirty="0"/>
              <a:t>“… a study that includes a prospectively planned opportunity for modification of one or more specified aspects of the study design and hypotheses based on analysis of data (usually interim data) from subjects in the study.”</a:t>
            </a:r>
            <a:endParaRPr lang="en-US" altLang="en-US" sz="2400" dirty="0"/>
          </a:p>
        </p:txBody>
      </p:sp>
    </p:spTree>
    <p:extLst>
      <p:ext uri="{BB962C8B-B14F-4D97-AF65-F5344CB8AC3E}">
        <p14:creationId xmlns:p14="http://schemas.microsoft.com/office/powerpoint/2010/main" val="2725884648"/>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8600" y="838200"/>
            <a:ext cx="8534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30000"/>
              </a:spcBef>
              <a:buFontTx/>
              <a:buNone/>
            </a:pPr>
            <a:r>
              <a:rPr lang="en-US" altLang="en-US" sz="2800">
                <a:latin typeface="Arial" charset="0"/>
              </a:rPr>
              <a:t>Thus, both groups support the notion that changes are based on </a:t>
            </a:r>
            <a:r>
              <a:rPr lang="en-US" altLang="en-US" sz="2800" i="1">
                <a:latin typeface="Arial" charset="0"/>
              </a:rPr>
              <a:t>pre-specified</a:t>
            </a:r>
            <a:r>
              <a:rPr lang="en-US" altLang="en-US" sz="2800">
                <a:latin typeface="Arial" charset="0"/>
              </a:rPr>
              <a:t> decision rules.</a:t>
            </a:r>
          </a:p>
        </p:txBody>
      </p:sp>
      <p:sp>
        <p:nvSpPr>
          <p:cNvPr id="15363" name="Rectangle 2"/>
          <p:cNvSpPr>
            <a:spLocks noGrp="1" noChangeArrowheads="1"/>
          </p:cNvSpPr>
          <p:nvPr>
            <p:ph type="title"/>
          </p:nvPr>
        </p:nvSpPr>
        <p:spPr>
          <a:xfrm>
            <a:off x="677333" y="152400"/>
            <a:ext cx="7772400" cy="609600"/>
          </a:xfrm>
          <a:solidFill>
            <a:schemeClr val="tx1"/>
          </a:solidFill>
        </p:spPr>
        <p:txBody>
          <a:bodyPr/>
          <a:lstStyle/>
          <a:p>
            <a:pPr eaLnBrk="1" hangingPunct="1"/>
            <a:r>
              <a:rPr lang="en-US" altLang="en-US" sz="3200" b="1" dirty="0">
                <a:solidFill>
                  <a:srgbClr val="FFFF00"/>
                </a:solidFill>
                <a:latin typeface="Arial" charset="0"/>
                <a:cs typeface="Arial" charset="0"/>
              </a:rPr>
              <a:t>ADAPTIVE DESIGNS</a:t>
            </a:r>
          </a:p>
        </p:txBody>
      </p:sp>
      <p:sp>
        <p:nvSpPr>
          <p:cNvPr id="15364" name="Slide Number Placeholder 3"/>
          <p:cNvSpPr>
            <a:spLocks noGrp="1"/>
          </p:cNvSpPr>
          <p:nvPr>
            <p:ph type="sldNum" sz="quarter" idx="12"/>
          </p:nvPr>
        </p:nvSpPr>
        <p:spPr>
          <a:xfrm>
            <a:off x="7281334" y="6248400"/>
            <a:ext cx="1693333" cy="4572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AAF8025-0697-4BEF-A6CD-7B39D826EB96}" type="slidenum">
              <a:rPr lang="en-US" altLang="en-US" sz="1400" smtClean="0">
                <a:latin typeface="Arial" charset="0"/>
                <a:cs typeface="Arial" charset="0"/>
              </a:rPr>
              <a:pPr>
                <a:spcBef>
                  <a:spcPct val="0"/>
                </a:spcBef>
                <a:buFontTx/>
                <a:buNone/>
              </a:pPr>
              <a:t>43</a:t>
            </a:fld>
            <a:endParaRPr lang="en-US" altLang="en-US" sz="1400">
              <a:latin typeface="Arial" charset="0"/>
              <a:cs typeface="Arial" charset="0"/>
            </a:endParaRPr>
          </a:p>
        </p:txBody>
      </p:sp>
      <p:sp>
        <p:nvSpPr>
          <p:cNvPr id="5" name="Text Box 3"/>
          <p:cNvSpPr txBox="1">
            <a:spLocks noChangeArrowheads="1"/>
          </p:cNvSpPr>
          <p:nvPr/>
        </p:nvSpPr>
        <p:spPr bwMode="auto">
          <a:xfrm>
            <a:off x="237067" y="2057401"/>
            <a:ext cx="8534400" cy="708025"/>
          </a:xfrm>
          <a:prstGeom prst="rect">
            <a:avLst/>
          </a:prstGeom>
          <a:solidFill>
            <a:schemeClr val="bg1">
              <a:lumMod val="75000"/>
            </a:schemeClr>
          </a:solidFill>
          <a:ln w="38100">
            <a:solidFill>
              <a:srgbClr val="000000"/>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spcBef>
                <a:spcPct val="50000"/>
              </a:spcBef>
              <a:defRPr/>
            </a:pPr>
            <a:r>
              <a:rPr lang="en-US" sz="4000" b="1"/>
              <a:t>“Adaptive By Design”</a:t>
            </a:r>
          </a:p>
        </p:txBody>
      </p:sp>
      <p:sp>
        <p:nvSpPr>
          <p:cNvPr id="15366" name="Text Box 3"/>
          <p:cNvSpPr txBox="1">
            <a:spLocks noChangeArrowheads="1"/>
          </p:cNvSpPr>
          <p:nvPr/>
        </p:nvSpPr>
        <p:spPr bwMode="auto">
          <a:xfrm>
            <a:off x="169334" y="3048001"/>
            <a:ext cx="8805333" cy="293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30000"/>
              </a:spcBef>
              <a:buFontTx/>
              <a:buNone/>
            </a:pPr>
            <a:r>
              <a:rPr lang="en-US" altLang="en-US" sz="2800" dirty="0">
                <a:latin typeface="Arial" charset="0"/>
              </a:rPr>
              <a:t>Properly designed simulations often needed to confirm adaptations preserve the integrity and validity of study.</a:t>
            </a:r>
          </a:p>
          <a:p>
            <a:pPr>
              <a:spcBef>
                <a:spcPct val="30000"/>
              </a:spcBef>
              <a:buFontTx/>
              <a:buNone/>
            </a:pPr>
            <a:r>
              <a:rPr lang="en-US" altLang="en-US" sz="2800" dirty="0">
                <a:latin typeface="Arial" charset="0"/>
              </a:rPr>
              <a:t>In order to properly define the simulations, adaptation rules must be clearly specified in advance.</a:t>
            </a:r>
          </a:p>
          <a:p>
            <a:pPr>
              <a:spcBef>
                <a:spcPct val="30000"/>
              </a:spcBef>
              <a:buFontTx/>
              <a:buNone/>
            </a:pPr>
            <a:r>
              <a:rPr lang="en-US" altLang="en-US" sz="2800" dirty="0">
                <a:latin typeface="Arial" charset="0"/>
              </a:rPr>
              <a:t>Thus, only planned adaptations can be </a:t>
            </a:r>
            <a:r>
              <a:rPr lang="en-US" altLang="en-US" sz="2800" b="1" i="1" dirty="0">
                <a:latin typeface="Arial" charset="0"/>
              </a:rPr>
              <a:t>guaranteed</a:t>
            </a:r>
            <a:r>
              <a:rPr lang="en-US" altLang="en-US" sz="2800" dirty="0">
                <a:latin typeface="Arial" charset="0"/>
              </a:rPr>
              <a:t> to avoid any unknown bias due to the adaptation.</a:t>
            </a:r>
          </a:p>
        </p:txBody>
      </p:sp>
    </p:spTree>
    <p:extLst>
      <p:ext uri="{BB962C8B-B14F-4D97-AF65-F5344CB8AC3E}">
        <p14:creationId xmlns:p14="http://schemas.microsoft.com/office/powerpoint/2010/main" val="808237855"/>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677333" y="152400"/>
            <a:ext cx="7772400" cy="609600"/>
          </a:xfrm>
          <a:solidFill>
            <a:srgbClr val="000510"/>
          </a:solidFill>
        </p:spPr>
        <p:txBody>
          <a:bodyPr/>
          <a:lstStyle/>
          <a:p>
            <a:r>
              <a:rPr lang="en-US" altLang="en-US" sz="3200" b="1" dirty="0">
                <a:solidFill>
                  <a:srgbClr val="FFFF00"/>
                </a:solidFill>
                <a:latin typeface="Arial" charset="0"/>
              </a:rPr>
              <a:t>SUMMARY</a:t>
            </a:r>
          </a:p>
        </p:txBody>
      </p:sp>
      <p:sp>
        <p:nvSpPr>
          <p:cNvPr id="18436" name="Text Box 3"/>
          <p:cNvSpPr txBox="1">
            <a:spLocks noChangeArrowheads="1"/>
          </p:cNvSpPr>
          <p:nvPr/>
        </p:nvSpPr>
        <p:spPr bwMode="auto">
          <a:xfrm>
            <a:off x="76200" y="838200"/>
            <a:ext cx="891540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FontTx/>
              <a:buNone/>
            </a:pPr>
            <a:r>
              <a:rPr lang="en-US" altLang="en-US" sz="2800" dirty="0">
                <a:solidFill>
                  <a:srgbClr val="000510"/>
                </a:solidFill>
                <a:latin typeface="Arial" charset="0"/>
                <a:cs typeface="Arial" charset="0"/>
              </a:rPr>
              <a:t>An appropriate study design has sufficient sample size, adequate power, and proper control of bias to allow a meaningful interpretation of the results.</a:t>
            </a:r>
          </a:p>
          <a:p>
            <a:pPr>
              <a:spcBef>
                <a:spcPts val="1200"/>
              </a:spcBef>
              <a:buFontTx/>
              <a:buNone/>
            </a:pPr>
            <a:r>
              <a:rPr lang="en-US" altLang="en-US" sz="2800" dirty="0">
                <a:solidFill>
                  <a:srgbClr val="000510"/>
                </a:solidFill>
                <a:latin typeface="Arial" charset="0"/>
                <a:cs typeface="Arial" charset="0"/>
              </a:rPr>
              <a:t>Although small clinical trials pose important limitations, the above issues cannot be ignored.</a:t>
            </a:r>
          </a:p>
          <a:p>
            <a:pPr>
              <a:spcBef>
                <a:spcPts val="1200"/>
              </a:spcBef>
              <a:buFontTx/>
              <a:buNone/>
            </a:pPr>
            <a:r>
              <a:rPr lang="en-US" altLang="en-US" sz="2800" dirty="0">
                <a:solidFill>
                  <a:srgbClr val="000510"/>
                </a:solidFill>
                <a:latin typeface="Arial" charset="0"/>
                <a:cs typeface="Arial" charset="0"/>
              </a:rPr>
              <a:t>The majority of methods research for clinical trials is based on large sample theory.</a:t>
            </a:r>
          </a:p>
          <a:p>
            <a:pPr>
              <a:spcBef>
                <a:spcPts val="1200"/>
              </a:spcBef>
              <a:buFontTx/>
              <a:buNone/>
            </a:pPr>
            <a:r>
              <a:rPr lang="en-US" altLang="en-US" sz="2800" dirty="0">
                <a:solidFill>
                  <a:srgbClr val="000510"/>
                </a:solidFill>
                <a:latin typeface="Arial" charset="0"/>
                <a:cs typeface="Arial" charset="0"/>
              </a:rPr>
              <a:t>Additional research into innovative designs for small clinical trials is needed.</a:t>
            </a:r>
          </a:p>
        </p:txBody>
      </p:sp>
      <p:sp>
        <p:nvSpPr>
          <p:cNvPr id="5"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44</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1439324632"/>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677333" y="152400"/>
            <a:ext cx="7772400" cy="609600"/>
          </a:xfrm>
          <a:solidFill>
            <a:srgbClr val="000510"/>
          </a:solidFill>
        </p:spPr>
        <p:txBody>
          <a:bodyPr/>
          <a:lstStyle/>
          <a:p>
            <a:r>
              <a:rPr lang="en-US" altLang="en-US" sz="3200" b="1" dirty="0">
                <a:solidFill>
                  <a:srgbClr val="FFFF00"/>
                </a:solidFill>
                <a:latin typeface="Arial" charset="0"/>
              </a:rPr>
              <a:t>SUMMARY</a:t>
            </a:r>
          </a:p>
        </p:txBody>
      </p:sp>
      <p:sp>
        <p:nvSpPr>
          <p:cNvPr id="18436" name="Text Box 3"/>
          <p:cNvSpPr txBox="1">
            <a:spLocks noChangeArrowheads="1"/>
          </p:cNvSpPr>
          <p:nvPr/>
        </p:nvSpPr>
        <p:spPr bwMode="auto">
          <a:xfrm>
            <a:off x="76200" y="838200"/>
            <a:ext cx="8915400" cy="2970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50000"/>
              </a:spcBef>
              <a:buNone/>
            </a:pPr>
            <a:r>
              <a:rPr lang="en-US" altLang="en-US" sz="2800" dirty="0">
                <a:solidFill>
                  <a:srgbClr val="000510"/>
                </a:solidFill>
                <a:latin typeface="Arial" charset="0"/>
                <a:cs typeface="Arial" charset="0"/>
              </a:rPr>
              <a:t>One of the objectives of this course is to give researchers the tools and connections they need to successfully design these types of trials.</a:t>
            </a:r>
          </a:p>
          <a:p>
            <a:pPr>
              <a:spcBef>
                <a:spcPct val="50000"/>
              </a:spcBef>
              <a:buFontTx/>
              <a:buNone/>
            </a:pPr>
            <a:r>
              <a:rPr lang="en-US" altLang="en-US" sz="2800" dirty="0">
                <a:solidFill>
                  <a:srgbClr val="000510"/>
                </a:solidFill>
                <a:latin typeface="Arial" charset="0"/>
                <a:cs typeface="Arial" charset="0"/>
              </a:rPr>
              <a:t>Please consider going to the following website to evaluate the webinar</a:t>
            </a:r>
            <a:r>
              <a:rPr lang="en-US" altLang="en-US" sz="2800" dirty="0" smtClean="0">
                <a:solidFill>
                  <a:srgbClr val="000510"/>
                </a:solidFill>
                <a:latin typeface="Arial" charset="0"/>
                <a:cs typeface="Arial" charset="0"/>
              </a:rPr>
              <a:t>:</a:t>
            </a:r>
          </a:p>
          <a:p>
            <a:pPr>
              <a:spcBef>
                <a:spcPct val="50000"/>
              </a:spcBef>
              <a:buFontTx/>
              <a:buNone/>
            </a:pPr>
            <a:r>
              <a:rPr lang="en-US" sz="2200" b="1" dirty="0">
                <a:latin typeface="Arial" panose="020B0604020202020204" pitchFamily="34" charset="0"/>
                <a:cs typeface="Arial" panose="020B0604020202020204" pitchFamily="34" charset="0"/>
                <a:hlinkClick r:id="rId3"/>
              </a:rPr>
              <a:t>https://umichumhs.qualtrics.com/jfe/form/SV_3rSmFKitJ1DTlRP</a:t>
            </a:r>
            <a:endParaRPr lang="en-US" altLang="en-US" sz="2200" b="1" dirty="0">
              <a:latin typeface="Arial" panose="020B0604020202020204" pitchFamily="34" charset="0"/>
              <a:cs typeface="Arial" panose="020B0604020202020204" pitchFamily="34" charset="0"/>
            </a:endParaRPr>
          </a:p>
        </p:txBody>
      </p:sp>
      <p:sp>
        <p:nvSpPr>
          <p:cNvPr id="5"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45</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10901437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228600" y="838200"/>
            <a:ext cx="8763000" cy="523875"/>
          </a:xfrm>
          <a:prstGeom prst="rect">
            <a:avLst/>
          </a:prstGeom>
          <a:noFill/>
          <a:ln w="9525">
            <a:noFill/>
            <a:miter lim="800000"/>
            <a:headEnd/>
            <a:tailEnd/>
          </a:ln>
        </p:spPr>
        <p:txBody>
          <a:bodyPr>
            <a:spAutoFit/>
          </a:bodyPr>
          <a:lstStyle/>
          <a:p>
            <a:pPr>
              <a:spcBef>
                <a:spcPct val="50000"/>
              </a:spcBef>
            </a:pPr>
            <a:r>
              <a:rPr lang="en-US" sz="2800" dirty="0">
                <a:solidFill>
                  <a:schemeClr val="tx1"/>
                </a:solidFill>
                <a:latin typeface="Arial" charset="0"/>
              </a:rPr>
              <a:t>The wonderful land of </a:t>
            </a:r>
            <a:r>
              <a:rPr lang="en-US" sz="2800" dirty="0" err="1">
                <a:solidFill>
                  <a:schemeClr val="tx1"/>
                </a:solidFill>
                <a:latin typeface="Arial" charset="0"/>
              </a:rPr>
              <a:t>Asymptopia</a:t>
            </a:r>
            <a:r>
              <a:rPr lang="en-US" sz="2800" dirty="0">
                <a:solidFill>
                  <a:schemeClr val="tx1"/>
                </a:solidFill>
                <a:latin typeface="Arial" charset="0"/>
              </a:rPr>
              <a:t>:</a:t>
            </a:r>
          </a:p>
        </p:txBody>
      </p:sp>
      <p:pic>
        <p:nvPicPr>
          <p:cNvPr id="9221" name="Picture 6" descr="http://alumnus.tennessee.edu/wp-content/uploads/2008su_feature_from.jpg"/>
          <p:cNvPicPr>
            <a:picLocks noChangeAspect="1" noChangeArrowheads="1"/>
          </p:cNvPicPr>
          <p:nvPr/>
        </p:nvPicPr>
        <p:blipFill>
          <a:blip r:embed="rId3" cstate="print"/>
          <a:srcRect/>
          <a:stretch>
            <a:fillRect/>
          </a:stretch>
        </p:blipFill>
        <p:spPr bwMode="auto">
          <a:xfrm>
            <a:off x="914400" y="1752600"/>
            <a:ext cx="7169150" cy="3657600"/>
          </a:xfrm>
          <a:prstGeom prst="rect">
            <a:avLst/>
          </a:prstGeom>
          <a:noFill/>
          <a:ln w="9525">
            <a:noFill/>
            <a:miter lim="800000"/>
            <a:headEnd/>
            <a:tailEnd/>
          </a:ln>
        </p:spPr>
      </p:pic>
      <p:sp>
        <p:nvSpPr>
          <p:cNvPr id="7" name="Freeform 6"/>
          <p:cNvSpPr>
            <a:spLocks/>
          </p:cNvSpPr>
          <p:nvPr/>
        </p:nvSpPr>
        <p:spPr bwMode="auto">
          <a:xfrm>
            <a:off x="3048000" y="3352800"/>
            <a:ext cx="5029200" cy="877887"/>
          </a:xfrm>
          <a:custGeom>
            <a:avLst/>
            <a:gdLst>
              <a:gd name="T0" fmla="*/ 0 w 4511430"/>
              <a:gd name="T1" fmla="*/ 844649 h 877277"/>
              <a:gd name="T2" fmla="*/ 1573385 w 4511430"/>
              <a:gd name="T3" fmla="*/ 739068 h 877277"/>
              <a:gd name="T4" fmla="*/ 2753421 w 4511430"/>
              <a:gd name="T5" fmla="*/ 11731 h 877277"/>
              <a:gd name="T6" fmla="*/ 4020871 w 4511430"/>
              <a:gd name="T7" fmla="*/ 668681 h 877277"/>
              <a:gd name="T8" fmla="*/ 5375728 w 4511430"/>
              <a:gd name="T9" fmla="*/ 727336 h 877277"/>
              <a:gd name="T10" fmla="*/ 5404868 w 4511430"/>
              <a:gd name="T11" fmla="*/ 739068 h 877277"/>
              <a:gd name="T12" fmla="*/ 0 60000 65536"/>
              <a:gd name="T13" fmla="*/ 0 60000 65536"/>
              <a:gd name="T14" fmla="*/ 0 60000 65536"/>
              <a:gd name="T15" fmla="*/ 0 60000 65536"/>
              <a:gd name="T16" fmla="*/ 0 60000 65536"/>
              <a:gd name="T17" fmla="*/ 0 60000 65536"/>
              <a:gd name="T18" fmla="*/ 0 w 4511430"/>
              <a:gd name="T19" fmla="*/ 0 h 877277"/>
              <a:gd name="T20" fmla="*/ 4511430 w 4511430"/>
              <a:gd name="T21" fmla="*/ 877277 h 877277"/>
            </a:gdLst>
            <a:ahLst/>
            <a:cxnLst>
              <a:cxn ang="T12">
                <a:pos x="T0" y="T1"/>
              </a:cxn>
              <a:cxn ang="T13">
                <a:pos x="T2" y="T3"/>
              </a:cxn>
              <a:cxn ang="T14">
                <a:pos x="T4" y="T5"/>
              </a:cxn>
              <a:cxn ang="T15">
                <a:pos x="T6" y="T7"/>
              </a:cxn>
              <a:cxn ang="T16">
                <a:pos x="T8" y="T9"/>
              </a:cxn>
              <a:cxn ang="T17">
                <a:pos x="T10" y="T11"/>
              </a:cxn>
            </a:cxnLst>
            <a:rect l="T18" t="T19" r="T20" b="T21"/>
            <a:pathLst>
              <a:path w="4511430" h="877277">
                <a:moveTo>
                  <a:pt x="0" y="844062"/>
                </a:moveTo>
                <a:cubicBezTo>
                  <a:pt x="448407" y="860669"/>
                  <a:pt x="896815" y="877277"/>
                  <a:pt x="1266092" y="738554"/>
                </a:cubicBezTo>
                <a:cubicBezTo>
                  <a:pt x="1635369" y="599831"/>
                  <a:pt x="1887415" y="23446"/>
                  <a:pt x="2215661" y="11723"/>
                </a:cubicBezTo>
                <a:cubicBezTo>
                  <a:pt x="2543907" y="0"/>
                  <a:pt x="2883877" y="549031"/>
                  <a:pt x="3235569" y="668216"/>
                </a:cubicBezTo>
                <a:cubicBezTo>
                  <a:pt x="3587261" y="787401"/>
                  <a:pt x="4140200" y="715108"/>
                  <a:pt x="4325815" y="726831"/>
                </a:cubicBezTo>
                <a:cubicBezTo>
                  <a:pt x="4511430" y="738554"/>
                  <a:pt x="4430345" y="738554"/>
                  <a:pt x="4349261" y="738554"/>
                </a:cubicBezTo>
              </a:path>
            </a:pathLst>
          </a:custGeom>
          <a:noFill/>
          <a:ln w="50800" cap="flat" cmpd="sng" algn="ctr">
            <a:solidFill>
              <a:srgbClr val="FFFFFF"/>
            </a:solidFill>
            <a:prstDash val="solid"/>
            <a:round/>
            <a:headEnd type="none" w="med" len="med"/>
            <a:tailEnd type="none" w="med" len="med"/>
          </a:ln>
        </p:spPr>
        <p:txBody>
          <a:bodyPr/>
          <a:lstStyle/>
          <a:p>
            <a:endParaRPr lang="en-US"/>
          </a:p>
        </p:txBody>
      </p:sp>
      <p:sp>
        <p:nvSpPr>
          <p:cNvPr id="9" name="Freeform 8"/>
          <p:cNvSpPr>
            <a:spLocks/>
          </p:cNvSpPr>
          <p:nvPr/>
        </p:nvSpPr>
        <p:spPr bwMode="auto">
          <a:xfrm>
            <a:off x="831850" y="3124200"/>
            <a:ext cx="7526338" cy="2024063"/>
          </a:xfrm>
          <a:custGeom>
            <a:avLst/>
            <a:gdLst>
              <a:gd name="T0" fmla="*/ 0 w 7526216"/>
              <a:gd name="T1" fmla="*/ 1994757 h 2024184"/>
              <a:gd name="T2" fmla="*/ 3540427 w 7526216"/>
              <a:gd name="T3" fmla="*/ 1725143 h 2024184"/>
              <a:gd name="T4" fmla="*/ 6330563 w 7526216"/>
              <a:gd name="T5" fmla="*/ 201234 h 2024184"/>
              <a:gd name="T6" fmla="*/ 7526338 w 7526216"/>
              <a:gd name="T7" fmla="*/ 517738 h 2024184"/>
              <a:gd name="T8" fmla="*/ 0 60000 65536"/>
              <a:gd name="T9" fmla="*/ 0 60000 65536"/>
              <a:gd name="T10" fmla="*/ 0 60000 65536"/>
              <a:gd name="T11" fmla="*/ 0 60000 65536"/>
              <a:gd name="T12" fmla="*/ 0 w 7526216"/>
              <a:gd name="T13" fmla="*/ 0 h 2024184"/>
              <a:gd name="T14" fmla="*/ 7526216 w 7526216"/>
              <a:gd name="T15" fmla="*/ 2024184 h 2024184"/>
            </a:gdLst>
            <a:ahLst/>
            <a:cxnLst>
              <a:cxn ang="T8">
                <a:pos x="T0" y="T1"/>
              </a:cxn>
              <a:cxn ang="T9">
                <a:pos x="T2" y="T3"/>
              </a:cxn>
              <a:cxn ang="T10">
                <a:pos x="T4" y="T5"/>
              </a:cxn>
              <a:cxn ang="T11">
                <a:pos x="T6" y="T7"/>
              </a:cxn>
            </a:cxnLst>
            <a:rect l="T12" t="T13" r="T14" b="T15"/>
            <a:pathLst>
              <a:path w="7526216" h="2024184">
                <a:moveTo>
                  <a:pt x="0" y="1994876"/>
                </a:moveTo>
                <a:cubicBezTo>
                  <a:pt x="1242646" y="2009530"/>
                  <a:pt x="2485293" y="2024184"/>
                  <a:pt x="3540370" y="1725246"/>
                </a:cubicBezTo>
                <a:cubicBezTo>
                  <a:pt x="4595447" y="1426308"/>
                  <a:pt x="5666154" y="402492"/>
                  <a:pt x="6330462" y="201246"/>
                </a:cubicBezTo>
                <a:cubicBezTo>
                  <a:pt x="6994770" y="0"/>
                  <a:pt x="7260493" y="258884"/>
                  <a:pt x="7526216" y="517769"/>
                </a:cubicBezTo>
              </a:path>
            </a:pathLst>
          </a:custGeom>
          <a:noFill/>
          <a:ln w="50800" cap="flat" cmpd="sng" algn="ctr">
            <a:solidFill>
              <a:srgbClr val="FFFFFF"/>
            </a:solidFill>
            <a:prstDash val="solid"/>
            <a:round/>
            <a:headEnd type="none" w="med" len="med"/>
            <a:tailEnd type="none" w="med" len="med"/>
          </a:ln>
        </p:spPr>
        <p:txBody>
          <a:bodyPr/>
          <a:lstStyle/>
          <a:p>
            <a:endParaRPr lang="en-US"/>
          </a:p>
        </p:txBody>
      </p:sp>
      <p:sp>
        <p:nvSpPr>
          <p:cNvPr id="10" name="Freeform 9"/>
          <p:cNvSpPr>
            <a:spLocks/>
          </p:cNvSpPr>
          <p:nvPr/>
        </p:nvSpPr>
        <p:spPr bwMode="auto">
          <a:xfrm>
            <a:off x="738188" y="2895600"/>
            <a:ext cx="6400800" cy="3340100"/>
          </a:xfrm>
          <a:custGeom>
            <a:avLst/>
            <a:gdLst>
              <a:gd name="T0" fmla="*/ 6400800 w 6400800"/>
              <a:gd name="T1" fmla="*/ 3316661 h 3341077"/>
              <a:gd name="T2" fmla="*/ 4325813 w 6400800"/>
              <a:gd name="T3" fmla="*/ 2871315 h 3341077"/>
              <a:gd name="T4" fmla="*/ 1219200 w 6400800"/>
              <a:gd name="T5" fmla="*/ 503945 h 3341077"/>
              <a:gd name="T6" fmla="*/ 0 w 6400800"/>
              <a:gd name="T7" fmla="*/ 0 h 3341077"/>
              <a:gd name="T8" fmla="*/ 0 60000 65536"/>
              <a:gd name="T9" fmla="*/ 0 60000 65536"/>
              <a:gd name="T10" fmla="*/ 0 60000 65536"/>
              <a:gd name="T11" fmla="*/ 0 60000 65536"/>
              <a:gd name="T12" fmla="*/ 0 w 6400800"/>
              <a:gd name="T13" fmla="*/ 0 h 3341077"/>
              <a:gd name="T14" fmla="*/ 6400800 w 6400800"/>
              <a:gd name="T15" fmla="*/ 3341077 h 3341077"/>
            </a:gdLst>
            <a:ahLst/>
            <a:cxnLst>
              <a:cxn ang="T8">
                <a:pos x="T0" y="T1"/>
              </a:cxn>
              <a:cxn ang="T9">
                <a:pos x="T2" y="T3"/>
              </a:cxn>
              <a:cxn ang="T10">
                <a:pos x="T4" y="T5"/>
              </a:cxn>
              <a:cxn ang="T11">
                <a:pos x="T6" y="T7"/>
              </a:cxn>
            </a:cxnLst>
            <a:rect l="T12" t="T13" r="T14" b="T15"/>
            <a:pathLst>
              <a:path w="6400800" h="3341077">
                <a:moveTo>
                  <a:pt x="6400800" y="3317631"/>
                </a:moveTo>
                <a:cubicBezTo>
                  <a:pt x="5795107" y="3329354"/>
                  <a:pt x="5189415" y="3341077"/>
                  <a:pt x="4325815" y="2872154"/>
                </a:cubicBezTo>
                <a:cubicBezTo>
                  <a:pt x="3462215" y="2403231"/>
                  <a:pt x="1940169" y="982784"/>
                  <a:pt x="1219200" y="504092"/>
                </a:cubicBezTo>
                <a:cubicBezTo>
                  <a:pt x="498231" y="25400"/>
                  <a:pt x="249115" y="12700"/>
                  <a:pt x="0" y="0"/>
                </a:cubicBezTo>
              </a:path>
            </a:pathLst>
          </a:custGeom>
          <a:noFill/>
          <a:ln w="50800" cap="flat" cmpd="sng" algn="ctr">
            <a:solidFill>
              <a:srgbClr val="FFFFFF"/>
            </a:solidFill>
            <a:prstDash val="solid"/>
            <a:round/>
            <a:headEnd type="none" w="med" len="med"/>
            <a:tailEnd type="none" w="med" len="med"/>
          </a:ln>
        </p:spPr>
        <p:txBody>
          <a:bodyPr/>
          <a:lstStyle/>
          <a:p>
            <a:endParaRPr lang="en-US"/>
          </a:p>
        </p:txBody>
      </p:sp>
      <p:sp>
        <p:nvSpPr>
          <p:cNvPr id="11" name="Freeform 10"/>
          <p:cNvSpPr>
            <a:spLocks/>
          </p:cNvSpPr>
          <p:nvPr/>
        </p:nvSpPr>
        <p:spPr bwMode="auto">
          <a:xfrm>
            <a:off x="4278313" y="3505200"/>
            <a:ext cx="633412" cy="211137"/>
          </a:xfrm>
          <a:custGeom>
            <a:avLst/>
            <a:gdLst>
              <a:gd name="T0" fmla="*/ 0 w 633046"/>
              <a:gd name="T1" fmla="*/ 211137 h 211015"/>
              <a:gd name="T2" fmla="*/ 199407 w 633046"/>
              <a:gd name="T3" fmla="*/ 175948 h 211015"/>
              <a:gd name="T4" fmla="*/ 340166 w 633046"/>
              <a:gd name="T5" fmla="*/ 11730 h 211015"/>
              <a:gd name="T6" fmla="*/ 527844 w 633046"/>
              <a:gd name="T7" fmla="*/ 105569 h 211015"/>
              <a:gd name="T8" fmla="*/ 633412 w 633046"/>
              <a:gd name="T9" fmla="*/ 140758 h 211015"/>
              <a:gd name="T10" fmla="*/ 0 60000 65536"/>
              <a:gd name="T11" fmla="*/ 0 60000 65536"/>
              <a:gd name="T12" fmla="*/ 0 60000 65536"/>
              <a:gd name="T13" fmla="*/ 0 60000 65536"/>
              <a:gd name="T14" fmla="*/ 0 60000 65536"/>
              <a:gd name="T15" fmla="*/ 0 w 633046"/>
              <a:gd name="T16" fmla="*/ 0 h 211015"/>
              <a:gd name="T17" fmla="*/ 633046 w 633046"/>
              <a:gd name="T18" fmla="*/ 211015 h 211015"/>
            </a:gdLst>
            <a:ahLst/>
            <a:cxnLst>
              <a:cxn ang="T10">
                <a:pos x="T0" y="T1"/>
              </a:cxn>
              <a:cxn ang="T11">
                <a:pos x="T2" y="T3"/>
              </a:cxn>
              <a:cxn ang="T12">
                <a:pos x="T4" y="T5"/>
              </a:cxn>
              <a:cxn ang="T13">
                <a:pos x="T6" y="T7"/>
              </a:cxn>
              <a:cxn ang="T14">
                <a:pos x="T8" y="T9"/>
              </a:cxn>
            </a:cxnLst>
            <a:rect l="T15" t="T16" r="T17" b="T18"/>
            <a:pathLst>
              <a:path w="633046" h="211015">
                <a:moveTo>
                  <a:pt x="0" y="211015"/>
                </a:moveTo>
                <a:cubicBezTo>
                  <a:pt x="71315" y="210038"/>
                  <a:pt x="142631" y="209061"/>
                  <a:pt x="199292" y="175846"/>
                </a:cubicBezTo>
                <a:cubicBezTo>
                  <a:pt x="255953" y="142631"/>
                  <a:pt x="285261" y="23446"/>
                  <a:pt x="339969" y="11723"/>
                </a:cubicBezTo>
                <a:cubicBezTo>
                  <a:pt x="394677" y="0"/>
                  <a:pt x="478693" y="84016"/>
                  <a:pt x="527539" y="105508"/>
                </a:cubicBezTo>
                <a:cubicBezTo>
                  <a:pt x="576385" y="127000"/>
                  <a:pt x="604715" y="133838"/>
                  <a:pt x="633046" y="140677"/>
                </a:cubicBezTo>
              </a:path>
            </a:pathLst>
          </a:custGeom>
          <a:noFill/>
          <a:ln w="50800" cap="flat" cmpd="sng" algn="ctr">
            <a:solidFill>
              <a:srgbClr val="FFFFFF"/>
            </a:solidFill>
            <a:prstDash val="solid"/>
            <a:round/>
            <a:headEnd type="none" w="med" len="med"/>
            <a:tailEnd type="none" w="med" len="med"/>
          </a:ln>
        </p:spPr>
        <p:txBody>
          <a:bodyPr/>
          <a:lstStyle/>
          <a:p>
            <a:endParaRPr lang="en-US"/>
          </a:p>
        </p:txBody>
      </p:sp>
      <p:sp>
        <p:nvSpPr>
          <p:cNvPr id="12" name="Freeform 11"/>
          <p:cNvSpPr>
            <a:spLocks/>
          </p:cNvSpPr>
          <p:nvPr/>
        </p:nvSpPr>
        <p:spPr bwMode="auto">
          <a:xfrm>
            <a:off x="2895600" y="3429000"/>
            <a:ext cx="633413" cy="211138"/>
          </a:xfrm>
          <a:custGeom>
            <a:avLst/>
            <a:gdLst>
              <a:gd name="T0" fmla="*/ 0 w 633046"/>
              <a:gd name="T1" fmla="*/ 211138 h 211015"/>
              <a:gd name="T2" fmla="*/ 199408 w 633046"/>
              <a:gd name="T3" fmla="*/ 175949 h 211015"/>
              <a:gd name="T4" fmla="*/ 340166 w 633046"/>
              <a:gd name="T5" fmla="*/ 11730 h 211015"/>
              <a:gd name="T6" fmla="*/ 527845 w 633046"/>
              <a:gd name="T7" fmla="*/ 105570 h 211015"/>
              <a:gd name="T8" fmla="*/ 633413 w 633046"/>
              <a:gd name="T9" fmla="*/ 140759 h 211015"/>
              <a:gd name="T10" fmla="*/ 0 60000 65536"/>
              <a:gd name="T11" fmla="*/ 0 60000 65536"/>
              <a:gd name="T12" fmla="*/ 0 60000 65536"/>
              <a:gd name="T13" fmla="*/ 0 60000 65536"/>
              <a:gd name="T14" fmla="*/ 0 60000 65536"/>
              <a:gd name="T15" fmla="*/ 0 w 633046"/>
              <a:gd name="T16" fmla="*/ 0 h 211015"/>
              <a:gd name="T17" fmla="*/ 633046 w 633046"/>
              <a:gd name="T18" fmla="*/ 211015 h 211015"/>
            </a:gdLst>
            <a:ahLst/>
            <a:cxnLst>
              <a:cxn ang="T10">
                <a:pos x="T0" y="T1"/>
              </a:cxn>
              <a:cxn ang="T11">
                <a:pos x="T2" y="T3"/>
              </a:cxn>
              <a:cxn ang="T12">
                <a:pos x="T4" y="T5"/>
              </a:cxn>
              <a:cxn ang="T13">
                <a:pos x="T6" y="T7"/>
              </a:cxn>
              <a:cxn ang="T14">
                <a:pos x="T8" y="T9"/>
              </a:cxn>
            </a:cxnLst>
            <a:rect l="T15" t="T16" r="T17" b="T18"/>
            <a:pathLst>
              <a:path w="633046" h="211015">
                <a:moveTo>
                  <a:pt x="0" y="211015"/>
                </a:moveTo>
                <a:cubicBezTo>
                  <a:pt x="71315" y="210038"/>
                  <a:pt x="142631" y="209061"/>
                  <a:pt x="199292" y="175846"/>
                </a:cubicBezTo>
                <a:cubicBezTo>
                  <a:pt x="255953" y="142631"/>
                  <a:pt x="285261" y="23446"/>
                  <a:pt x="339969" y="11723"/>
                </a:cubicBezTo>
                <a:cubicBezTo>
                  <a:pt x="394677" y="0"/>
                  <a:pt x="478693" y="84016"/>
                  <a:pt x="527539" y="105508"/>
                </a:cubicBezTo>
                <a:cubicBezTo>
                  <a:pt x="576385" y="127000"/>
                  <a:pt x="604715" y="133838"/>
                  <a:pt x="633046" y="140677"/>
                </a:cubicBezTo>
              </a:path>
            </a:pathLst>
          </a:custGeom>
          <a:noFill/>
          <a:ln w="50800" cap="flat" cmpd="sng" algn="ctr">
            <a:solidFill>
              <a:srgbClr val="FFFFFF"/>
            </a:solidFill>
            <a:prstDash val="solid"/>
            <a:round/>
            <a:headEnd type="none" w="med" len="med"/>
            <a:tailEnd type="none" w="med" len="med"/>
          </a:ln>
        </p:spPr>
        <p:txBody>
          <a:bodyPr/>
          <a:lstStyle/>
          <a:p>
            <a:endParaRPr lang="en-US"/>
          </a:p>
        </p:txBody>
      </p:sp>
      <p:sp>
        <p:nvSpPr>
          <p:cNvPr id="15"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16"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5</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42613385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52400" y="914400"/>
            <a:ext cx="8839200" cy="5334000"/>
          </a:xfrm>
          <a:prstGeom prst="rect">
            <a:avLst/>
          </a:prstGeom>
          <a:noFill/>
          <a:ln w="9525">
            <a:noFill/>
            <a:miter lim="800000"/>
            <a:headEnd/>
            <a:tailEnd/>
          </a:ln>
        </p:spPr>
        <p:txBody>
          <a:bodyPr/>
          <a:lstStyle/>
          <a:p>
            <a:pPr marL="609600" indent="-609600">
              <a:spcBef>
                <a:spcPct val="50000"/>
              </a:spcBef>
            </a:pPr>
            <a:r>
              <a:rPr lang="en-US" sz="2800" dirty="0">
                <a:solidFill>
                  <a:schemeClr val="tx1"/>
                </a:solidFill>
                <a:latin typeface="Arial" charset="0"/>
              </a:rPr>
              <a:t>QUESTION: “What is a small clinical trial?”</a:t>
            </a:r>
          </a:p>
          <a:p>
            <a:pPr marL="609600" indent="-609600">
              <a:spcBef>
                <a:spcPts val="2400"/>
              </a:spcBef>
            </a:pPr>
            <a:r>
              <a:rPr lang="en-US" sz="2800" dirty="0">
                <a:solidFill>
                  <a:schemeClr val="tx1"/>
                </a:solidFill>
                <a:latin typeface="Arial" charset="0"/>
              </a:rPr>
              <a:t>ANSWER: Depends on the context.</a:t>
            </a:r>
          </a:p>
          <a:p>
            <a:pPr marL="609600" indent="-609600">
              <a:spcBef>
                <a:spcPts val="1200"/>
              </a:spcBef>
              <a:buFont typeface="Wingdings" pitchFamily="2" charset="2"/>
              <a:buChar char="Ø"/>
            </a:pPr>
            <a:r>
              <a:rPr lang="en-US" sz="2800" dirty="0">
                <a:solidFill>
                  <a:schemeClr val="tx1"/>
                </a:solidFill>
                <a:latin typeface="Arial" charset="0"/>
              </a:rPr>
              <a:t>A stroke researcher may think of a ‘small clinical trial’ as an early phase trial to develop a new compound.</a:t>
            </a:r>
          </a:p>
          <a:p>
            <a:pPr marL="609600" indent="-609600">
              <a:spcBef>
                <a:spcPts val="1200"/>
              </a:spcBef>
              <a:buFont typeface="Wingdings" pitchFamily="2" charset="2"/>
              <a:buChar char="Ø"/>
            </a:pPr>
            <a:r>
              <a:rPr lang="en-US" sz="2800" dirty="0">
                <a:solidFill>
                  <a:schemeClr val="tx1"/>
                </a:solidFill>
                <a:latin typeface="Arial" charset="0"/>
              </a:rPr>
              <a:t>An ALS researcher may think of a ‘small clinical trial’ as a confirmatory phase III clinical trial that is limited in size.</a:t>
            </a:r>
          </a:p>
          <a:p>
            <a:pPr marL="609600" indent="-609600">
              <a:spcBef>
                <a:spcPts val="1200"/>
              </a:spcBef>
            </a:pPr>
            <a:r>
              <a:rPr lang="en-US" sz="2800" dirty="0">
                <a:solidFill>
                  <a:schemeClr val="tx1"/>
                </a:solidFill>
                <a:latin typeface="Arial" charset="0"/>
              </a:rPr>
              <a:t>We will address both types of studies.</a:t>
            </a: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6</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4459881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3"/>
          <p:cNvSpPr txBox="1">
            <a:spLocks noChangeArrowheads="1"/>
          </p:cNvSpPr>
          <p:nvPr/>
        </p:nvSpPr>
        <p:spPr bwMode="auto">
          <a:xfrm>
            <a:off x="228600" y="886123"/>
            <a:ext cx="8763000" cy="3170099"/>
          </a:xfrm>
          <a:prstGeom prst="rect">
            <a:avLst/>
          </a:prstGeom>
          <a:noFill/>
          <a:ln w="9525">
            <a:noFill/>
            <a:miter lim="800000"/>
            <a:headEnd/>
            <a:tailEnd/>
          </a:ln>
        </p:spPr>
        <p:txBody>
          <a:bodyPr>
            <a:spAutoFit/>
          </a:bodyPr>
          <a:lstStyle/>
          <a:p>
            <a:pPr>
              <a:spcBef>
                <a:spcPts val="1200"/>
              </a:spcBef>
            </a:pPr>
            <a:r>
              <a:rPr lang="en-US" sz="2800" dirty="0">
                <a:solidFill>
                  <a:schemeClr val="tx1"/>
                </a:solidFill>
                <a:latin typeface="Arial" charset="0"/>
              </a:rPr>
              <a:t>There is no magic – we want the “right” answer</a:t>
            </a:r>
          </a:p>
          <a:p>
            <a:pPr>
              <a:spcBef>
                <a:spcPts val="1200"/>
              </a:spcBef>
            </a:pPr>
            <a:r>
              <a:rPr lang="en-US" sz="2800" dirty="0">
                <a:solidFill>
                  <a:schemeClr val="tx1"/>
                </a:solidFill>
                <a:latin typeface="Arial" charset="0"/>
              </a:rPr>
              <a:t>Small study ≠ little version of large study.</a:t>
            </a:r>
          </a:p>
          <a:p>
            <a:pPr>
              <a:spcBef>
                <a:spcPts val="1200"/>
              </a:spcBef>
            </a:pPr>
            <a:endParaRPr lang="en-US" sz="2800" dirty="0">
              <a:solidFill>
                <a:schemeClr val="tx1"/>
              </a:solidFill>
              <a:latin typeface="Arial" charset="0"/>
            </a:endParaRPr>
          </a:p>
          <a:p>
            <a:pPr>
              <a:spcBef>
                <a:spcPts val="1200"/>
              </a:spcBef>
            </a:pPr>
            <a:r>
              <a:rPr lang="en-US" sz="2800" dirty="0">
                <a:solidFill>
                  <a:schemeClr val="tx1"/>
                </a:solidFill>
                <a:latin typeface="Arial" charset="0"/>
              </a:rPr>
              <a:t>We must know what we are sacrificing:</a:t>
            </a:r>
          </a:p>
          <a:p>
            <a:pPr>
              <a:spcBef>
                <a:spcPts val="600"/>
              </a:spcBef>
            </a:pPr>
            <a:r>
              <a:rPr lang="en-US" sz="2400" dirty="0">
                <a:solidFill>
                  <a:schemeClr val="tx1"/>
                </a:solidFill>
                <a:latin typeface="Arial" charset="0"/>
              </a:rPr>
              <a:t>	- Less precision??</a:t>
            </a:r>
          </a:p>
          <a:p>
            <a:pPr>
              <a:spcBef>
                <a:spcPts val="600"/>
              </a:spcBef>
            </a:pPr>
            <a:r>
              <a:rPr lang="en-US" sz="2400" dirty="0">
                <a:solidFill>
                  <a:schemeClr val="tx1"/>
                </a:solidFill>
                <a:latin typeface="Arial" charset="0"/>
              </a:rPr>
              <a:t>	- Less definitive outcome??</a:t>
            </a: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8"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7</a:t>
            </a:fld>
            <a:endParaRPr lang="en-US" dirty="0">
              <a:solidFill>
                <a:schemeClr val="tx1"/>
              </a:solidFill>
              <a:latin typeface="Arial" charset="0"/>
              <a:cs typeface="Arial" charset="0"/>
            </a:endParaRPr>
          </a:p>
        </p:txBody>
      </p:sp>
      <p:pic>
        <p:nvPicPr>
          <p:cNvPr id="6146" name="Picture 2" descr="https://scontent.xx.fbcdn.net/hphotos-xfa1/t31.0-8/280253_2076817413702_3457944_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599" y="2057400"/>
            <a:ext cx="2220145"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51480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3"/>
          <p:cNvSpPr txBox="1">
            <a:spLocks noChangeArrowheads="1"/>
          </p:cNvSpPr>
          <p:nvPr/>
        </p:nvSpPr>
        <p:spPr bwMode="auto">
          <a:xfrm>
            <a:off x="228600" y="895350"/>
            <a:ext cx="8763000" cy="1816100"/>
          </a:xfrm>
          <a:prstGeom prst="rect">
            <a:avLst/>
          </a:prstGeom>
          <a:noFill/>
          <a:ln w="9525">
            <a:noFill/>
            <a:miter lim="800000"/>
            <a:headEnd/>
            <a:tailEnd/>
          </a:ln>
        </p:spPr>
        <p:txBody>
          <a:bodyPr>
            <a:spAutoFit/>
          </a:bodyPr>
          <a:lstStyle/>
          <a:p>
            <a:pPr>
              <a:spcBef>
                <a:spcPct val="50000"/>
              </a:spcBef>
            </a:pPr>
            <a:r>
              <a:rPr lang="en-US" sz="2800" dirty="0">
                <a:solidFill>
                  <a:schemeClr val="tx1"/>
                </a:solidFill>
                <a:latin typeface="Arial" charset="0"/>
              </a:rPr>
              <a:t>Before addressing some possible designs of interest, it is useful to review some key recommendations from the Executive Summary in the National Academy of Sciences document.</a:t>
            </a:r>
          </a:p>
        </p:txBody>
      </p:sp>
      <p:pic>
        <p:nvPicPr>
          <p:cNvPr id="11269" name="Picture 8" descr="Small Clinical Trials: Issues and Challenges (Compass Series)">
            <a:hlinkClick r:id="rId3"/>
          </p:cNvPr>
          <p:cNvPicPr>
            <a:picLocks noChangeAspect="1" noChangeArrowheads="1"/>
          </p:cNvPicPr>
          <p:nvPr/>
        </p:nvPicPr>
        <p:blipFill>
          <a:blip r:embed="rId4" cstate="print"/>
          <a:srcRect/>
          <a:stretch>
            <a:fillRect/>
          </a:stretch>
        </p:blipFill>
        <p:spPr bwMode="auto">
          <a:xfrm>
            <a:off x="2743200" y="2895600"/>
            <a:ext cx="3200400" cy="3200400"/>
          </a:xfrm>
          <a:prstGeom prst="rect">
            <a:avLst/>
          </a:prstGeom>
          <a:noFill/>
          <a:ln w="9525">
            <a:noFill/>
            <a:miter lim="800000"/>
            <a:headEnd/>
            <a:tailEnd/>
          </a:ln>
        </p:spPr>
      </p:pic>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8"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8</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128352029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ChangeArrowheads="1"/>
          </p:cNvSpPr>
          <p:nvPr/>
        </p:nvSpPr>
        <p:spPr bwMode="auto">
          <a:xfrm>
            <a:off x="228600" y="914400"/>
            <a:ext cx="8686800" cy="5334000"/>
          </a:xfrm>
          <a:prstGeom prst="rect">
            <a:avLst/>
          </a:prstGeom>
          <a:noFill/>
          <a:ln w="9525">
            <a:noFill/>
            <a:miter lim="800000"/>
            <a:headEnd/>
            <a:tailEnd/>
          </a:ln>
        </p:spPr>
        <p:txBody>
          <a:bodyPr/>
          <a:lstStyle/>
          <a:p>
            <a:pPr marL="609600" indent="-609600">
              <a:spcBef>
                <a:spcPts val="1200"/>
              </a:spcBef>
            </a:pPr>
            <a:r>
              <a:rPr lang="en-US" sz="2800" dirty="0">
                <a:solidFill>
                  <a:schemeClr val="tx1"/>
                </a:solidFill>
                <a:latin typeface="Arial" charset="0"/>
              </a:rPr>
              <a:t>Recommendation #1:</a:t>
            </a:r>
            <a:br>
              <a:rPr lang="en-US" sz="2800" dirty="0">
                <a:solidFill>
                  <a:schemeClr val="tx1"/>
                </a:solidFill>
                <a:latin typeface="Arial" charset="0"/>
              </a:rPr>
            </a:br>
            <a:r>
              <a:rPr lang="en-US" sz="2800" dirty="0">
                <a:solidFill>
                  <a:schemeClr val="tx1"/>
                </a:solidFill>
                <a:latin typeface="Arial" charset="0"/>
              </a:rPr>
              <a:t>Define the research question.</a:t>
            </a:r>
          </a:p>
          <a:p>
            <a:pPr marL="609600" indent="-609600">
              <a:spcBef>
                <a:spcPts val="1200"/>
              </a:spcBef>
            </a:pPr>
            <a:r>
              <a:rPr lang="en-US" sz="2400" dirty="0">
                <a:solidFill>
                  <a:schemeClr val="tx1"/>
                </a:solidFill>
                <a:latin typeface="Arial" charset="0"/>
              </a:rPr>
              <a:t>	Before undertaking a small clinical trial it is particularly important that the research question be well defined and that the outcomes and conditions to be evaluated be selected in a manner that will most likely help clinicians make therapeutic decisions.</a:t>
            </a:r>
            <a:endParaRPr lang="en-US" sz="2400" b="1" u="sng" dirty="0">
              <a:solidFill>
                <a:schemeClr val="tx1"/>
              </a:solidFill>
              <a:latin typeface="Arial" charset="0"/>
            </a:endParaRPr>
          </a:p>
        </p:txBody>
      </p:sp>
      <p:sp>
        <p:nvSpPr>
          <p:cNvPr id="12293" name="TextBox 8"/>
          <p:cNvSpPr txBox="1">
            <a:spLocks noChangeArrowheads="1"/>
          </p:cNvSpPr>
          <p:nvPr/>
        </p:nvSpPr>
        <p:spPr bwMode="auto">
          <a:xfrm>
            <a:off x="228600" y="6400800"/>
            <a:ext cx="6934200" cy="276225"/>
          </a:xfrm>
          <a:prstGeom prst="rect">
            <a:avLst/>
          </a:prstGeom>
          <a:noFill/>
          <a:ln w="9525">
            <a:noFill/>
            <a:miter lim="800000"/>
            <a:headEnd/>
            <a:tailEnd/>
          </a:ln>
        </p:spPr>
        <p:txBody>
          <a:bodyPr>
            <a:spAutoFit/>
          </a:bodyPr>
          <a:lstStyle/>
          <a:p>
            <a:r>
              <a:rPr lang="en-US" sz="1200">
                <a:solidFill>
                  <a:srgbClr val="000510"/>
                </a:solidFill>
                <a:latin typeface="Arial" charset="0"/>
                <a:cs typeface="Arial" charset="0"/>
              </a:rPr>
              <a:t>From: Small Clinical Trials: Issues and Challenges; National Academy of Science, 2001.</a:t>
            </a:r>
          </a:p>
        </p:txBody>
      </p:sp>
      <p:sp>
        <p:nvSpPr>
          <p:cNvPr id="7" name="Rectangle 2"/>
          <p:cNvSpPr>
            <a:spLocks noGrp="1" noChangeArrowheads="1"/>
          </p:cNvSpPr>
          <p:nvPr>
            <p:ph type="title"/>
          </p:nvPr>
        </p:nvSpPr>
        <p:spPr>
          <a:xfrm>
            <a:off x="677863" y="152400"/>
            <a:ext cx="7772400" cy="609600"/>
          </a:xfrm>
          <a:solidFill>
            <a:schemeClr val="tx1"/>
          </a:solidFill>
        </p:spPr>
        <p:txBody>
          <a:bodyPr/>
          <a:lstStyle/>
          <a:p>
            <a:r>
              <a:rPr lang="en-US" altLang="en-US" sz="3200" b="1" dirty="0">
                <a:solidFill>
                  <a:srgbClr val="FFFF00"/>
                </a:solidFill>
                <a:latin typeface="Arial" charset="0"/>
              </a:rPr>
              <a:t>OVERVIEW</a:t>
            </a:r>
          </a:p>
        </p:txBody>
      </p:sp>
      <p:sp>
        <p:nvSpPr>
          <p:cNvPr id="9" name="Slide Number Placeholder 3"/>
          <p:cNvSpPr>
            <a:spLocks noGrp="1"/>
          </p:cNvSpPr>
          <p:nvPr>
            <p:ph type="sldNum" sz="quarter" idx="12"/>
          </p:nvPr>
        </p:nvSpPr>
        <p:spPr>
          <a:xfrm>
            <a:off x="7086600" y="6248400"/>
            <a:ext cx="1905000" cy="457200"/>
          </a:xfrm>
          <a:noFill/>
        </p:spPr>
        <p:txBody>
          <a:bodyPr/>
          <a:lstStyle/>
          <a:p>
            <a:fld id="{58945357-51CF-44A5-8B15-234C78AFFF9D}" type="slidenum">
              <a:rPr lang="en-US" smtClean="0">
                <a:solidFill>
                  <a:schemeClr val="tx1"/>
                </a:solidFill>
                <a:latin typeface="Arial" charset="0"/>
                <a:cs typeface="Arial" charset="0"/>
              </a:rPr>
              <a:pPr/>
              <a:t>9</a:t>
            </a:fld>
            <a:endParaRPr lang="en-US" dirty="0">
              <a:solidFill>
                <a:schemeClr val="tx1"/>
              </a:solidFill>
              <a:latin typeface="Arial" charset="0"/>
              <a:cs typeface="Arial" charset="0"/>
            </a:endParaRPr>
          </a:p>
        </p:txBody>
      </p:sp>
    </p:spTree>
    <p:extLst>
      <p:ext uri="{BB962C8B-B14F-4D97-AF65-F5344CB8AC3E}">
        <p14:creationId xmlns:p14="http://schemas.microsoft.com/office/powerpoint/2010/main" val="810585590"/>
      </p:ext>
    </p:extLst>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2857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23706</TotalTime>
  <Words>1906</Words>
  <Application>Microsoft Office PowerPoint</Application>
  <PresentationFormat>On-screen Show (4:3)</PresentationFormat>
  <Paragraphs>331</Paragraphs>
  <Slides>45</Slides>
  <Notes>40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1" baseType="lpstr">
      <vt:lpstr>Wingdings</vt:lpstr>
      <vt:lpstr>Arial</vt:lpstr>
      <vt:lpstr>Times New Roman</vt:lpstr>
      <vt:lpstr>Symbol</vt:lpstr>
      <vt:lpstr>Default Design</vt:lpstr>
      <vt:lpstr>Equation</vt:lpstr>
      <vt:lpstr>PowerPoint Presentation</vt:lpstr>
      <vt:lpstr>OUTLINE</vt:lpstr>
      <vt:lpstr>DISCLOSURES/OFF-LABEL STATEMENT</vt:lpstr>
      <vt:lpstr>NOTICE OF RECORDING</vt:lpstr>
      <vt:lpstr>OVERVIEW</vt:lpstr>
      <vt:lpstr>OVERVIEW</vt:lpstr>
      <vt:lpstr>OVERVIEW</vt:lpstr>
      <vt:lpstr>OVERVIEW</vt:lpstr>
      <vt:lpstr>OVERVIEW</vt:lpstr>
      <vt:lpstr>OVERVIEW</vt:lpstr>
      <vt:lpstr>OVERVIEW</vt:lpstr>
      <vt:lpstr>OVERVIEW</vt:lpstr>
      <vt:lpstr>OVERVIEW</vt:lpstr>
      <vt:lpstr>OVERVIEW</vt:lpstr>
      <vt:lpstr>OVERVIEW</vt:lpstr>
      <vt:lpstr>OVERVIEW</vt:lpstr>
      <vt:lpstr>OVERVIEW</vt:lpstr>
      <vt:lpstr>OVERVIEW</vt:lpstr>
      <vt:lpstr>OVERVIEW</vt:lpstr>
      <vt:lpstr>ANALYTICAL APPROACHES</vt:lpstr>
      <vt:lpstr>ANALYTICAL APPROACHES</vt:lpstr>
      <vt:lpstr>ANALYTICAL APPROACHES</vt:lpstr>
      <vt:lpstr>ANALYTICAL APPROACHES</vt:lpstr>
      <vt:lpstr>ANALYTICAL APPROACHES</vt:lpstr>
      <vt:lpstr>ANALYTICAL APPROACHES</vt:lpstr>
      <vt:lpstr>ANALYTICAL APPROACHES</vt:lpstr>
      <vt:lpstr>ANALYTICAL APPROACHES</vt:lpstr>
      <vt:lpstr>ANALYTICAL APPROACHES</vt:lpstr>
      <vt:lpstr>PowerPoint Presentation</vt:lpstr>
      <vt:lpstr>REPEATED MEASURES DESIGNS</vt:lpstr>
      <vt:lpstr>REPEATED MEASURES DESIGNS</vt:lpstr>
      <vt:lpstr>CROSSOVER DESIGN</vt:lpstr>
      <vt:lpstr>CROSSOVER DESIGN</vt:lpstr>
      <vt:lpstr>N-OF-1 DESIGN</vt:lpstr>
      <vt:lpstr>N-OF-1 DESIGN</vt:lpstr>
      <vt:lpstr>SELECTION DESIGNS</vt:lpstr>
      <vt:lpstr>FUTILITY DESIGN</vt:lpstr>
      <vt:lpstr>FUTILITY DESIGN</vt:lpstr>
      <vt:lpstr>FUTILITY DESIGN</vt:lpstr>
      <vt:lpstr>FUTILITY DESIGN</vt:lpstr>
      <vt:lpstr>ADAPTIVE DESIGNS</vt:lpstr>
      <vt:lpstr>ADAPTIVE DESIGNS</vt:lpstr>
      <vt:lpstr>ADAPTIVE DESIGNS</vt:lpstr>
      <vt:lpstr>SUMMARY</vt:lpstr>
      <vt:lpstr>SUMMARY</vt:lpstr>
    </vt:vector>
  </TitlesOfParts>
  <Company>Dell Computer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BST 698 INTERIM ANALYSIS LECTURE</dc:title>
  <dc:creator>Christopher S. Coffey</dc:creator>
  <cp:lastModifiedBy>Black, Joy</cp:lastModifiedBy>
  <cp:revision>997</cp:revision>
  <cp:lastPrinted>2000-10-03T19:07:55Z</cp:lastPrinted>
  <dcterms:created xsi:type="dcterms:W3CDTF">1999-06-03T20:36:06Z</dcterms:created>
  <dcterms:modified xsi:type="dcterms:W3CDTF">2019-05-28T13:13:21Z</dcterms:modified>
</cp:coreProperties>
</file>