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5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820354-0FAE-49E0-A12C-EC9EAF73FA04}" type="datetimeFigureOut">
              <a:rPr lang="en-US" smtClean="0"/>
              <a:t>8/3/2015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3C730D-7E2D-4F01-B570-8D5A981F9717}" type="slidenum">
              <a:rPr lang="en-US" smtClean="0"/>
              <a:t>‹#›</a:t>
            </a:fld>
            <a:endParaRPr lang="en-US"/>
          </a:p>
        </p:txBody>
      </p:sp>
    </p:spTree>
    <p:extLst>
      <p:ext uri="{BB962C8B-B14F-4D97-AF65-F5344CB8AC3E}">
        <p14:creationId xmlns:p14="http://schemas.microsoft.com/office/powerpoint/2010/main" val="829379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EECDFD-12E3-4F52-8517-79CB3F4E4E93}"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68523C-A990-46AC-82DA-4D48A94ABB73}" type="datetimeFigureOut">
              <a:rPr lang="en-US" smtClean="0"/>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99E31-47FB-45EB-9B7E-24D39C131F94}" type="slidenum">
              <a:rPr lang="en-US" smtClean="0"/>
              <a:t>‹#›</a:t>
            </a:fld>
            <a:endParaRPr lang="en-US"/>
          </a:p>
        </p:txBody>
      </p:sp>
    </p:spTree>
    <p:extLst>
      <p:ext uri="{BB962C8B-B14F-4D97-AF65-F5344CB8AC3E}">
        <p14:creationId xmlns:p14="http://schemas.microsoft.com/office/powerpoint/2010/main" val="2382722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68523C-A990-46AC-82DA-4D48A94ABB73}" type="datetimeFigureOut">
              <a:rPr lang="en-US" smtClean="0"/>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99E31-47FB-45EB-9B7E-24D39C131F94}" type="slidenum">
              <a:rPr lang="en-US" smtClean="0"/>
              <a:t>‹#›</a:t>
            </a:fld>
            <a:endParaRPr lang="en-US"/>
          </a:p>
        </p:txBody>
      </p:sp>
    </p:spTree>
    <p:extLst>
      <p:ext uri="{BB962C8B-B14F-4D97-AF65-F5344CB8AC3E}">
        <p14:creationId xmlns:p14="http://schemas.microsoft.com/office/powerpoint/2010/main" val="3376625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68523C-A990-46AC-82DA-4D48A94ABB73}" type="datetimeFigureOut">
              <a:rPr lang="en-US" smtClean="0"/>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99E31-47FB-45EB-9B7E-24D39C131F94}" type="slidenum">
              <a:rPr lang="en-US" smtClean="0"/>
              <a:t>‹#›</a:t>
            </a:fld>
            <a:endParaRPr lang="en-US"/>
          </a:p>
        </p:txBody>
      </p:sp>
    </p:spTree>
    <p:extLst>
      <p:ext uri="{BB962C8B-B14F-4D97-AF65-F5344CB8AC3E}">
        <p14:creationId xmlns:p14="http://schemas.microsoft.com/office/powerpoint/2010/main" val="3509250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68523C-A990-46AC-82DA-4D48A94ABB73}" type="datetimeFigureOut">
              <a:rPr lang="en-US" smtClean="0"/>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99E31-47FB-45EB-9B7E-24D39C131F94}" type="slidenum">
              <a:rPr lang="en-US" smtClean="0"/>
              <a:t>‹#›</a:t>
            </a:fld>
            <a:endParaRPr lang="en-US"/>
          </a:p>
        </p:txBody>
      </p:sp>
    </p:spTree>
    <p:extLst>
      <p:ext uri="{BB962C8B-B14F-4D97-AF65-F5344CB8AC3E}">
        <p14:creationId xmlns:p14="http://schemas.microsoft.com/office/powerpoint/2010/main" val="2363414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68523C-A990-46AC-82DA-4D48A94ABB73}" type="datetimeFigureOut">
              <a:rPr lang="en-US" smtClean="0"/>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99E31-47FB-45EB-9B7E-24D39C131F94}" type="slidenum">
              <a:rPr lang="en-US" smtClean="0"/>
              <a:t>‹#›</a:t>
            </a:fld>
            <a:endParaRPr lang="en-US"/>
          </a:p>
        </p:txBody>
      </p:sp>
    </p:spTree>
    <p:extLst>
      <p:ext uri="{BB962C8B-B14F-4D97-AF65-F5344CB8AC3E}">
        <p14:creationId xmlns:p14="http://schemas.microsoft.com/office/powerpoint/2010/main" val="851086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68523C-A990-46AC-82DA-4D48A94ABB73}" type="datetimeFigureOut">
              <a:rPr lang="en-US" smtClean="0"/>
              <a:t>8/3/2015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299E31-47FB-45EB-9B7E-24D39C131F94}" type="slidenum">
              <a:rPr lang="en-US" smtClean="0"/>
              <a:t>‹#›</a:t>
            </a:fld>
            <a:endParaRPr lang="en-US"/>
          </a:p>
        </p:txBody>
      </p:sp>
    </p:spTree>
    <p:extLst>
      <p:ext uri="{BB962C8B-B14F-4D97-AF65-F5344CB8AC3E}">
        <p14:creationId xmlns:p14="http://schemas.microsoft.com/office/powerpoint/2010/main" val="3440493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68523C-A990-46AC-82DA-4D48A94ABB73}" type="datetimeFigureOut">
              <a:rPr lang="en-US" smtClean="0"/>
              <a:t>8/3/2015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299E31-47FB-45EB-9B7E-24D39C131F94}" type="slidenum">
              <a:rPr lang="en-US" smtClean="0"/>
              <a:t>‹#›</a:t>
            </a:fld>
            <a:endParaRPr lang="en-US"/>
          </a:p>
        </p:txBody>
      </p:sp>
    </p:spTree>
    <p:extLst>
      <p:ext uri="{BB962C8B-B14F-4D97-AF65-F5344CB8AC3E}">
        <p14:creationId xmlns:p14="http://schemas.microsoft.com/office/powerpoint/2010/main" val="1723150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68523C-A990-46AC-82DA-4D48A94ABB73}" type="datetimeFigureOut">
              <a:rPr lang="en-US" smtClean="0"/>
              <a:t>8/3/2015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299E31-47FB-45EB-9B7E-24D39C131F94}" type="slidenum">
              <a:rPr lang="en-US" smtClean="0"/>
              <a:t>‹#›</a:t>
            </a:fld>
            <a:endParaRPr lang="en-US"/>
          </a:p>
        </p:txBody>
      </p:sp>
    </p:spTree>
    <p:extLst>
      <p:ext uri="{BB962C8B-B14F-4D97-AF65-F5344CB8AC3E}">
        <p14:creationId xmlns:p14="http://schemas.microsoft.com/office/powerpoint/2010/main" val="3363227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68523C-A990-46AC-82DA-4D48A94ABB73}" type="datetimeFigureOut">
              <a:rPr lang="en-US" smtClean="0"/>
              <a:t>8/3/2015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299E31-47FB-45EB-9B7E-24D39C131F94}" type="slidenum">
              <a:rPr lang="en-US" smtClean="0"/>
              <a:t>‹#›</a:t>
            </a:fld>
            <a:endParaRPr lang="en-US"/>
          </a:p>
        </p:txBody>
      </p:sp>
    </p:spTree>
    <p:extLst>
      <p:ext uri="{BB962C8B-B14F-4D97-AF65-F5344CB8AC3E}">
        <p14:creationId xmlns:p14="http://schemas.microsoft.com/office/powerpoint/2010/main" val="1126487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68523C-A990-46AC-82DA-4D48A94ABB73}" type="datetimeFigureOut">
              <a:rPr lang="en-US" smtClean="0"/>
              <a:t>8/3/2015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299E31-47FB-45EB-9B7E-24D39C131F94}" type="slidenum">
              <a:rPr lang="en-US" smtClean="0"/>
              <a:t>‹#›</a:t>
            </a:fld>
            <a:endParaRPr lang="en-US"/>
          </a:p>
        </p:txBody>
      </p:sp>
    </p:spTree>
    <p:extLst>
      <p:ext uri="{BB962C8B-B14F-4D97-AF65-F5344CB8AC3E}">
        <p14:creationId xmlns:p14="http://schemas.microsoft.com/office/powerpoint/2010/main" val="1993548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68523C-A990-46AC-82DA-4D48A94ABB73}" type="datetimeFigureOut">
              <a:rPr lang="en-US" smtClean="0"/>
              <a:t>8/3/2015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299E31-47FB-45EB-9B7E-24D39C131F94}" type="slidenum">
              <a:rPr lang="en-US" smtClean="0"/>
              <a:t>‹#›</a:t>
            </a:fld>
            <a:endParaRPr lang="en-US"/>
          </a:p>
        </p:txBody>
      </p:sp>
    </p:spTree>
    <p:extLst>
      <p:ext uri="{BB962C8B-B14F-4D97-AF65-F5344CB8AC3E}">
        <p14:creationId xmlns:p14="http://schemas.microsoft.com/office/powerpoint/2010/main" val="506231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8523C-A990-46AC-82DA-4D48A94ABB73}" type="datetimeFigureOut">
              <a:rPr lang="en-US" smtClean="0"/>
              <a:t>8/3/2015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299E31-47FB-45EB-9B7E-24D39C131F94}" type="slidenum">
              <a:rPr lang="en-US" smtClean="0"/>
              <a:t>‹#›</a:t>
            </a:fld>
            <a:endParaRPr lang="en-US"/>
          </a:p>
        </p:txBody>
      </p:sp>
    </p:spTree>
    <p:extLst>
      <p:ext uri="{BB962C8B-B14F-4D97-AF65-F5344CB8AC3E}">
        <p14:creationId xmlns:p14="http://schemas.microsoft.com/office/powerpoint/2010/main" val="2128128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ags" Target="../tags/tag20.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txBox="1">
            <a:spLocks noChangeArrowheads="1"/>
          </p:cNvSpPr>
          <p:nvPr/>
        </p:nvSpPr>
        <p:spPr bwMode="auto">
          <a:xfrm>
            <a:off x="342014" y="1949007"/>
            <a:ext cx="8458200"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lgn="ctr" eaLnBrk="1" hangingPunct="1"/>
            <a:r>
              <a:rPr lang="en-US" sz="4800" b="1" dirty="0">
                <a:latin typeface="Calibri" pitchFamily="34" charset="0"/>
                <a:cs typeface="Calibri" pitchFamily="34" charset="0"/>
              </a:rPr>
              <a:t>Stroke Hyperglycemia Insulin Network Effort (SHINE) </a:t>
            </a:r>
            <a:r>
              <a:rPr lang="en-US" sz="4800" b="1" dirty="0" smtClean="0">
                <a:latin typeface="Calibri" pitchFamily="34" charset="0"/>
                <a:cs typeface="Calibri" pitchFamily="34" charset="0"/>
              </a:rPr>
              <a:t>Trial</a:t>
            </a:r>
          </a:p>
          <a:p>
            <a:pPr algn="ctr" eaLnBrk="1" hangingPunct="1"/>
            <a:r>
              <a:rPr lang="en-US" sz="2000" dirty="0">
                <a:latin typeface="Calibri" pitchFamily="34" charset="0"/>
                <a:cs typeface="Calibri" pitchFamily="34" charset="0"/>
              </a:rPr>
              <a:t/>
            </a:r>
            <a:br>
              <a:rPr lang="en-US" sz="2000" dirty="0">
                <a:latin typeface="Calibri" pitchFamily="34" charset="0"/>
                <a:cs typeface="Calibri" pitchFamily="34" charset="0"/>
              </a:rPr>
            </a:br>
            <a:r>
              <a:rPr lang="en-US" sz="4000" dirty="0" smtClean="0">
                <a:latin typeface="Calibri" pitchFamily="34" charset="0"/>
                <a:cs typeface="Calibri" pitchFamily="34" charset="0"/>
              </a:rPr>
              <a:t>I-SPOT</a:t>
            </a:r>
            <a:endParaRPr lang="en-US" sz="4000" dirty="0">
              <a:latin typeface="Calibri" pitchFamily="34" charset="0"/>
              <a:cs typeface="Calibri" pitchFamily="34" charset="0"/>
            </a:endParaRPr>
          </a:p>
        </p:txBody>
      </p:sp>
      <p:sp>
        <p:nvSpPr>
          <p:cNvPr id="20483" name="Rectangle 3"/>
          <p:cNvSpPr txBox="1">
            <a:spLocks noChangeArrowheads="1"/>
          </p:cNvSpPr>
          <p:nvPr/>
        </p:nvSpPr>
        <p:spPr bwMode="auto">
          <a:xfrm>
            <a:off x="1257300" y="4693684"/>
            <a:ext cx="6553200" cy="160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lgn="ctr" eaLnBrk="1" hangingPunct="1"/>
            <a:r>
              <a:rPr lang="en-US" sz="3200" dirty="0" smtClean="0">
                <a:solidFill>
                  <a:schemeClr val="bg1">
                    <a:lumMod val="65000"/>
                  </a:schemeClr>
                </a:solidFill>
                <a:latin typeface="Calibri" pitchFamily="34" charset="0"/>
                <a:cs typeface="Calibri" pitchFamily="34" charset="0"/>
              </a:rPr>
              <a:t>Nina Gentile, MD</a:t>
            </a:r>
          </a:p>
          <a:p>
            <a:pPr algn="ctr" eaLnBrk="1" hangingPunct="1"/>
            <a:r>
              <a:rPr lang="en-US" sz="3200" dirty="0" smtClean="0">
                <a:solidFill>
                  <a:schemeClr val="bg1">
                    <a:lumMod val="65000"/>
                  </a:schemeClr>
                </a:solidFill>
                <a:latin typeface="Calibri" pitchFamily="34" charset="0"/>
                <a:cs typeface="Calibri" pitchFamily="34" charset="0"/>
              </a:rPr>
              <a:t>Hannah Reimer</a:t>
            </a:r>
            <a:endParaRPr lang="en-US" sz="3200" dirty="0">
              <a:solidFill>
                <a:schemeClr val="bg1">
                  <a:lumMod val="65000"/>
                </a:schemeClr>
              </a:solidFill>
              <a:latin typeface="Calibri" pitchFamily="34" charset="0"/>
              <a:cs typeface="Calibri" pitchFamily="34" charset="0"/>
            </a:endParaRPr>
          </a:p>
        </p:txBody>
      </p:sp>
      <p:pic>
        <p:nvPicPr>
          <p:cNvPr id="20484"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86600" y="5765800"/>
            <a:ext cx="205740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8353260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algn="ctr"/>
            <a:r>
              <a:rPr lang="en-US" sz="4400"/>
              <a:t>Patients on these meds can be enrolled</a:t>
            </a:r>
          </a:p>
        </p:txBody>
      </p:sp>
      <p:sp>
        <p:nvSpPr>
          <p:cNvPr id="28675" name="Rectangle 3"/>
          <p:cNvSpPr>
            <a:spLocks noGrp="1" noChangeArrowheads="1"/>
          </p:cNvSpPr>
          <p:nvPr>
            <p:ph type="body" idx="1"/>
          </p:nvPr>
        </p:nvSpPr>
        <p:spPr/>
        <p:txBody>
          <a:bodyPr/>
          <a:lstStyle/>
          <a:p>
            <a:endParaRPr lang="en-US"/>
          </a:p>
          <a:p>
            <a:r>
              <a:rPr lang="en-US"/>
              <a:t>SQ DVT prophylactic heparin doses are allowed</a:t>
            </a:r>
          </a:p>
          <a:p>
            <a:r>
              <a:rPr lang="en-US"/>
              <a:t>ASA is allowed</a:t>
            </a:r>
          </a:p>
          <a:p>
            <a:r>
              <a:rPr lang="en-US"/>
              <a:t>Plavix is allowed</a:t>
            </a:r>
          </a:p>
        </p:txBody>
      </p:sp>
    </p:spTree>
    <p:custDataLst>
      <p:tags r:id="rId1"/>
    </p:custDataLst>
    <p:extLst>
      <p:ext uri="{BB962C8B-B14F-4D97-AF65-F5344CB8AC3E}">
        <p14:creationId xmlns:p14="http://schemas.microsoft.com/office/powerpoint/2010/main" val="8804745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a:r>
              <a:rPr lang="en-US" sz="4000"/>
              <a:t>Blood Collection for I-SPOT: WHEN</a:t>
            </a:r>
          </a:p>
        </p:txBody>
      </p:sp>
      <p:sp>
        <p:nvSpPr>
          <p:cNvPr id="29699" name="Rectangle 3"/>
          <p:cNvSpPr>
            <a:spLocks noGrp="1" noChangeArrowheads="1"/>
          </p:cNvSpPr>
          <p:nvPr>
            <p:ph type="body" idx="1"/>
          </p:nvPr>
        </p:nvSpPr>
        <p:spPr/>
        <p:txBody>
          <a:bodyPr/>
          <a:lstStyle/>
          <a:p>
            <a:pPr>
              <a:lnSpc>
                <a:spcPct val="80000"/>
              </a:lnSpc>
            </a:pPr>
            <a:endParaRPr lang="en-US"/>
          </a:p>
          <a:p>
            <a:pPr>
              <a:lnSpc>
                <a:spcPct val="80000"/>
              </a:lnSpc>
            </a:pPr>
            <a:r>
              <a:rPr lang="en-US"/>
              <a:t>Samples drawn at 2 time points</a:t>
            </a:r>
          </a:p>
          <a:p>
            <a:pPr>
              <a:lnSpc>
                <a:spcPct val="80000"/>
              </a:lnSpc>
              <a:buFontTx/>
              <a:buNone/>
            </a:pPr>
            <a:endParaRPr lang="en-US"/>
          </a:p>
          <a:p>
            <a:pPr lvl="1">
              <a:lnSpc>
                <a:spcPct val="80000"/>
              </a:lnSpc>
            </a:pPr>
            <a:r>
              <a:rPr lang="en-US" sz="3600"/>
              <a:t>Baseline before study drug start and directly after randomization</a:t>
            </a:r>
          </a:p>
          <a:p>
            <a:pPr lvl="4">
              <a:lnSpc>
                <a:spcPct val="80000"/>
              </a:lnSpc>
              <a:buFontTx/>
              <a:buNone/>
            </a:pPr>
            <a:r>
              <a:rPr lang="en-US" sz="3200"/>
              <a:t>              and</a:t>
            </a:r>
            <a:r>
              <a:rPr lang="en-US" sz="3600"/>
              <a:t> </a:t>
            </a:r>
          </a:p>
          <a:p>
            <a:pPr lvl="1">
              <a:lnSpc>
                <a:spcPct val="80000"/>
              </a:lnSpc>
            </a:pPr>
            <a:r>
              <a:rPr lang="en-US" sz="3600"/>
              <a:t>48 hours (between 46 and 54 hours)</a:t>
            </a:r>
          </a:p>
        </p:txBody>
      </p:sp>
    </p:spTree>
    <p:custDataLst>
      <p:tags r:id="rId1"/>
    </p:custDataLst>
    <p:extLst>
      <p:ext uri="{BB962C8B-B14F-4D97-AF65-F5344CB8AC3E}">
        <p14:creationId xmlns:p14="http://schemas.microsoft.com/office/powerpoint/2010/main" val="19562158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228600"/>
            <a:ext cx="7772400" cy="1066800"/>
          </a:xfrm>
        </p:spPr>
        <p:txBody>
          <a:bodyPr>
            <a:normAutofit fontScale="90000"/>
          </a:bodyPr>
          <a:lstStyle/>
          <a:p>
            <a:r>
              <a:rPr lang="en-US" sz="4000"/>
              <a:t/>
            </a:r>
            <a:br>
              <a:rPr lang="en-US" sz="4000"/>
            </a:br>
            <a:r>
              <a:rPr lang="en-US" sz="4000"/>
              <a:t>I-SPOT Blood Collection</a:t>
            </a:r>
          </a:p>
        </p:txBody>
      </p:sp>
      <p:sp>
        <p:nvSpPr>
          <p:cNvPr id="30723" name="Rectangle 3"/>
          <p:cNvSpPr>
            <a:spLocks noGrp="1" noChangeArrowheads="1"/>
          </p:cNvSpPr>
          <p:nvPr>
            <p:ph type="body" idx="1"/>
          </p:nvPr>
        </p:nvSpPr>
        <p:spPr>
          <a:xfrm>
            <a:off x="457200" y="1600200"/>
            <a:ext cx="8229600" cy="4953000"/>
          </a:xfrm>
        </p:spPr>
        <p:txBody>
          <a:bodyPr/>
          <a:lstStyle/>
          <a:p>
            <a:pPr>
              <a:lnSpc>
                <a:spcPct val="80000"/>
              </a:lnSpc>
            </a:pPr>
            <a:r>
              <a:rPr lang="en-US" sz="2600"/>
              <a:t>Draw blood samples from a fresh venipuncture</a:t>
            </a:r>
          </a:p>
          <a:p>
            <a:pPr>
              <a:lnSpc>
                <a:spcPct val="80000"/>
              </a:lnSpc>
            </a:pPr>
            <a:endParaRPr lang="en-US" sz="2600"/>
          </a:p>
          <a:p>
            <a:pPr>
              <a:lnSpc>
                <a:spcPct val="80000"/>
              </a:lnSpc>
            </a:pPr>
            <a:r>
              <a:rPr lang="en-US" sz="2600"/>
              <a:t>If it is not possible to draw blood from a fresh venipuncture and is drawn from an existing line, at least 5 ml of blood must be discarded before obtaining samples</a:t>
            </a:r>
          </a:p>
          <a:p>
            <a:pPr>
              <a:lnSpc>
                <a:spcPct val="80000"/>
              </a:lnSpc>
            </a:pPr>
            <a:endParaRPr lang="en-US" sz="2600"/>
          </a:p>
          <a:p>
            <a:pPr>
              <a:lnSpc>
                <a:spcPct val="80000"/>
              </a:lnSpc>
            </a:pPr>
            <a:r>
              <a:rPr lang="en-US" sz="2600"/>
              <a:t>Collect blood through a needle no smaller than 21 gauge</a:t>
            </a:r>
          </a:p>
          <a:p>
            <a:pPr>
              <a:lnSpc>
                <a:spcPct val="80000"/>
              </a:lnSpc>
            </a:pPr>
            <a:endParaRPr lang="en-US" sz="2600"/>
          </a:p>
          <a:p>
            <a:pPr>
              <a:lnSpc>
                <a:spcPct val="80000"/>
              </a:lnSpc>
            </a:pPr>
            <a:r>
              <a:rPr lang="en-US" sz="2600"/>
              <a:t>Use Vacutainer® system to collect blood.  </a:t>
            </a:r>
            <a:r>
              <a:rPr lang="en-US" sz="2600" b="1"/>
              <a:t>DO NOT</a:t>
            </a:r>
            <a:r>
              <a:rPr lang="en-US" sz="2600"/>
              <a:t> drip blood or use syringe to put blood directly into tubes</a:t>
            </a:r>
          </a:p>
          <a:p>
            <a:pPr>
              <a:lnSpc>
                <a:spcPct val="80000"/>
              </a:lnSpc>
              <a:buFontTx/>
              <a:buNone/>
            </a:pPr>
            <a:r>
              <a:rPr lang="en-US" sz="2600"/>
              <a:t>	</a:t>
            </a:r>
          </a:p>
        </p:txBody>
      </p:sp>
      <p:pic>
        <p:nvPicPr>
          <p:cNvPr id="307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295400"/>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7867553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z="4000"/>
              <a:t>I-SPOT Blood Collection</a:t>
            </a:r>
          </a:p>
        </p:txBody>
      </p:sp>
      <p:sp>
        <p:nvSpPr>
          <p:cNvPr id="58371" name="Rectangle 3"/>
          <p:cNvSpPr>
            <a:spLocks noGrp="1" noChangeArrowheads="1"/>
          </p:cNvSpPr>
          <p:nvPr>
            <p:ph type="body" idx="1"/>
          </p:nvPr>
        </p:nvSpPr>
        <p:spPr/>
        <p:txBody>
          <a:bodyPr/>
          <a:lstStyle/>
          <a:p>
            <a:r>
              <a:rPr lang="en-US"/>
              <a:t>Blood tubes should be filled without use of tourniquet</a:t>
            </a:r>
          </a:p>
          <a:p>
            <a:pPr lvl="1"/>
            <a:r>
              <a:rPr lang="en-US"/>
              <a:t>Some procoagulation measures are affected by tourniquet use</a:t>
            </a:r>
          </a:p>
          <a:p>
            <a:pPr lvl="1"/>
            <a:r>
              <a:rPr lang="en-US"/>
              <a:t>May use a tourniquet to find the vein then remove as tubes begin to fill</a:t>
            </a:r>
          </a:p>
          <a:p>
            <a:pPr lvl="1"/>
            <a:r>
              <a:rPr lang="en-US"/>
              <a:t>If unable to fill tubes without tourniquet present, please mark on the CRF</a:t>
            </a:r>
          </a:p>
        </p:txBody>
      </p:sp>
    </p:spTree>
    <p:custDataLst>
      <p:tags r:id="rId1"/>
    </p:custDataLst>
    <p:extLst>
      <p:ext uri="{BB962C8B-B14F-4D97-AF65-F5344CB8AC3E}">
        <p14:creationId xmlns:p14="http://schemas.microsoft.com/office/powerpoint/2010/main" val="2104938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Rectangle 5"/>
          <p:cNvSpPr>
            <a:spLocks noGrp="1" noChangeArrowheads="1"/>
          </p:cNvSpPr>
          <p:nvPr>
            <p:ph type="title"/>
          </p:nvPr>
        </p:nvSpPr>
        <p:spPr>
          <a:xfrm>
            <a:off x="685800" y="609600"/>
            <a:ext cx="7772400" cy="4724400"/>
          </a:xfrm>
        </p:spPr>
        <p:txBody>
          <a:bodyPr/>
          <a:lstStyle/>
          <a:p>
            <a:pPr algn="ctr"/>
            <a:r>
              <a:rPr lang="en-US" sz="6000"/>
              <a:t>FILL BLUE TOP TUBES COMPLETELY</a:t>
            </a:r>
            <a:r>
              <a:rPr lang="en-US" sz="5400"/>
              <a:t/>
            </a:r>
            <a:br>
              <a:rPr lang="en-US" sz="5400"/>
            </a:br>
            <a:r>
              <a:rPr lang="en-US" sz="3600" b="0"/>
              <a:t>TO ENSURE PROPER RATIO OF BLOOD TO SODIUM CITRATE</a:t>
            </a:r>
          </a:p>
        </p:txBody>
      </p:sp>
    </p:spTree>
    <p:custDataLst>
      <p:tags r:id="rId1"/>
    </p:custDataLst>
    <p:extLst>
      <p:ext uri="{BB962C8B-B14F-4D97-AF65-F5344CB8AC3E}">
        <p14:creationId xmlns:p14="http://schemas.microsoft.com/office/powerpoint/2010/main" val="6758811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z="4400"/>
              <a:t>I-SPOT Blood Collection</a:t>
            </a:r>
          </a:p>
        </p:txBody>
      </p:sp>
      <p:sp>
        <p:nvSpPr>
          <p:cNvPr id="31747" name="Rectangle 3"/>
          <p:cNvSpPr>
            <a:spLocks noGrp="1" noChangeArrowheads="1"/>
          </p:cNvSpPr>
          <p:nvPr>
            <p:ph type="body" idx="1"/>
          </p:nvPr>
        </p:nvSpPr>
        <p:spPr/>
        <p:txBody>
          <a:bodyPr/>
          <a:lstStyle/>
          <a:p>
            <a:r>
              <a:rPr lang="en-US"/>
              <a:t>After tubes fill, </a:t>
            </a:r>
            <a:r>
              <a:rPr lang="en-US" b="1"/>
              <a:t>gently</a:t>
            </a:r>
            <a:r>
              <a:rPr lang="en-US"/>
              <a:t> invert tubes 4 times to mix blood with sodium citrate</a:t>
            </a:r>
          </a:p>
          <a:p>
            <a:r>
              <a:rPr lang="en-US"/>
              <a:t>Blood may be processed immediately after it is drawn and centrifuge start time must be within 60 minutes of collection</a:t>
            </a:r>
          </a:p>
        </p:txBody>
      </p:sp>
    </p:spTree>
    <p:custDataLst>
      <p:tags r:id="rId1"/>
    </p:custDataLst>
    <p:extLst>
      <p:ext uri="{BB962C8B-B14F-4D97-AF65-F5344CB8AC3E}">
        <p14:creationId xmlns:p14="http://schemas.microsoft.com/office/powerpoint/2010/main" val="18192969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a:r>
              <a:rPr lang="en-US"/>
              <a:t>Instructions are in rcf (g) NOT rpm</a:t>
            </a:r>
          </a:p>
        </p:txBody>
      </p:sp>
      <p:sp>
        <p:nvSpPr>
          <p:cNvPr id="45059" name="Rectangle 3"/>
          <p:cNvSpPr>
            <a:spLocks noGrp="1" noChangeArrowheads="1"/>
          </p:cNvSpPr>
          <p:nvPr>
            <p:ph type="body" idx="1"/>
          </p:nvPr>
        </p:nvSpPr>
        <p:spPr/>
        <p:txBody>
          <a:bodyPr/>
          <a:lstStyle/>
          <a:p>
            <a:pPr>
              <a:lnSpc>
                <a:spcPct val="80000"/>
              </a:lnSpc>
              <a:buFontTx/>
              <a:buNone/>
            </a:pPr>
            <a:r>
              <a:rPr lang="en-US" sz="2800"/>
              <a:t>If your centrifuge is in rpm you must convert to rcf (g) </a:t>
            </a:r>
          </a:p>
          <a:p>
            <a:pPr algn="ctr">
              <a:lnSpc>
                <a:spcPct val="80000"/>
              </a:lnSpc>
              <a:buFontTx/>
              <a:buNone/>
            </a:pPr>
            <a:r>
              <a:rPr lang="en-US" sz="2800"/>
              <a:t>RCF (g) = 1.12 x Radius x (rpm/1000)^2 </a:t>
            </a:r>
          </a:p>
          <a:p>
            <a:pPr>
              <a:lnSpc>
                <a:spcPct val="80000"/>
              </a:lnSpc>
              <a:buFontTx/>
              <a:buNone/>
            </a:pPr>
            <a:endParaRPr lang="en-US" sz="2800"/>
          </a:p>
          <a:p>
            <a:pPr>
              <a:lnSpc>
                <a:spcPct val="80000"/>
              </a:lnSpc>
              <a:buFontTx/>
              <a:buNone/>
            </a:pPr>
            <a:r>
              <a:rPr lang="en-US" sz="2800"/>
              <a:t>Helpful sites:</a:t>
            </a:r>
          </a:p>
          <a:p>
            <a:pPr>
              <a:lnSpc>
                <a:spcPct val="80000"/>
              </a:lnSpc>
            </a:pPr>
            <a:r>
              <a:rPr lang="en-US" sz="2000"/>
              <a:t>http://www.piercenet.com/files/TR0040-Centrifuge-speed.pdf</a:t>
            </a:r>
          </a:p>
          <a:p>
            <a:pPr>
              <a:lnSpc>
                <a:spcPct val="80000"/>
              </a:lnSpc>
            </a:pPr>
            <a:r>
              <a:rPr lang="en-US" sz="2000"/>
              <a:t>http://insilico.ehu.es/mini_tools/rcf_rpm.php</a:t>
            </a:r>
          </a:p>
          <a:p>
            <a:pPr>
              <a:lnSpc>
                <a:spcPct val="80000"/>
              </a:lnSpc>
              <a:buFontTx/>
              <a:buNone/>
            </a:pPr>
            <a:endParaRPr lang="en-US" sz="2800"/>
          </a:p>
          <a:p>
            <a:pPr>
              <a:lnSpc>
                <a:spcPct val="80000"/>
              </a:lnSpc>
              <a:buFontTx/>
              <a:buNone/>
            </a:pPr>
            <a:r>
              <a:rPr lang="en-US" sz="2800"/>
              <a:t>Check your centrifuge before collecting samples for I-SPOT</a:t>
            </a:r>
          </a:p>
        </p:txBody>
      </p:sp>
    </p:spTree>
    <p:custDataLst>
      <p:tags r:id="rId1"/>
    </p:custDataLst>
    <p:extLst>
      <p:ext uri="{BB962C8B-B14F-4D97-AF65-F5344CB8AC3E}">
        <p14:creationId xmlns:p14="http://schemas.microsoft.com/office/powerpoint/2010/main" val="26242244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304800"/>
            <a:ext cx="7772400" cy="1447800"/>
          </a:xfrm>
        </p:spPr>
        <p:txBody>
          <a:bodyPr/>
          <a:lstStyle/>
          <a:p>
            <a:r>
              <a:rPr lang="en-US"/>
              <a:t> </a:t>
            </a:r>
            <a:r>
              <a:rPr lang="en-US" sz="4000"/>
              <a:t>PROCESSING BLOOD</a:t>
            </a:r>
            <a:r>
              <a:rPr lang="en-US"/>
              <a:t> </a:t>
            </a:r>
          </a:p>
        </p:txBody>
      </p:sp>
      <p:sp>
        <p:nvSpPr>
          <p:cNvPr id="32771" name="Rectangle 3"/>
          <p:cNvSpPr>
            <a:spLocks noGrp="1" noChangeArrowheads="1"/>
          </p:cNvSpPr>
          <p:nvPr>
            <p:ph type="body" idx="1"/>
          </p:nvPr>
        </p:nvSpPr>
        <p:spPr>
          <a:xfrm>
            <a:off x="685800" y="1600200"/>
            <a:ext cx="7772400" cy="4495800"/>
          </a:xfrm>
        </p:spPr>
        <p:txBody>
          <a:bodyPr/>
          <a:lstStyle/>
          <a:p>
            <a:pPr>
              <a:lnSpc>
                <a:spcPct val="80000"/>
              </a:lnSpc>
            </a:pPr>
            <a:r>
              <a:rPr lang="en-US" sz="2800" b="1"/>
              <a:t>BEFORE </a:t>
            </a:r>
            <a:r>
              <a:rPr lang="en-US" sz="2800"/>
              <a:t>TUBES GO INTO CENTRIFUGE, remove 2 ml of whole blood from any of the 3 tubes and divide between 2 cryovials</a:t>
            </a:r>
          </a:p>
          <a:p>
            <a:pPr>
              <a:lnSpc>
                <a:spcPct val="80000"/>
              </a:lnSpc>
            </a:pPr>
            <a:endParaRPr lang="en-US" sz="1000"/>
          </a:p>
          <a:p>
            <a:pPr>
              <a:lnSpc>
                <a:spcPct val="80000"/>
              </a:lnSpc>
            </a:pPr>
            <a:r>
              <a:rPr lang="en-US" sz="2800"/>
              <a:t>Centrifuge remaining 3 tubes of blood at 1500 RCF (g) for 20 minutes</a:t>
            </a:r>
          </a:p>
          <a:p>
            <a:pPr>
              <a:lnSpc>
                <a:spcPct val="80000"/>
              </a:lnSpc>
              <a:buFontTx/>
              <a:buNone/>
            </a:pPr>
            <a:endParaRPr lang="en-US" sz="1000"/>
          </a:p>
          <a:p>
            <a:pPr>
              <a:lnSpc>
                <a:spcPct val="80000"/>
              </a:lnSpc>
            </a:pPr>
            <a:r>
              <a:rPr lang="en-US" sz="2800"/>
              <a:t>Fill each of the cryovial tubes with approximately 0.3 ml of plasma </a:t>
            </a:r>
          </a:p>
          <a:p>
            <a:pPr>
              <a:lnSpc>
                <a:spcPct val="80000"/>
              </a:lnSpc>
            </a:pPr>
            <a:r>
              <a:rPr lang="en-US" sz="2800"/>
              <a:t>Care should be taken not to disturb the red cell layer during harvesting of the plasma. </a:t>
            </a:r>
          </a:p>
          <a:p>
            <a:pPr>
              <a:lnSpc>
                <a:spcPct val="80000"/>
              </a:lnSpc>
            </a:pPr>
            <a:endParaRPr lang="en-US" sz="1200"/>
          </a:p>
          <a:p>
            <a:pPr>
              <a:lnSpc>
                <a:spcPct val="80000"/>
              </a:lnSpc>
            </a:pPr>
            <a:r>
              <a:rPr lang="en-US" sz="2800" b="1"/>
              <a:t>BLOOD MAY NOT BE RESPUN</a:t>
            </a:r>
          </a:p>
          <a:p>
            <a:pPr>
              <a:lnSpc>
                <a:spcPct val="80000"/>
              </a:lnSpc>
            </a:pPr>
            <a:endParaRPr lang="en-US" sz="2800"/>
          </a:p>
          <a:p>
            <a:pPr>
              <a:lnSpc>
                <a:spcPct val="80000"/>
              </a:lnSpc>
            </a:pPr>
            <a:endParaRPr lang="en-US" sz="1000"/>
          </a:p>
        </p:txBody>
      </p:sp>
    </p:spTree>
    <p:custDataLst>
      <p:tags r:id="rId1"/>
    </p:custDataLst>
    <p:extLst>
      <p:ext uri="{BB962C8B-B14F-4D97-AF65-F5344CB8AC3E}">
        <p14:creationId xmlns:p14="http://schemas.microsoft.com/office/powerpoint/2010/main" val="28274329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Grp="1" noChangeArrowheads="1"/>
          </p:cNvSpPr>
          <p:nvPr>
            <p:ph type="ctrTitle"/>
          </p:nvPr>
        </p:nvSpPr>
        <p:spPr>
          <a:xfrm>
            <a:off x="685800" y="1981200"/>
            <a:ext cx="7772400" cy="1143000"/>
          </a:xfrm>
        </p:spPr>
        <p:txBody>
          <a:bodyPr>
            <a:normAutofit fontScale="90000"/>
          </a:bodyPr>
          <a:lstStyle/>
          <a:p>
            <a:r>
              <a:rPr lang="en-US"/>
              <a:t>BLOOD </a:t>
            </a:r>
            <a:br>
              <a:rPr lang="en-US"/>
            </a:br>
            <a:r>
              <a:rPr lang="en-US"/>
              <a:t>MAY NOT </a:t>
            </a:r>
            <a:br>
              <a:rPr lang="en-US"/>
            </a:br>
            <a:r>
              <a:rPr lang="en-US"/>
              <a:t>BE RESPUN</a:t>
            </a:r>
          </a:p>
        </p:txBody>
      </p:sp>
      <p:sp>
        <p:nvSpPr>
          <p:cNvPr id="47109" name="Rectangle 5"/>
          <p:cNvSpPr>
            <a:spLocks noGrp="1" noChangeArrowheads="1"/>
          </p:cNvSpPr>
          <p:nvPr>
            <p:ph type="subTitle" idx="1"/>
          </p:nvPr>
        </p:nvSpPr>
        <p:spPr/>
        <p:txBody>
          <a:bodyPr/>
          <a:lstStyle/>
          <a:p>
            <a:r>
              <a:rPr lang="en-US"/>
              <a:t>We would rather have mixed or hemolyzed blood than blood being respun!</a:t>
            </a:r>
          </a:p>
        </p:txBody>
      </p:sp>
    </p:spTree>
    <p:custDataLst>
      <p:tags r:id="rId1"/>
    </p:custDataLst>
    <p:extLst>
      <p:ext uri="{BB962C8B-B14F-4D97-AF65-F5344CB8AC3E}">
        <p14:creationId xmlns:p14="http://schemas.microsoft.com/office/powerpoint/2010/main" val="12265689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4294967295"/>
          </p:nvPr>
        </p:nvSpPr>
        <p:spPr>
          <a:xfrm>
            <a:off x="381000" y="381000"/>
            <a:ext cx="7772400" cy="4114800"/>
          </a:xfrm>
        </p:spPr>
        <p:txBody>
          <a:bodyPr/>
          <a:lstStyle/>
          <a:p>
            <a:pPr>
              <a:buFont typeface="Symbol" pitchFamily="18" charset="2"/>
              <a:buChar char=""/>
            </a:pPr>
            <a:r>
              <a:rPr lang="en-US" sz="3200"/>
              <a:t>Label the cryovial tubes with the SHINE ID number, date and either ‘</a:t>
            </a:r>
            <a:r>
              <a:rPr lang="en-US" sz="3200" i="1"/>
              <a:t>Baseline</a:t>
            </a:r>
            <a:r>
              <a:rPr lang="en-US" sz="3200"/>
              <a:t>’ or </a:t>
            </a:r>
            <a:r>
              <a:rPr lang="en-US" sz="3200" i="1"/>
              <a:t>’48 hour’</a:t>
            </a:r>
          </a:p>
          <a:p>
            <a:pPr>
              <a:buFont typeface="Symbol" pitchFamily="18" charset="2"/>
              <a:buChar char=""/>
            </a:pPr>
            <a:r>
              <a:rPr lang="en-US" sz="3200"/>
              <a:t>Place caps on the cryovial tubes tightly</a:t>
            </a:r>
          </a:p>
          <a:p>
            <a:pPr>
              <a:buFont typeface="Symbol" pitchFamily="18" charset="2"/>
              <a:buChar char=""/>
            </a:pPr>
            <a:r>
              <a:rPr lang="en-US" sz="3200"/>
              <a:t>Record the number of cryovial tubes on Blood Sample Collection Form, for data entry into WebDCU</a:t>
            </a:r>
            <a:endParaRPr lang="en-US" sz="4400"/>
          </a:p>
        </p:txBody>
      </p:sp>
      <p:pic>
        <p:nvPicPr>
          <p:cNvPr id="33796" name="Picture 10" descr="http://farm2.static.flickr.com/1330/1216918997_9e27b717b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267200"/>
            <a:ext cx="2743200" cy="227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11" descr="Red Cryovia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4267200"/>
            <a:ext cx="27432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994174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60" name="Group 8"/>
          <p:cNvGrpSpPr>
            <a:grpSpLocks noChangeAspect="1"/>
          </p:cNvGrpSpPr>
          <p:nvPr/>
        </p:nvGrpSpPr>
        <p:grpSpPr bwMode="auto">
          <a:xfrm>
            <a:off x="0" y="533400"/>
            <a:ext cx="9144000" cy="4600575"/>
            <a:chOff x="4778" y="4012"/>
            <a:chExt cx="2550" cy="1389"/>
          </a:xfrm>
        </p:grpSpPr>
        <p:sp>
          <p:nvSpPr>
            <p:cNvPr id="23561" name="AutoShape 9"/>
            <p:cNvSpPr>
              <a:spLocks noChangeAspect="1" noChangeArrowheads="1"/>
            </p:cNvSpPr>
            <p:nvPr/>
          </p:nvSpPr>
          <p:spPr bwMode="auto">
            <a:xfrm>
              <a:off x="4778" y="4012"/>
              <a:ext cx="2550" cy="1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sz="2800" b="1" smtClean="0">
                <a:solidFill>
                  <a:srgbClr val="FFFFFF"/>
                </a:solidFill>
                <a:latin typeface="Times" pitchFamily="18" charset="0"/>
              </a:endParaRPr>
            </a:p>
          </p:txBody>
        </p:sp>
        <p:sp>
          <p:nvSpPr>
            <p:cNvPr id="23562" name="WordArt 10"/>
            <p:cNvSpPr>
              <a:spLocks noChangeArrowheads="1" noChangeShapeType="1" noTextEdit="1"/>
            </p:cNvSpPr>
            <p:nvPr/>
          </p:nvSpPr>
          <p:spPr bwMode="auto">
            <a:xfrm>
              <a:off x="5078" y="4166"/>
              <a:ext cx="1988" cy="72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b="1" kern="10" smtClean="0">
                  <a:ln w="9525">
                    <a:solidFill>
                      <a:srgbClr val="000000"/>
                    </a:solidFill>
                    <a:round/>
                    <a:headEnd/>
                    <a:tailEnd/>
                  </a:ln>
                  <a:solidFill>
                    <a:srgbClr val="CC0000"/>
                  </a:solidFill>
                  <a:latin typeface="Eras Bold ITC"/>
                </a:rPr>
                <a:t>I-SP    T</a:t>
              </a:r>
            </a:p>
          </p:txBody>
        </p:sp>
        <p:sp>
          <p:nvSpPr>
            <p:cNvPr id="23563" name="WordArt 11"/>
            <p:cNvSpPr>
              <a:spLocks noChangeArrowheads="1" noChangeShapeType="1" noTextEdit="1"/>
            </p:cNvSpPr>
            <p:nvPr/>
          </p:nvSpPr>
          <p:spPr bwMode="auto">
            <a:xfrm>
              <a:off x="6128" y="4166"/>
              <a:ext cx="525" cy="72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b="1" kern="10" smtClean="0">
                  <a:ln w="9525">
                    <a:solidFill>
                      <a:srgbClr val="000000"/>
                    </a:solidFill>
                    <a:round/>
                    <a:headEnd/>
                    <a:tailEnd/>
                  </a:ln>
                  <a:solidFill>
                    <a:srgbClr val="FFCC00"/>
                  </a:solidFill>
                  <a:latin typeface="Eras Bold ITC"/>
                </a:rPr>
                <a:t>O</a:t>
              </a:r>
            </a:p>
          </p:txBody>
        </p:sp>
        <p:sp>
          <p:nvSpPr>
            <p:cNvPr id="23564" name="Text Box 12"/>
            <p:cNvSpPr txBox="1">
              <a:spLocks noChangeArrowheads="1"/>
            </p:cNvSpPr>
            <p:nvPr/>
          </p:nvSpPr>
          <p:spPr bwMode="auto">
            <a:xfrm>
              <a:off x="4928" y="4938"/>
              <a:ext cx="2100" cy="4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fontAlgn="base">
                <a:spcBef>
                  <a:spcPct val="0"/>
                </a:spcBef>
                <a:spcAft>
                  <a:spcPct val="0"/>
                </a:spcAft>
              </a:pPr>
              <a:r>
                <a:rPr lang="en-US" sz="3200" b="1" smtClean="0">
                  <a:solidFill>
                    <a:srgbClr val="000000"/>
                  </a:solidFill>
                  <a:latin typeface="Eras Light ITC" pitchFamily="34" charset="0"/>
                </a:rPr>
                <a:t>I</a:t>
              </a:r>
              <a:r>
                <a:rPr lang="en-US" sz="3200" smtClean="0">
                  <a:solidFill>
                    <a:srgbClr val="000000"/>
                  </a:solidFill>
                  <a:latin typeface="Eras Light ITC" pitchFamily="34" charset="0"/>
                </a:rPr>
                <a:t>nsights on </a:t>
              </a:r>
              <a:r>
                <a:rPr lang="en-US" sz="3200" b="1" smtClean="0">
                  <a:solidFill>
                    <a:srgbClr val="000000"/>
                  </a:solidFill>
                  <a:latin typeface="Eras Light ITC" pitchFamily="34" charset="0"/>
                </a:rPr>
                <a:t>S</a:t>
              </a:r>
              <a:r>
                <a:rPr lang="en-US" sz="3200" smtClean="0">
                  <a:solidFill>
                    <a:srgbClr val="000000"/>
                  </a:solidFill>
                  <a:latin typeface="Eras Light ITC" pitchFamily="34" charset="0"/>
                </a:rPr>
                <a:t>elected </a:t>
              </a:r>
              <a:r>
                <a:rPr lang="en-US" sz="3200" b="1" smtClean="0">
                  <a:solidFill>
                    <a:srgbClr val="000000"/>
                  </a:solidFill>
                  <a:latin typeface="Eras Light ITC" pitchFamily="34" charset="0"/>
                </a:rPr>
                <a:t>P</a:t>
              </a:r>
              <a:r>
                <a:rPr lang="en-US" sz="3200" smtClean="0">
                  <a:solidFill>
                    <a:srgbClr val="000000"/>
                  </a:solidFill>
                  <a:latin typeface="Eras Light ITC" pitchFamily="34" charset="0"/>
                </a:rPr>
                <a:t>rocoagulation markers and </a:t>
              </a:r>
              <a:r>
                <a:rPr lang="en-US" sz="3200" b="1" smtClean="0">
                  <a:solidFill>
                    <a:srgbClr val="000000"/>
                  </a:solidFill>
                  <a:latin typeface="Eras Light ITC" pitchFamily="34" charset="0"/>
                </a:rPr>
                <a:t>O</a:t>
              </a:r>
              <a:r>
                <a:rPr lang="en-US" sz="3200" smtClean="0">
                  <a:solidFill>
                    <a:srgbClr val="000000"/>
                  </a:solidFill>
                  <a:latin typeface="Eras Light ITC" pitchFamily="34" charset="0"/>
                </a:rPr>
                <a:t>utcomes in stroke </a:t>
              </a:r>
              <a:r>
                <a:rPr lang="en-US" sz="3200" b="1" smtClean="0">
                  <a:solidFill>
                    <a:srgbClr val="000000"/>
                  </a:solidFill>
                  <a:latin typeface="Eras Light ITC" pitchFamily="34" charset="0"/>
                </a:rPr>
                <a:t>T</a:t>
              </a:r>
              <a:r>
                <a:rPr lang="en-US" sz="3200" smtClean="0">
                  <a:solidFill>
                    <a:srgbClr val="000000"/>
                  </a:solidFill>
                  <a:latin typeface="Eras Light ITC" pitchFamily="34" charset="0"/>
                </a:rPr>
                <a:t>rial</a:t>
              </a:r>
            </a:p>
            <a:p>
              <a:pPr fontAlgn="base">
                <a:spcBef>
                  <a:spcPct val="0"/>
                </a:spcBef>
                <a:spcAft>
                  <a:spcPct val="0"/>
                </a:spcAft>
              </a:pPr>
              <a:endParaRPr lang="en-US" sz="3200" smtClean="0">
                <a:solidFill>
                  <a:srgbClr val="000000"/>
                </a:solidFill>
              </a:endParaRPr>
            </a:p>
          </p:txBody>
        </p:sp>
      </p:grpSp>
    </p:spTree>
    <p:custDataLst>
      <p:tags r:id="rId1"/>
    </p:custDataLst>
    <p:extLst>
      <p:ext uri="{BB962C8B-B14F-4D97-AF65-F5344CB8AC3E}">
        <p14:creationId xmlns:p14="http://schemas.microsoft.com/office/powerpoint/2010/main" val="10744759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09600" y="228600"/>
            <a:ext cx="7772400" cy="1143000"/>
          </a:xfrm>
        </p:spPr>
        <p:txBody>
          <a:bodyPr/>
          <a:lstStyle/>
          <a:p>
            <a:r>
              <a:rPr lang="en-US"/>
              <a:t>Processing Blood</a:t>
            </a:r>
          </a:p>
        </p:txBody>
      </p:sp>
      <p:sp>
        <p:nvSpPr>
          <p:cNvPr id="34819" name="Rectangle 3"/>
          <p:cNvSpPr>
            <a:spLocks noGrp="1" noChangeArrowheads="1"/>
          </p:cNvSpPr>
          <p:nvPr>
            <p:ph type="body" idx="1"/>
          </p:nvPr>
        </p:nvSpPr>
        <p:spPr>
          <a:xfrm>
            <a:off x="685800" y="1524000"/>
            <a:ext cx="7772400" cy="4572000"/>
          </a:xfrm>
        </p:spPr>
        <p:txBody>
          <a:bodyPr/>
          <a:lstStyle/>
          <a:p>
            <a:pPr>
              <a:lnSpc>
                <a:spcPct val="90000"/>
              </a:lnSpc>
            </a:pPr>
            <a:r>
              <a:rPr lang="en-US" sz="2800"/>
              <a:t>Put only one one subject’s specimens in a single cryovial box</a:t>
            </a:r>
            <a:endParaRPr lang="en-US" sz="2800" b="1"/>
          </a:p>
          <a:p>
            <a:pPr>
              <a:lnSpc>
                <a:spcPct val="90000"/>
              </a:lnSpc>
            </a:pPr>
            <a:endParaRPr lang="en-US" sz="1200" b="1"/>
          </a:p>
          <a:p>
            <a:pPr>
              <a:lnSpc>
                <a:spcPct val="90000"/>
              </a:lnSpc>
            </a:pPr>
            <a:r>
              <a:rPr lang="en-US" sz="2800"/>
              <a:t>Place the cryovial tubes into the cardboard cryovial box and, using a permanent marker, label the box with the following information:</a:t>
            </a:r>
          </a:p>
          <a:p>
            <a:pPr>
              <a:lnSpc>
                <a:spcPct val="90000"/>
              </a:lnSpc>
              <a:buFontTx/>
              <a:buNone/>
            </a:pPr>
            <a:r>
              <a:rPr lang="en-US" sz="2000"/>
              <a:t>		</a:t>
            </a:r>
            <a:r>
              <a:rPr lang="en-US" sz="2400"/>
              <a:t>I-SPOT Study</a:t>
            </a:r>
          </a:p>
          <a:p>
            <a:pPr>
              <a:lnSpc>
                <a:spcPct val="90000"/>
              </a:lnSpc>
              <a:buFontTx/>
              <a:buNone/>
            </a:pPr>
            <a:r>
              <a:rPr lang="en-US" sz="2400"/>
              <a:t>		Subject ID#</a:t>
            </a:r>
          </a:p>
          <a:p>
            <a:pPr>
              <a:lnSpc>
                <a:spcPct val="90000"/>
              </a:lnSpc>
              <a:buFontTx/>
              <a:buNone/>
            </a:pPr>
            <a:r>
              <a:rPr lang="en-US" sz="2400"/>
              <a:t>		I-code number</a:t>
            </a:r>
          </a:p>
          <a:p>
            <a:pPr>
              <a:lnSpc>
                <a:spcPct val="90000"/>
              </a:lnSpc>
              <a:buFontTx/>
              <a:buNone/>
            </a:pPr>
            <a:r>
              <a:rPr lang="en-US" sz="2400"/>
              <a:t>		Date and time blood collected </a:t>
            </a:r>
            <a:endParaRPr lang="en-US" sz="2400" b="1"/>
          </a:p>
          <a:p>
            <a:pPr>
              <a:lnSpc>
                <a:spcPct val="90000"/>
              </a:lnSpc>
              <a:buFontTx/>
              <a:buNone/>
            </a:pPr>
            <a:r>
              <a:rPr lang="en-US" sz="2400" b="1"/>
              <a:t>		</a:t>
            </a:r>
          </a:p>
        </p:txBody>
      </p:sp>
      <p:pic>
        <p:nvPicPr>
          <p:cNvPr id="34820" name="Picture 12" descr="Cryo box.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4267200"/>
            <a:ext cx="18002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5251037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Storing Blood</a:t>
            </a:r>
          </a:p>
        </p:txBody>
      </p:sp>
      <p:sp>
        <p:nvSpPr>
          <p:cNvPr id="35843" name="Rectangle 3"/>
          <p:cNvSpPr>
            <a:spLocks noGrp="1" noChangeArrowheads="1"/>
          </p:cNvSpPr>
          <p:nvPr>
            <p:ph type="body" idx="1"/>
          </p:nvPr>
        </p:nvSpPr>
        <p:spPr/>
        <p:txBody>
          <a:bodyPr/>
          <a:lstStyle/>
          <a:p>
            <a:pPr>
              <a:buClr>
                <a:schemeClr val="tx1"/>
              </a:buClr>
            </a:pPr>
            <a:r>
              <a:rPr lang="en-US" sz="3200" b="1"/>
              <a:t>Place the </a:t>
            </a:r>
            <a:r>
              <a:rPr lang="en-US" sz="3200"/>
              <a:t>cardboard cryovial box </a:t>
            </a:r>
            <a:r>
              <a:rPr lang="en-US" sz="3200" b="1"/>
              <a:t> containing the cryovial tubes into the freezer immediately at - 80°C (-70°C is acceptable) </a:t>
            </a:r>
            <a:r>
              <a:rPr lang="en-US" sz="3200"/>
              <a:t>until ready to ship. Make sure the 	samples are frozen so that the cryovial tubes are upright </a:t>
            </a:r>
            <a:endParaRPr lang="en-US" sz="3200" b="1"/>
          </a:p>
          <a:p>
            <a:r>
              <a:rPr lang="en-US" sz="3200" b="1"/>
              <a:t>Do NOT lay the cryovial tubes on their side</a:t>
            </a:r>
            <a:r>
              <a:rPr lang="en-US" sz="3200"/>
              <a:t> </a:t>
            </a:r>
          </a:p>
          <a:p>
            <a:endParaRPr lang="en-US" sz="3200"/>
          </a:p>
        </p:txBody>
      </p:sp>
    </p:spTree>
    <p:custDataLst>
      <p:tags r:id="rId1"/>
    </p:custDataLst>
    <p:extLst>
      <p:ext uri="{BB962C8B-B14F-4D97-AF65-F5344CB8AC3E}">
        <p14:creationId xmlns:p14="http://schemas.microsoft.com/office/powerpoint/2010/main" val="16083671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Storing Blood</a:t>
            </a:r>
          </a:p>
        </p:txBody>
      </p:sp>
      <p:sp>
        <p:nvSpPr>
          <p:cNvPr id="36867" name="Rectangle 3"/>
          <p:cNvSpPr>
            <a:spLocks noGrp="1" noChangeArrowheads="1"/>
          </p:cNvSpPr>
          <p:nvPr>
            <p:ph type="body" idx="1"/>
          </p:nvPr>
        </p:nvSpPr>
        <p:spPr/>
        <p:txBody>
          <a:bodyPr/>
          <a:lstStyle/>
          <a:p>
            <a:pPr>
              <a:buFontTx/>
              <a:buNone/>
            </a:pPr>
            <a:endParaRPr lang="en-US" sz="3200"/>
          </a:p>
          <a:p>
            <a:r>
              <a:rPr lang="en-US" sz="3200"/>
              <a:t>DO NOT take the cardboard cryovial box out of the freezer for the 48 hour samples until you are ready to place the cryovial tubes inside to prevent thawing of the frozen samples</a:t>
            </a:r>
          </a:p>
        </p:txBody>
      </p:sp>
    </p:spTree>
    <p:custDataLst>
      <p:tags r:id="rId1"/>
    </p:custDataLst>
    <p:extLst>
      <p:ext uri="{BB962C8B-B14F-4D97-AF65-F5344CB8AC3E}">
        <p14:creationId xmlns:p14="http://schemas.microsoft.com/office/powerpoint/2010/main" val="9298394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228600"/>
            <a:ext cx="7772400" cy="1219200"/>
          </a:xfrm>
        </p:spPr>
        <p:txBody>
          <a:bodyPr/>
          <a:lstStyle/>
          <a:p>
            <a:r>
              <a:rPr lang="en-US" sz="4000"/>
              <a:t>SHIPPING BLOOD SAMPLES</a:t>
            </a:r>
          </a:p>
        </p:txBody>
      </p:sp>
      <p:sp>
        <p:nvSpPr>
          <p:cNvPr id="37891" name="Rectangle 3"/>
          <p:cNvSpPr>
            <a:spLocks noGrp="1" noChangeArrowheads="1"/>
          </p:cNvSpPr>
          <p:nvPr>
            <p:ph type="body" idx="1"/>
          </p:nvPr>
        </p:nvSpPr>
        <p:spPr>
          <a:xfrm>
            <a:off x="685800" y="1600200"/>
            <a:ext cx="7772400" cy="4495800"/>
          </a:xfrm>
        </p:spPr>
        <p:txBody>
          <a:bodyPr/>
          <a:lstStyle/>
          <a:p>
            <a:r>
              <a:rPr lang="en-US"/>
              <a:t>I-SPOT Coordinating Center will e-mail when the I-SPOT samples should be shipped (within 30 days after an enrollment)</a:t>
            </a:r>
          </a:p>
          <a:p>
            <a:r>
              <a:rPr lang="en-US"/>
              <a:t>I-SPOT Coordinating Center will e-mail UPS airbill that will be printed and placed on the outside of the shipping box</a:t>
            </a:r>
          </a:p>
        </p:txBody>
      </p:sp>
    </p:spTree>
    <p:custDataLst>
      <p:tags r:id="rId1"/>
    </p:custDataLst>
    <p:extLst>
      <p:ext uri="{BB962C8B-B14F-4D97-AF65-F5344CB8AC3E}">
        <p14:creationId xmlns:p14="http://schemas.microsoft.com/office/powerpoint/2010/main" val="39678226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Shipping Blood Samples</a:t>
            </a:r>
          </a:p>
        </p:txBody>
      </p:sp>
      <p:sp>
        <p:nvSpPr>
          <p:cNvPr id="38915" name="Rectangle 3"/>
          <p:cNvSpPr>
            <a:spLocks noGrp="1" noChangeArrowheads="1"/>
          </p:cNvSpPr>
          <p:nvPr>
            <p:ph type="body" idx="1"/>
          </p:nvPr>
        </p:nvSpPr>
        <p:spPr/>
        <p:txBody>
          <a:bodyPr/>
          <a:lstStyle/>
          <a:p>
            <a:r>
              <a:rPr lang="en-US" b="1"/>
              <a:t>Make sure that the Baseline and 48hr are collected and placed in a single cryovial box for each subject before shipping</a:t>
            </a:r>
          </a:p>
        </p:txBody>
      </p:sp>
    </p:spTree>
    <p:custDataLst>
      <p:tags r:id="rId1"/>
    </p:custDataLst>
    <p:extLst>
      <p:ext uri="{BB962C8B-B14F-4D97-AF65-F5344CB8AC3E}">
        <p14:creationId xmlns:p14="http://schemas.microsoft.com/office/powerpoint/2010/main" val="42613696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I-SPOT CONTACTS</a:t>
            </a:r>
          </a:p>
        </p:txBody>
      </p:sp>
      <p:sp>
        <p:nvSpPr>
          <p:cNvPr id="40963" name="Rectangle 3"/>
          <p:cNvSpPr>
            <a:spLocks noGrp="1" noChangeArrowheads="1"/>
          </p:cNvSpPr>
          <p:nvPr>
            <p:ph type="body" idx="1"/>
          </p:nvPr>
        </p:nvSpPr>
        <p:spPr>
          <a:xfrm>
            <a:off x="228600" y="1981200"/>
            <a:ext cx="8686800" cy="4114800"/>
          </a:xfrm>
        </p:spPr>
        <p:txBody>
          <a:bodyPr/>
          <a:lstStyle/>
          <a:p>
            <a:r>
              <a:rPr lang="en-US" sz="3200"/>
              <a:t>Dr. Nina T. Gentile   Project Director and 					   Principal Investigator</a:t>
            </a:r>
          </a:p>
          <a:p>
            <a:r>
              <a:rPr lang="en-US" sz="3200"/>
              <a:t>Dr. A. Koneti Rao     Principal Investigator</a:t>
            </a:r>
          </a:p>
          <a:p>
            <a:r>
              <a:rPr lang="en-US" sz="3200"/>
              <a:t>Dr. Anamika Singh   Laboratory Manager</a:t>
            </a:r>
          </a:p>
          <a:p>
            <a:r>
              <a:rPr lang="en-US" sz="3200"/>
              <a:t>Hannah Reimer	   Project Manager</a:t>
            </a:r>
          </a:p>
          <a:p>
            <a:endParaRPr lang="en-US" sz="3200"/>
          </a:p>
        </p:txBody>
      </p:sp>
    </p:spTree>
    <p:custDataLst>
      <p:tags r:id="rId1"/>
    </p:custDataLst>
    <p:extLst>
      <p:ext uri="{BB962C8B-B14F-4D97-AF65-F5344CB8AC3E}">
        <p14:creationId xmlns:p14="http://schemas.microsoft.com/office/powerpoint/2010/main" val="8817249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ctr"/>
            <a:r>
              <a:rPr lang="en-US"/>
              <a:t>HOTLINE</a:t>
            </a:r>
          </a:p>
        </p:txBody>
      </p:sp>
      <p:sp>
        <p:nvSpPr>
          <p:cNvPr id="41987" name="Rectangle 3"/>
          <p:cNvSpPr>
            <a:spLocks noGrp="1" noChangeArrowheads="1"/>
          </p:cNvSpPr>
          <p:nvPr>
            <p:ph type="body" idx="1"/>
          </p:nvPr>
        </p:nvSpPr>
        <p:spPr/>
        <p:txBody>
          <a:bodyPr/>
          <a:lstStyle/>
          <a:p>
            <a:pPr algn="ctr">
              <a:buFontTx/>
              <a:buNone/>
            </a:pPr>
            <a:r>
              <a:rPr lang="en-US"/>
              <a:t>For urgent I-SPOT issues please call the </a:t>
            </a:r>
          </a:p>
          <a:p>
            <a:pPr algn="ctr">
              <a:buFontTx/>
              <a:buNone/>
            </a:pPr>
            <a:r>
              <a:rPr lang="en-US"/>
              <a:t>I-SPOT hotline at:</a:t>
            </a:r>
          </a:p>
          <a:p>
            <a:pPr algn="ctr">
              <a:buFontTx/>
              <a:buNone/>
            </a:pPr>
            <a:r>
              <a:rPr lang="en-US" sz="5400"/>
              <a:t>774-23</a:t>
            </a:r>
            <a:r>
              <a:rPr lang="en-US" sz="4000"/>
              <a:t> </a:t>
            </a:r>
            <a:r>
              <a:rPr lang="en-US" sz="6500">
                <a:latin typeface="Centaur" pitchFamily="18" charset="0"/>
              </a:rPr>
              <a:t>I</a:t>
            </a:r>
            <a:r>
              <a:rPr lang="en-US" sz="5400"/>
              <a:t>-SPOT</a:t>
            </a:r>
          </a:p>
          <a:p>
            <a:pPr algn="ctr">
              <a:buFontTx/>
              <a:buNone/>
            </a:pPr>
            <a:r>
              <a:rPr lang="en-US" sz="4800"/>
              <a:t>(774-234-7768)</a:t>
            </a:r>
          </a:p>
          <a:p>
            <a:pPr algn="ctr">
              <a:buFontTx/>
              <a:buNone/>
            </a:pPr>
            <a:endParaRPr lang="en-US" sz="5400"/>
          </a:p>
        </p:txBody>
      </p:sp>
    </p:spTree>
    <p:custDataLst>
      <p:tags r:id="rId1"/>
    </p:custDataLst>
    <p:extLst>
      <p:ext uri="{BB962C8B-B14F-4D97-AF65-F5344CB8AC3E}">
        <p14:creationId xmlns:p14="http://schemas.microsoft.com/office/powerpoint/2010/main" val="1989554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I-SPOT</a:t>
            </a:r>
          </a:p>
        </p:txBody>
      </p:sp>
      <p:sp>
        <p:nvSpPr>
          <p:cNvPr id="15363" name="Rectangle 3"/>
          <p:cNvSpPr>
            <a:spLocks noGrp="1" noChangeArrowheads="1"/>
          </p:cNvSpPr>
          <p:nvPr>
            <p:ph type="body" idx="1"/>
          </p:nvPr>
        </p:nvSpPr>
        <p:spPr/>
        <p:txBody>
          <a:bodyPr/>
          <a:lstStyle/>
          <a:p>
            <a:r>
              <a:rPr lang="en-US"/>
              <a:t>The </a:t>
            </a:r>
            <a:r>
              <a:rPr lang="en-US" b="1" i="1"/>
              <a:t>I</a:t>
            </a:r>
            <a:r>
              <a:rPr lang="en-US"/>
              <a:t>nsights on </a:t>
            </a:r>
            <a:r>
              <a:rPr lang="en-US" b="1" i="1"/>
              <a:t>S</a:t>
            </a:r>
            <a:r>
              <a:rPr lang="en-US"/>
              <a:t>elected </a:t>
            </a:r>
            <a:r>
              <a:rPr lang="en-US" b="1" i="1"/>
              <a:t>P</a:t>
            </a:r>
            <a:r>
              <a:rPr lang="en-US"/>
              <a:t>rocoagulation markers and </a:t>
            </a:r>
            <a:r>
              <a:rPr lang="en-US" b="1" i="1"/>
              <a:t>O</a:t>
            </a:r>
            <a:r>
              <a:rPr lang="en-US"/>
              <a:t>utcomes in </a:t>
            </a:r>
            <a:r>
              <a:rPr lang="en-US" b="1" i="1"/>
              <a:t>S</a:t>
            </a:r>
            <a:r>
              <a:rPr lang="en-US"/>
              <a:t>troke </a:t>
            </a:r>
            <a:r>
              <a:rPr lang="en-US" b="1" i="1"/>
              <a:t>T</a:t>
            </a:r>
            <a:r>
              <a:rPr lang="en-US"/>
              <a:t>rial (I-SPOT) is an ancillary study to the </a:t>
            </a:r>
            <a:r>
              <a:rPr lang="en-US" b="1" i="1"/>
              <a:t>S</a:t>
            </a:r>
            <a:r>
              <a:rPr lang="en-US"/>
              <a:t>troke </a:t>
            </a:r>
            <a:r>
              <a:rPr lang="en-US" b="1" i="1"/>
              <a:t>H</a:t>
            </a:r>
            <a:r>
              <a:rPr lang="en-US"/>
              <a:t>yperglycemia </a:t>
            </a:r>
            <a:r>
              <a:rPr lang="en-US" b="1" i="1"/>
              <a:t>I</a:t>
            </a:r>
            <a:r>
              <a:rPr lang="en-US"/>
              <a:t>nsulin </a:t>
            </a:r>
            <a:r>
              <a:rPr lang="en-US" b="1" i="1"/>
              <a:t>N</a:t>
            </a:r>
            <a:r>
              <a:rPr lang="en-US"/>
              <a:t>etwork </a:t>
            </a:r>
            <a:r>
              <a:rPr lang="en-US" b="1" i="1"/>
              <a:t>E</a:t>
            </a:r>
            <a:r>
              <a:rPr lang="en-US"/>
              <a:t>ffort (SHINE) Trial </a:t>
            </a:r>
          </a:p>
          <a:p>
            <a:endParaRPr lang="en-US"/>
          </a:p>
        </p:txBody>
      </p:sp>
    </p:spTree>
    <p:custDataLst>
      <p:tags r:id="rId1"/>
    </p:custDataLst>
    <p:extLst>
      <p:ext uri="{BB962C8B-B14F-4D97-AF65-F5344CB8AC3E}">
        <p14:creationId xmlns:p14="http://schemas.microsoft.com/office/powerpoint/2010/main" val="321613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I-SPOT</a:t>
            </a:r>
          </a:p>
        </p:txBody>
      </p:sp>
      <p:sp>
        <p:nvSpPr>
          <p:cNvPr id="49155" name="Rectangle 3"/>
          <p:cNvSpPr>
            <a:spLocks noGrp="1" noChangeArrowheads="1"/>
          </p:cNvSpPr>
          <p:nvPr>
            <p:ph type="body" idx="1"/>
          </p:nvPr>
        </p:nvSpPr>
        <p:spPr/>
        <p:txBody>
          <a:bodyPr/>
          <a:lstStyle/>
          <a:p>
            <a:r>
              <a:rPr lang="en-US" sz="3200"/>
              <a:t>Will compare blood coagulation factors between SHINE treatment and control patients </a:t>
            </a:r>
          </a:p>
          <a:p>
            <a:r>
              <a:rPr lang="en-US" sz="3200"/>
              <a:t>Will determine the relationship between levels of markers of blood coagulation and functional neurological outcome in SHINE treatment and control patients </a:t>
            </a:r>
          </a:p>
        </p:txBody>
      </p:sp>
    </p:spTree>
    <p:custDataLst>
      <p:tags r:id="rId1"/>
    </p:custDataLst>
    <p:extLst>
      <p:ext uri="{BB962C8B-B14F-4D97-AF65-F5344CB8AC3E}">
        <p14:creationId xmlns:p14="http://schemas.microsoft.com/office/powerpoint/2010/main" val="3660172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I-SPOT &amp; SHINE</a:t>
            </a:r>
          </a:p>
        </p:txBody>
      </p:sp>
      <p:sp>
        <p:nvSpPr>
          <p:cNvPr id="25603" name="Rectangle 3"/>
          <p:cNvSpPr>
            <a:spLocks noGrp="1" noChangeArrowheads="1"/>
          </p:cNvSpPr>
          <p:nvPr>
            <p:ph type="body" idx="1"/>
          </p:nvPr>
        </p:nvSpPr>
        <p:spPr/>
        <p:txBody>
          <a:bodyPr/>
          <a:lstStyle/>
          <a:p>
            <a:r>
              <a:rPr lang="en-US"/>
              <a:t>I-SPOT nested within the SHINE trial</a:t>
            </a:r>
          </a:p>
          <a:p>
            <a:r>
              <a:rPr lang="en-US"/>
              <a:t>Only sites participating in the SHINE trial will be eligible to perform I-SPOT</a:t>
            </a:r>
          </a:p>
          <a:p>
            <a:r>
              <a:rPr lang="en-US"/>
              <a:t>Consent for I-SPOT embedded into SHINE consent</a:t>
            </a:r>
          </a:p>
        </p:txBody>
      </p:sp>
    </p:spTree>
    <p:custDataLst>
      <p:tags r:id="rId1"/>
    </p:custDataLst>
    <p:extLst>
      <p:ext uri="{BB962C8B-B14F-4D97-AF65-F5344CB8AC3E}">
        <p14:creationId xmlns:p14="http://schemas.microsoft.com/office/powerpoint/2010/main" val="32924022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4400"/>
              <a:t>Patients eligible for I-SPOT</a:t>
            </a:r>
          </a:p>
        </p:txBody>
      </p:sp>
      <p:sp>
        <p:nvSpPr>
          <p:cNvPr id="27651" name="Rectangle 3"/>
          <p:cNvSpPr>
            <a:spLocks noGrp="1" noChangeArrowheads="1"/>
          </p:cNvSpPr>
          <p:nvPr>
            <p:ph type="body" idx="1"/>
          </p:nvPr>
        </p:nvSpPr>
        <p:spPr/>
        <p:txBody>
          <a:bodyPr/>
          <a:lstStyle/>
          <a:p>
            <a:r>
              <a:rPr lang="en-US"/>
              <a:t>A subset of 315 patients enrolled in the SHINE study will be enrolled in the I-SPOT study </a:t>
            </a:r>
          </a:p>
        </p:txBody>
      </p:sp>
    </p:spTree>
    <p:custDataLst>
      <p:tags r:id="rId1"/>
    </p:custDataLst>
    <p:extLst>
      <p:ext uri="{BB962C8B-B14F-4D97-AF65-F5344CB8AC3E}">
        <p14:creationId xmlns:p14="http://schemas.microsoft.com/office/powerpoint/2010/main" val="29201976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304800"/>
            <a:ext cx="7772400" cy="1066800"/>
          </a:xfrm>
        </p:spPr>
        <p:txBody>
          <a:bodyPr/>
          <a:lstStyle/>
          <a:p>
            <a:r>
              <a:rPr lang="en-US"/>
              <a:t>I-SPOT INC/EXC</a:t>
            </a:r>
          </a:p>
        </p:txBody>
      </p:sp>
      <p:sp>
        <p:nvSpPr>
          <p:cNvPr id="26627" name="Rectangle 3"/>
          <p:cNvSpPr>
            <a:spLocks noGrp="1" noChangeArrowheads="1"/>
          </p:cNvSpPr>
          <p:nvPr>
            <p:ph type="body" idx="1"/>
          </p:nvPr>
        </p:nvSpPr>
        <p:spPr>
          <a:xfrm>
            <a:off x="685800" y="1295400"/>
            <a:ext cx="8229600" cy="4800600"/>
          </a:xfrm>
        </p:spPr>
        <p:txBody>
          <a:bodyPr/>
          <a:lstStyle/>
          <a:p>
            <a:pPr>
              <a:lnSpc>
                <a:spcPct val="90000"/>
              </a:lnSpc>
              <a:buFontTx/>
              <a:buNone/>
            </a:pPr>
            <a:endParaRPr lang="en-US" sz="3200" b="1" i="1"/>
          </a:p>
          <a:p>
            <a:pPr>
              <a:lnSpc>
                <a:spcPct val="90000"/>
              </a:lnSpc>
              <a:buFontTx/>
              <a:buNone/>
            </a:pPr>
            <a:r>
              <a:rPr lang="en-US" sz="3200" b="1" i="1"/>
              <a:t>I-SPOT </a:t>
            </a:r>
            <a:r>
              <a:rPr lang="en-US" sz="3200" b="1"/>
              <a:t>Inclusion </a:t>
            </a:r>
            <a:r>
              <a:rPr lang="en-US" sz="3200" b="1" i="1"/>
              <a:t>Criteria</a:t>
            </a:r>
            <a:r>
              <a:rPr lang="en-US" b="1" i="1"/>
              <a:t>: </a:t>
            </a:r>
            <a:endParaRPr lang="en-US"/>
          </a:p>
          <a:p>
            <a:pPr lvl="1">
              <a:lnSpc>
                <a:spcPct val="90000"/>
              </a:lnSpc>
              <a:buFontTx/>
              <a:buChar char="•"/>
            </a:pPr>
            <a:endParaRPr lang="en-US"/>
          </a:p>
          <a:p>
            <a:pPr lvl="1">
              <a:lnSpc>
                <a:spcPct val="90000"/>
              </a:lnSpc>
              <a:buFontTx/>
              <a:buChar char="•"/>
            </a:pPr>
            <a:r>
              <a:rPr lang="en-US"/>
              <a:t>Able to provide a valid informed consent to be in the study (self or their legally accepted representative)</a:t>
            </a:r>
          </a:p>
          <a:p>
            <a:pPr lvl="1">
              <a:lnSpc>
                <a:spcPct val="90000"/>
              </a:lnSpc>
              <a:buFontTx/>
              <a:buChar char="•"/>
            </a:pPr>
            <a:endParaRPr lang="en-US"/>
          </a:p>
          <a:p>
            <a:pPr lvl="1">
              <a:lnSpc>
                <a:spcPct val="90000"/>
              </a:lnSpc>
              <a:buFontTx/>
              <a:buChar char="•"/>
            </a:pPr>
            <a:endParaRPr lang="en-US"/>
          </a:p>
          <a:p>
            <a:pPr lvl="1">
              <a:lnSpc>
                <a:spcPct val="90000"/>
              </a:lnSpc>
              <a:buFontTx/>
              <a:buNone/>
            </a:pPr>
            <a:endParaRPr lang="en-US"/>
          </a:p>
          <a:p>
            <a:pPr lvl="1">
              <a:lnSpc>
                <a:spcPct val="90000"/>
              </a:lnSpc>
              <a:buFontTx/>
              <a:buChar char="•"/>
            </a:pPr>
            <a:endParaRPr lang="en-US"/>
          </a:p>
          <a:p>
            <a:pPr>
              <a:lnSpc>
                <a:spcPct val="90000"/>
              </a:lnSpc>
            </a:pPr>
            <a:endParaRPr lang="en-US"/>
          </a:p>
        </p:txBody>
      </p:sp>
    </p:spTree>
    <p:custDataLst>
      <p:tags r:id="rId1"/>
    </p:custDataLst>
    <p:extLst>
      <p:ext uri="{BB962C8B-B14F-4D97-AF65-F5344CB8AC3E}">
        <p14:creationId xmlns:p14="http://schemas.microsoft.com/office/powerpoint/2010/main" val="1990813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381000"/>
            <a:ext cx="7772400" cy="1143000"/>
          </a:xfrm>
        </p:spPr>
        <p:txBody>
          <a:bodyPr/>
          <a:lstStyle/>
          <a:p>
            <a:r>
              <a:rPr lang="en-US"/>
              <a:t>I-SPOT INC/EXC</a:t>
            </a:r>
          </a:p>
        </p:txBody>
      </p:sp>
      <p:sp>
        <p:nvSpPr>
          <p:cNvPr id="59395" name="Rectangle 3"/>
          <p:cNvSpPr>
            <a:spLocks noGrp="1" noChangeArrowheads="1"/>
          </p:cNvSpPr>
          <p:nvPr>
            <p:ph type="body" idx="1"/>
          </p:nvPr>
        </p:nvSpPr>
        <p:spPr>
          <a:xfrm>
            <a:off x="685800" y="1752600"/>
            <a:ext cx="7772400" cy="4724400"/>
          </a:xfrm>
        </p:spPr>
        <p:txBody>
          <a:bodyPr/>
          <a:lstStyle/>
          <a:p>
            <a:pPr>
              <a:lnSpc>
                <a:spcPct val="80000"/>
              </a:lnSpc>
              <a:buClr>
                <a:schemeClr val="tx1"/>
              </a:buClr>
              <a:buFontTx/>
              <a:buNone/>
            </a:pPr>
            <a:r>
              <a:rPr lang="en-US" sz="2800" b="1" i="1"/>
              <a:t>I-SPOT </a:t>
            </a:r>
            <a:r>
              <a:rPr lang="en-US" sz="2800" b="1"/>
              <a:t>Exclusion </a:t>
            </a:r>
            <a:r>
              <a:rPr lang="en-US" sz="2800" b="1" i="1"/>
              <a:t>Criteria:</a:t>
            </a:r>
          </a:p>
          <a:p>
            <a:pPr lvl="1">
              <a:lnSpc>
                <a:spcPct val="80000"/>
              </a:lnSpc>
              <a:buFontTx/>
              <a:buChar char="•"/>
            </a:pPr>
            <a:r>
              <a:rPr lang="en-US"/>
              <a:t>Anticipated use of systemic anticoagulants</a:t>
            </a:r>
          </a:p>
          <a:p>
            <a:pPr lvl="1">
              <a:lnSpc>
                <a:spcPct val="80000"/>
              </a:lnSpc>
              <a:buFontTx/>
              <a:buChar char="•"/>
            </a:pPr>
            <a:r>
              <a:rPr lang="en-US"/>
              <a:t>Known moderate or severe hepatic insufficiency (as defined by INR&gt;1.5 if known or history of variceal bleeding or hepatic encephalopathy)</a:t>
            </a:r>
          </a:p>
          <a:p>
            <a:pPr lvl="1">
              <a:lnSpc>
                <a:spcPct val="80000"/>
              </a:lnSpc>
              <a:buFontTx/>
              <a:buChar char="•"/>
            </a:pPr>
            <a:r>
              <a:rPr lang="en-US"/>
              <a:t>Prior or concurrent thrombotic or hypercoagulable condition (Antiphospholipid antibody syndrome; Antithrombin III, Protein C or S deficiencies; Congenital or Inherited Factor deficiencies; Sickle cell disease)</a:t>
            </a:r>
          </a:p>
          <a:p>
            <a:pPr>
              <a:lnSpc>
                <a:spcPct val="80000"/>
              </a:lnSpc>
            </a:pPr>
            <a:endParaRPr lang="en-US" sz="2800"/>
          </a:p>
        </p:txBody>
      </p:sp>
    </p:spTree>
    <p:custDataLst>
      <p:tags r:id="rId1"/>
    </p:custDataLst>
    <p:extLst>
      <p:ext uri="{BB962C8B-B14F-4D97-AF65-F5344CB8AC3E}">
        <p14:creationId xmlns:p14="http://schemas.microsoft.com/office/powerpoint/2010/main" val="1662429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sz="4000"/>
              <a:t>I-SPOT EXCLUSION:  SYSTEMIC ANTICOAGULANTS</a:t>
            </a:r>
          </a:p>
        </p:txBody>
      </p:sp>
      <p:sp>
        <p:nvSpPr>
          <p:cNvPr id="17411" name="Rectangle 3"/>
          <p:cNvSpPr>
            <a:spLocks noGrp="1" noChangeArrowheads="1"/>
          </p:cNvSpPr>
          <p:nvPr>
            <p:ph type="body" idx="1"/>
          </p:nvPr>
        </p:nvSpPr>
        <p:spPr/>
        <p:txBody>
          <a:bodyPr/>
          <a:lstStyle/>
          <a:p>
            <a:pPr>
              <a:lnSpc>
                <a:spcPct val="90000"/>
              </a:lnSpc>
            </a:pPr>
            <a:r>
              <a:rPr lang="en-US"/>
              <a:t>IV or IA fibrinolytics</a:t>
            </a:r>
          </a:p>
          <a:p>
            <a:pPr>
              <a:lnSpc>
                <a:spcPct val="90000"/>
              </a:lnSpc>
            </a:pPr>
            <a:r>
              <a:rPr lang="en-US"/>
              <a:t>Warfarin</a:t>
            </a:r>
          </a:p>
          <a:p>
            <a:pPr>
              <a:lnSpc>
                <a:spcPct val="90000"/>
              </a:lnSpc>
            </a:pPr>
            <a:r>
              <a:rPr lang="en-US"/>
              <a:t>IV heparins</a:t>
            </a:r>
          </a:p>
          <a:p>
            <a:pPr>
              <a:lnSpc>
                <a:spcPct val="90000"/>
              </a:lnSpc>
            </a:pPr>
            <a:r>
              <a:rPr lang="en-US"/>
              <a:t>Full dose heparins for known DVT</a:t>
            </a:r>
          </a:p>
          <a:p>
            <a:pPr>
              <a:lnSpc>
                <a:spcPct val="90000"/>
              </a:lnSpc>
            </a:pPr>
            <a:r>
              <a:rPr lang="en-US"/>
              <a:t>Direct thrombin inhibitors</a:t>
            </a:r>
          </a:p>
          <a:p>
            <a:pPr>
              <a:lnSpc>
                <a:spcPct val="90000"/>
              </a:lnSpc>
            </a:pPr>
            <a:r>
              <a:rPr lang="en-US"/>
              <a:t>GIIB / IIIA inhibitors, or factor Xa inhibitors</a:t>
            </a:r>
          </a:p>
        </p:txBody>
      </p:sp>
    </p:spTree>
    <p:custDataLst>
      <p:tags r:id="rId1"/>
    </p:custDataLst>
    <p:extLst>
      <p:ext uri="{BB962C8B-B14F-4D97-AF65-F5344CB8AC3E}">
        <p14:creationId xmlns:p14="http://schemas.microsoft.com/office/powerpoint/2010/main" val="210522261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1.0.2296"/>
  <p:tag name="PPTVERSION" val="14"/>
  <p:tag name="TPOS" val="2"/>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860</Words>
  <Application>Microsoft Office PowerPoint</Application>
  <PresentationFormat>On-screen Show (4:3)</PresentationFormat>
  <Paragraphs>122</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PowerPoint Presentation</vt:lpstr>
      <vt:lpstr>I-SPOT</vt:lpstr>
      <vt:lpstr>I-SPOT</vt:lpstr>
      <vt:lpstr>I-SPOT &amp; SHINE</vt:lpstr>
      <vt:lpstr>Patients eligible for I-SPOT</vt:lpstr>
      <vt:lpstr>I-SPOT INC/EXC</vt:lpstr>
      <vt:lpstr>I-SPOT INC/EXC</vt:lpstr>
      <vt:lpstr>I-SPOT EXCLUSION:  SYSTEMIC ANTICOAGULANTS</vt:lpstr>
      <vt:lpstr>Patients on these meds can be enrolled</vt:lpstr>
      <vt:lpstr>Blood Collection for I-SPOT: WHEN</vt:lpstr>
      <vt:lpstr> I-SPOT Blood Collection</vt:lpstr>
      <vt:lpstr>I-SPOT Blood Collection</vt:lpstr>
      <vt:lpstr>FILL BLUE TOP TUBES COMPLETELY TO ENSURE PROPER RATIO OF BLOOD TO SODIUM CITRATE</vt:lpstr>
      <vt:lpstr>I-SPOT Blood Collection</vt:lpstr>
      <vt:lpstr>Instructions are in rcf (g) NOT rpm</vt:lpstr>
      <vt:lpstr> PROCESSING BLOOD </vt:lpstr>
      <vt:lpstr>BLOOD  MAY NOT  BE RESPUN</vt:lpstr>
      <vt:lpstr>PowerPoint Presentation</vt:lpstr>
      <vt:lpstr>Processing Blood</vt:lpstr>
      <vt:lpstr>Storing Blood</vt:lpstr>
      <vt:lpstr>Storing Blood</vt:lpstr>
      <vt:lpstr>SHIPPING BLOOD SAMPLES</vt:lpstr>
      <vt:lpstr>Shipping Blood Samples</vt:lpstr>
      <vt:lpstr>I-SPOT CONTACTS</vt:lpstr>
      <vt:lpstr>HOTLINE</vt:lpstr>
    </vt:vector>
  </TitlesOfParts>
  <Company>University of Michigan Hospital and Health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Pinkerton, Joy</dc:creator>
  <cp:lastModifiedBy>Joy Pinkerton</cp:lastModifiedBy>
  <cp:revision>1</cp:revision>
  <dcterms:created xsi:type="dcterms:W3CDTF">2012-11-16T05:11:05Z</dcterms:created>
  <dcterms:modified xsi:type="dcterms:W3CDTF">2015-08-04T00:36:23Z</dcterms:modified>
</cp:coreProperties>
</file>