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DB98E-B56F-465A-880E-E6D6D413204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0DDC4-6BD3-4A95-B39B-C6099C8E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D47E-50F9-4821-B771-1BD429493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D47E-50F9-4821-B771-1BD4294937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D47E-50F9-4821-B771-1BD4294937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D47E-50F9-4821-B771-1BD4294937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D47E-50F9-4821-B771-1BD4294937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D47E-50F9-4821-B771-1BD4294937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D47E-50F9-4821-B771-1BD4294937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D47E-50F9-4821-B771-1BD4294937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3A15-C57A-4987-81F3-DBAC8229FE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D47E-50F9-4821-B771-1BD4294937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BAD-EF5A-47C8-8E20-4EB3BBD58C2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7082-8FBC-45B6-926F-608A159D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BAD-EF5A-47C8-8E20-4EB3BBD58C2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7082-8FBC-45B6-926F-608A159D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BAD-EF5A-47C8-8E20-4EB3BBD58C2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7082-8FBC-45B6-926F-608A159D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8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BAD-EF5A-47C8-8E20-4EB3BBD58C2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7082-8FBC-45B6-926F-608A159D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BAD-EF5A-47C8-8E20-4EB3BBD58C2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7082-8FBC-45B6-926F-608A159D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0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BAD-EF5A-47C8-8E20-4EB3BBD58C2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7082-8FBC-45B6-926F-608A159D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BAD-EF5A-47C8-8E20-4EB3BBD58C2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7082-8FBC-45B6-926F-608A159D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8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BAD-EF5A-47C8-8E20-4EB3BBD58C2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7082-8FBC-45B6-926F-608A159D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8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BAD-EF5A-47C8-8E20-4EB3BBD58C2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7082-8FBC-45B6-926F-608A159D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0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BAD-EF5A-47C8-8E20-4EB3BBD58C2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7082-8FBC-45B6-926F-608A159D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2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BAD-EF5A-47C8-8E20-4EB3BBD58C2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7082-8FBC-45B6-926F-608A159D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E0BAD-EF5A-47C8-8E20-4EB3BBD58C2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7082-8FBC-45B6-926F-608A159D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249455" y="1828800"/>
            <a:ext cx="845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800" b="1" dirty="0">
                <a:latin typeface="Calibri" pitchFamily="34" charset="0"/>
                <a:cs typeface="Calibri" pitchFamily="34" charset="0"/>
              </a:rPr>
              <a:t>Stroke Hyperglycemia Insulin Network Effort (SHINE) </a:t>
            </a:r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Trial</a:t>
            </a:r>
          </a:p>
          <a:p>
            <a:pPr algn="ctr" eaLnBrk="1" hangingPunct="1"/>
            <a:endParaRPr lang="en-US" sz="4000" b="1" dirty="0">
              <a:latin typeface="+mn-lt"/>
              <a:cs typeface="Calibri" pitchFamily="34" charset="0"/>
            </a:endParaRPr>
          </a:p>
          <a:p>
            <a:pPr algn="ctr" eaLnBrk="1" hangingPunct="1"/>
            <a:r>
              <a:rPr lang="en-US" sz="4000" dirty="0" smtClean="0">
                <a:latin typeface="+mn-lt"/>
              </a:rPr>
              <a:t>Preparing Study Orders &amp; Laptops</a:t>
            </a:r>
            <a:endParaRPr lang="en-US" sz="4000" b="1" dirty="0" smtClean="0">
              <a:latin typeface="+mn-lt"/>
              <a:cs typeface="Calibri" pitchFamily="34" charset="0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52400" y="4648200"/>
            <a:ext cx="8839200" cy="200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Amy Fansler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 eaLnBrk="1" hangingPunct="1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SHINE Project Director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5800"/>
            <a:ext cx="2057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SHINE Study Drug Stickers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3837"/>
            <a:ext cx="5334000" cy="4906963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3200" b="1" u="sng" dirty="0"/>
              <a:t>Must</a:t>
            </a:r>
            <a:r>
              <a:rPr lang="en-US" sz="3200" dirty="0"/>
              <a:t> only be applied by pharmacist preparing study infusion</a:t>
            </a:r>
          </a:p>
          <a:p>
            <a:pPr>
              <a:spcBef>
                <a:spcPts val="3000"/>
              </a:spcBef>
            </a:pPr>
            <a:r>
              <a:rPr lang="en-US" sz="3200" dirty="0" smtClean="0"/>
              <a:t>Retain </a:t>
            </a:r>
            <a:r>
              <a:rPr lang="en-US" sz="3200" dirty="0"/>
              <a:t>the sticker from one infusion bag for monitoring</a:t>
            </a:r>
          </a:p>
          <a:p>
            <a:pPr>
              <a:spcBef>
                <a:spcPts val="3000"/>
              </a:spcBef>
            </a:pPr>
            <a:r>
              <a:rPr lang="en-US" sz="3200" dirty="0" smtClean="0"/>
              <a:t>Study-supplied stickers for infusion (request resupply at least 2 </a:t>
            </a:r>
            <a:r>
              <a:rPr lang="en-US" sz="3200" dirty="0" err="1" smtClean="0"/>
              <a:t>wks</a:t>
            </a:r>
            <a:r>
              <a:rPr lang="en-US" sz="3200" dirty="0" smtClean="0"/>
              <a:t> in advance)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5800"/>
            <a:ext cx="2057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44" y="1968166"/>
            <a:ext cx="2229756" cy="13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65" y="3429000"/>
            <a:ext cx="2286000" cy="13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75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 dirty="0" smtClean="0"/>
              <a:t>Anticipating Pharmacy Related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9403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Required labeling due to high risk med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Site-specific standard care preference for insulin pens/training for syringes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Standard care protocols for dextrose-containing solutions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5800"/>
            <a:ext cx="2057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9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5800"/>
            <a:ext cx="2057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Study Laptops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3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5800"/>
            <a:ext cx="2057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Study Laptops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3000"/>
              </a:spcBef>
            </a:pPr>
            <a:r>
              <a:rPr lang="en-US" sz="3600" dirty="0" smtClean="0"/>
              <a:t>Review by IT or clinical engineering if needed</a:t>
            </a:r>
          </a:p>
          <a:p>
            <a:pPr>
              <a:spcBef>
                <a:spcPts val="3000"/>
              </a:spcBef>
            </a:pPr>
            <a:r>
              <a:rPr lang="en-US" sz="3600" dirty="0"/>
              <a:t>Confirm preferred connection with IT and set as default</a:t>
            </a:r>
          </a:p>
          <a:p>
            <a:pPr>
              <a:spcBef>
                <a:spcPts val="3000"/>
              </a:spcBef>
            </a:pPr>
            <a:r>
              <a:rPr lang="en-US" sz="3600" dirty="0" smtClean="0"/>
              <a:t>Test laptops</a:t>
            </a:r>
          </a:p>
          <a:p>
            <a:pPr>
              <a:spcBef>
                <a:spcPts val="3000"/>
              </a:spcBef>
            </a:pPr>
            <a:r>
              <a:rPr lang="en-US" sz="3600" dirty="0"/>
              <a:t>Consider storage location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9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5800"/>
            <a:ext cx="2057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Pharmacy Plan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2371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000" dirty="0" smtClean="0"/>
              <a:t>Pharmacy </a:t>
            </a:r>
            <a:r>
              <a:rPr lang="en-US" sz="4000" smtClean="0"/>
              <a:t>Plan Summary</a:t>
            </a:r>
            <a:endParaRPr lang="en-US" sz="4000" dirty="0" smtClean="0"/>
          </a:p>
          <a:p>
            <a:pPr lvl="1">
              <a:spcBef>
                <a:spcPts val="600"/>
              </a:spcBef>
            </a:pPr>
            <a:r>
              <a:rPr lang="en-US" sz="3200" dirty="0" smtClean="0"/>
              <a:t>Study treatments on formulary &amp; storage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/>
              <a:t>Procedure for randomization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/>
              <a:t>Process for ordering and dispensing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/>
              <a:t>Naming and labels</a:t>
            </a:r>
          </a:p>
          <a:p>
            <a:pPr>
              <a:spcBef>
                <a:spcPts val="600"/>
              </a:spcBef>
            </a:pPr>
            <a:r>
              <a:rPr lang="en-US" sz="4000" dirty="0" smtClean="0"/>
              <a:t>Study Orders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/>
              <a:t>Medication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/>
              <a:t>Communication/Physician to nurse orders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18985"/>
              </p:ext>
            </p:extLst>
          </p:nvPr>
        </p:nvGraphicFramePr>
        <p:xfrm>
          <a:off x="228600" y="228600"/>
          <a:ext cx="8839200" cy="6303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3778955"/>
                <a:gridCol w="3764845"/>
              </a:tblGrid>
              <a:tr h="421132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Study Treatments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Control Group</a:t>
                      </a:r>
                      <a:endParaRPr lang="en-US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Intervention Group</a:t>
                      </a:r>
                      <a:endParaRPr lang="en-US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2615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IV</a:t>
                      </a:r>
                    </a:p>
                    <a:p>
                      <a:r>
                        <a:rPr lang="en-US" sz="2000" b="1" dirty="0" smtClean="0"/>
                        <a:t>Infusion</a:t>
                      </a:r>
                      <a:endParaRPr lang="en-US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Normal saline</a:t>
                      </a:r>
                    </a:p>
                    <a:p>
                      <a:pPr algn="ctr"/>
                      <a:r>
                        <a:rPr lang="en-US" sz="2000" i="1" baseline="0" dirty="0" smtClean="0"/>
                        <a:t>0.9% sodium chloride</a:t>
                      </a:r>
                    </a:p>
                    <a:p>
                      <a:pPr algn="ctr"/>
                      <a:r>
                        <a:rPr lang="en-US" baseline="0" dirty="0" smtClean="0"/>
                        <a:t>[Rate per Control Treatment Screen]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Human regular insulin</a:t>
                      </a:r>
                    </a:p>
                    <a:p>
                      <a:pPr algn="ctr"/>
                      <a:r>
                        <a:rPr lang="en-US" sz="2000" i="1" dirty="0" err="1" smtClean="0"/>
                        <a:t>Humulin</a:t>
                      </a:r>
                      <a:r>
                        <a:rPr lang="en-US" sz="2000" i="1" dirty="0" smtClean="0"/>
                        <a:t> R, </a:t>
                      </a:r>
                      <a:r>
                        <a:rPr lang="en-US" sz="2000" i="1" dirty="0" err="1" smtClean="0"/>
                        <a:t>Novolin</a:t>
                      </a:r>
                      <a:r>
                        <a:rPr lang="en-US" sz="2000" i="1" dirty="0" smtClean="0"/>
                        <a:t> R</a:t>
                      </a:r>
                    </a:p>
                    <a:p>
                      <a:pPr algn="ctr"/>
                      <a:r>
                        <a:rPr lang="en-US" dirty="0" smtClean="0"/>
                        <a:t>[Rate per GlucoStabilizer®]</a:t>
                      </a:r>
                      <a:endParaRPr lang="en-US" dirty="0"/>
                    </a:p>
                  </a:txBody>
                  <a:tcPr/>
                </a:tc>
              </a:tr>
              <a:tr h="292389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SQ</a:t>
                      </a:r>
                    </a:p>
                    <a:p>
                      <a:r>
                        <a:rPr lang="en-US" sz="2000" b="1" dirty="0" smtClean="0"/>
                        <a:t>Injections</a:t>
                      </a:r>
                      <a:endParaRPr lang="en-US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Human regular insulin</a:t>
                      </a:r>
                    </a:p>
                    <a:p>
                      <a:pPr algn="ctr"/>
                      <a:r>
                        <a:rPr lang="en-US" sz="2000" i="1" dirty="0" err="1" smtClean="0"/>
                        <a:t>Humulin</a:t>
                      </a:r>
                      <a:r>
                        <a:rPr lang="en-US" sz="2000" i="1" dirty="0" smtClean="0"/>
                        <a:t> R, </a:t>
                      </a:r>
                      <a:r>
                        <a:rPr lang="en-US" sz="2000" i="1" dirty="0" err="1" smtClean="0"/>
                        <a:t>Novolin</a:t>
                      </a:r>
                      <a:r>
                        <a:rPr lang="en-US" sz="2000" i="1" dirty="0" smtClean="0"/>
                        <a:t> 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[Rate per Control Treatment Screen]</a:t>
                      </a:r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AND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Basal</a:t>
                      </a:r>
                      <a:r>
                        <a:rPr lang="en-US" sz="2000" b="1" baseline="0" dirty="0" smtClean="0"/>
                        <a:t> insulin (Level 3 only)</a:t>
                      </a:r>
                    </a:p>
                    <a:p>
                      <a:pPr algn="ctr"/>
                      <a:r>
                        <a:rPr lang="en-US" sz="2000" i="1" baseline="0" dirty="0" err="1" smtClean="0"/>
                        <a:t>glargine</a:t>
                      </a:r>
                      <a:r>
                        <a:rPr lang="en-US" sz="2000" i="1" baseline="0" dirty="0" smtClean="0"/>
                        <a:t> (Lantus)</a:t>
                      </a:r>
                    </a:p>
                    <a:p>
                      <a:pPr algn="ctr"/>
                      <a:r>
                        <a:rPr lang="en-US" baseline="0" dirty="0" smtClean="0"/>
                        <a:t>[40% previous 24 </a:t>
                      </a:r>
                      <a:r>
                        <a:rPr lang="en-US" baseline="0" dirty="0" err="1" smtClean="0"/>
                        <a:t>hr</a:t>
                      </a:r>
                      <a:r>
                        <a:rPr lang="en-US" baseline="0" dirty="0" smtClean="0"/>
                        <a:t> total insulin requirement]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Rapid acting analog insulin</a:t>
                      </a:r>
                    </a:p>
                    <a:p>
                      <a:pPr algn="ctr"/>
                      <a:r>
                        <a:rPr lang="en-US" sz="2000" i="1" dirty="0" err="1" smtClean="0"/>
                        <a:t>Lispro</a:t>
                      </a:r>
                      <a:r>
                        <a:rPr lang="en-US" sz="2000" i="1" dirty="0" smtClean="0"/>
                        <a:t> (Humalog), </a:t>
                      </a:r>
                      <a:r>
                        <a:rPr lang="en-US" sz="2000" i="1" dirty="0" err="1" smtClean="0"/>
                        <a:t>aspart</a:t>
                      </a:r>
                      <a:r>
                        <a:rPr lang="en-US" sz="2000" i="1" dirty="0" smtClean="0"/>
                        <a:t> (</a:t>
                      </a:r>
                      <a:r>
                        <a:rPr lang="en-US" sz="2000" i="1" dirty="0" err="1" smtClean="0"/>
                        <a:t>Novolog</a:t>
                      </a:r>
                      <a:r>
                        <a:rPr lang="en-US" sz="2000" i="1" dirty="0" smtClean="0"/>
                        <a:t>) or </a:t>
                      </a:r>
                      <a:r>
                        <a:rPr lang="en-US" sz="2000" i="1" dirty="0" err="1" smtClean="0"/>
                        <a:t>glulisine</a:t>
                      </a:r>
                      <a:r>
                        <a:rPr lang="en-US" sz="2000" i="1" baseline="0" dirty="0" smtClean="0"/>
                        <a:t> (</a:t>
                      </a:r>
                      <a:r>
                        <a:rPr lang="en-US" sz="2000" i="1" baseline="0" dirty="0" err="1" smtClean="0"/>
                        <a:t>Apidra</a:t>
                      </a:r>
                      <a:r>
                        <a:rPr lang="en-US" sz="2000" i="1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[Dose per GlucoStabilizer®]</a:t>
                      </a:r>
                      <a:endParaRPr lang="en-US" baseline="0" dirty="0" smtClean="0"/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OR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sz="2000" b="1" baseline="0" dirty="0" smtClean="0"/>
                        <a:t>Normal saline</a:t>
                      </a:r>
                    </a:p>
                    <a:p>
                      <a:pPr algn="ctr"/>
                      <a:r>
                        <a:rPr lang="en-US" sz="2000" i="1" baseline="0" dirty="0" smtClean="0"/>
                        <a:t>0.9% sodium chloride</a:t>
                      </a:r>
                    </a:p>
                    <a:p>
                      <a:pPr algn="ctr"/>
                      <a:r>
                        <a:rPr lang="en-US" baseline="0" dirty="0" smtClean="0"/>
                        <a:t>[0.05mL at ~0900/2100]</a:t>
                      </a:r>
                      <a:endParaRPr lang="en-US" dirty="0"/>
                    </a:p>
                  </a:txBody>
                  <a:tcPr/>
                </a:tc>
              </a:tr>
              <a:tr h="42113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D50</a:t>
                      </a:r>
                      <a:endParaRPr lang="en-US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Dextrose 50% in water</a:t>
                      </a:r>
                    </a:p>
                    <a:p>
                      <a:pPr algn="ctr"/>
                      <a:r>
                        <a:rPr lang="en-US" dirty="0" smtClean="0"/>
                        <a:t>[25mL</a:t>
                      </a:r>
                      <a:r>
                        <a:rPr lang="en-US" baseline="0" dirty="0" smtClean="0"/>
                        <a:t> ( ½ amp) slow IV push q 15min BG&lt;80mg/</a:t>
                      </a:r>
                      <a:r>
                        <a:rPr lang="en-US" baseline="0" dirty="0" err="1" smtClean="0"/>
                        <a:t>dL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/>
                        <a:t>Dextrose 50% in water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[Dose per GlucoStabilizer®]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164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5800"/>
            <a:ext cx="2057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Communication/Physician to Nurse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/>
              <a:t>Protocol must be documented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POC </a:t>
            </a:r>
            <a:r>
              <a:rPr lang="en-US" sz="3200" dirty="0"/>
              <a:t>glucose </a:t>
            </a:r>
            <a:r>
              <a:rPr lang="en-US" sz="3200" dirty="0" smtClean="0"/>
              <a:t>checks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Meals</a:t>
            </a:r>
            <a:endParaRPr lang="en-US" sz="3200" dirty="0"/>
          </a:p>
          <a:p>
            <a:pPr lvl="2">
              <a:spcBef>
                <a:spcPts val="0"/>
              </a:spcBef>
            </a:pPr>
            <a:r>
              <a:rPr lang="en-US" sz="2800" dirty="0"/>
              <a:t>60 gram </a:t>
            </a:r>
            <a:r>
              <a:rPr lang="en-US" sz="2800" dirty="0" smtClean="0"/>
              <a:t>CHO diet</a:t>
            </a:r>
            <a:endParaRPr lang="en-US" sz="2800" dirty="0"/>
          </a:p>
          <a:p>
            <a:pPr lvl="2">
              <a:spcBef>
                <a:spcPts val="0"/>
              </a:spcBef>
            </a:pPr>
            <a:r>
              <a:rPr lang="en-US" sz="2800" dirty="0"/>
              <a:t>After check/SQ dose </a:t>
            </a:r>
            <a:r>
              <a:rPr lang="en-US" sz="2800" dirty="0" smtClean="0"/>
              <a:t>(control group)</a:t>
            </a:r>
            <a:endParaRPr lang="en-US" sz="2800" dirty="0"/>
          </a:p>
          <a:p>
            <a:pPr lvl="2">
              <a:spcBef>
                <a:spcPts val="0"/>
              </a:spcBef>
            </a:pPr>
            <a:r>
              <a:rPr lang="en-US" sz="2800" dirty="0"/>
              <a:t>Assess consumption (</a:t>
            </a:r>
            <a:r>
              <a:rPr lang="en-US" sz="2800" dirty="0" smtClean="0"/>
              <a:t>intervention group)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3200" dirty="0"/>
              <a:t>Hypoglycemia </a:t>
            </a:r>
            <a:r>
              <a:rPr lang="en-US" sz="3200" dirty="0" smtClean="0"/>
              <a:t>&amp; severe </a:t>
            </a:r>
            <a:r>
              <a:rPr lang="en-US" sz="3200" dirty="0" err="1" smtClean="0"/>
              <a:t>hypergycemia</a:t>
            </a:r>
            <a:r>
              <a:rPr lang="en-US" sz="3200" dirty="0" smtClean="0"/>
              <a:t> protocol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Consider including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Pausing, interruptions, discharge, HbA1c, daily NIHSS</a:t>
            </a:r>
            <a:endParaRPr lang="en-US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5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5800"/>
            <a:ext cx="2057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998"/>
            <a:ext cx="406694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6" y="388998"/>
            <a:ext cx="3964818" cy="507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91" y="1600200"/>
            <a:ext cx="3932217" cy="50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6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5800"/>
            <a:ext cx="2057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"/>
            <a:ext cx="4692650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2803525" y="914400"/>
            <a:ext cx="5394960" cy="3853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08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800600" cy="516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Labels and Naming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8734720">
            <a:off x="556162" y="2906712"/>
            <a:ext cx="1752600" cy="6096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3581400"/>
            <a:ext cx="17526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Infusion label must not be unblinding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5800"/>
            <a:ext cx="2057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4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4" y="1345291"/>
            <a:ext cx="6067464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 rot="1820219">
            <a:off x="5367958" y="4080357"/>
            <a:ext cx="1752600" cy="6096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81800" y="1342396"/>
            <a:ext cx="2133600" cy="41440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C00000"/>
                </a:solidFill>
              </a:rPr>
              <a:t>Standard stickers can be applied (i.e. high risk or </a:t>
            </a:r>
            <a:r>
              <a:rPr lang="en-US" sz="2200" dirty="0" err="1" smtClean="0">
                <a:solidFill>
                  <a:srgbClr val="C00000"/>
                </a:solidFill>
              </a:rPr>
              <a:t>inv</a:t>
            </a:r>
            <a:r>
              <a:rPr lang="en-US" sz="2200" dirty="0" smtClean="0">
                <a:solidFill>
                  <a:srgbClr val="C00000"/>
                </a:solidFill>
              </a:rPr>
              <a:t> drug), but must include a matching ‘PLACEBO’ sticker required if ‘INSULIN’ sticker applied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5800"/>
            <a:ext cx="2057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1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Record &amp; Source Documentation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2716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1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On-screen Show (4:3)</PresentationFormat>
  <Paragraphs>91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Pharmacy Plan Overview</vt:lpstr>
      <vt:lpstr>PowerPoint Presentation</vt:lpstr>
      <vt:lpstr>Communication/Physician to Nurse Orders</vt:lpstr>
      <vt:lpstr>PowerPoint Presentation</vt:lpstr>
      <vt:lpstr>PowerPoint Presentation</vt:lpstr>
      <vt:lpstr>Labels and Naming</vt:lpstr>
      <vt:lpstr>Labels</vt:lpstr>
      <vt:lpstr>Medical Record &amp; Source Documentation</vt:lpstr>
      <vt:lpstr>SHINE Study Drug Stickers</vt:lpstr>
      <vt:lpstr>Anticipating Pharmacy Related Issues</vt:lpstr>
      <vt:lpstr>Study Laptops</vt:lpstr>
      <vt:lpstr>Preparing Study Laptops</vt:lpstr>
    </vt:vector>
  </TitlesOfParts>
  <Company>University of Michigan Hospital and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Pinkerton, Joy</dc:creator>
  <cp:lastModifiedBy>Joy Pinkerton</cp:lastModifiedBy>
  <cp:revision>1</cp:revision>
  <dcterms:created xsi:type="dcterms:W3CDTF">2012-11-16T04:56:00Z</dcterms:created>
  <dcterms:modified xsi:type="dcterms:W3CDTF">2015-08-04T00:33:34Z</dcterms:modified>
</cp:coreProperties>
</file>