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467" r:id="rId2"/>
    <p:sldId id="468" r:id="rId3"/>
    <p:sldId id="469" r:id="rId4"/>
    <p:sldId id="470" r:id="rId5"/>
    <p:sldId id="471" r:id="rId6"/>
    <p:sldId id="472" r:id="rId7"/>
    <p:sldId id="473" r:id="rId8"/>
    <p:sldId id="474" r:id="rId9"/>
    <p:sldId id="475" r:id="rId10"/>
    <p:sldId id="476" r:id="rId11"/>
    <p:sldId id="477" r:id="rId12"/>
    <p:sldId id="478" r:id="rId13"/>
    <p:sldId id="479" r:id="rId14"/>
    <p:sldId id="480" r:id="rId15"/>
    <p:sldId id="481" r:id="rId16"/>
    <p:sldId id="48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9" autoAdjust="0"/>
    <p:restoredTop sz="94660"/>
  </p:normalViewPr>
  <p:slideViewPr>
    <p:cSldViewPr snapToGrid="0">
      <p:cViewPr varScale="1">
        <p:scale>
          <a:sx n="58" d="100"/>
          <a:sy n="58" d="100"/>
        </p:scale>
        <p:origin x="52"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DFC8BC-498D-4DD0-8444-F1653D13146B}" type="datetimeFigureOut">
              <a:rPr lang="en-US" smtClean="0"/>
              <a:t>6/2/2022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D4A864-E71F-40CB-81BE-1C8D0D06F035}" type="slidenum">
              <a:rPr lang="en-US" smtClean="0"/>
              <a:t>‹#›</a:t>
            </a:fld>
            <a:endParaRPr lang="en-US"/>
          </a:p>
        </p:txBody>
      </p:sp>
    </p:spTree>
    <p:extLst>
      <p:ext uri="{BB962C8B-B14F-4D97-AF65-F5344CB8AC3E}">
        <p14:creationId xmlns:p14="http://schemas.microsoft.com/office/powerpoint/2010/main" val="1240989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4"/>
        <p:cNvGrpSpPr/>
        <p:nvPr/>
      </p:nvGrpSpPr>
      <p:grpSpPr>
        <a:xfrm>
          <a:off x="0" y="0"/>
          <a:ext cx="0" cy="0"/>
          <a:chOff x="0" y="0"/>
          <a:chExt cx="0" cy="0"/>
        </a:xfrm>
      </p:grpSpPr>
      <p:sp>
        <p:nvSpPr>
          <p:cNvPr id="2105" name="Google Shape;2105;g122c02badc2_0_1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6" name="Google Shape;2106;g122c02badc2_0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0"/>
        <p:cNvGrpSpPr/>
        <p:nvPr/>
      </p:nvGrpSpPr>
      <p:grpSpPr>
        <a:xfrm>
          <a:off x="0" y="0"/>
          <a:ext cx="0" cy="0"/>
          <a:chOff x="0" y="0"/>
          <a:chExt cx="0" cy="0"/>
        </a:xfrm>
      </p:grpSpPr>
      <p:sp>
        <p:nvSpPr>
          <p:cNvPr id="2181" name="Google Shape;2181;g126dec8de0d_0_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82" name="Google Shape;2182;g126dec8de0d_0_6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83" name="Google Shape;2183;g126dec8de0d_0_6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8"/>
        <p:cNvGrpSpPr/>
        <p:nvPr/>
      </p:nvGrpSpPr>
      <p:grpSpPr>
        <a:xfrm>
          <a:off x="0" y="0"/>
          <a:ext cx="0" cy="0"/>
          <a:chOff x="0" y="0"/>
          <a:chExt cx="0" cy="0"/>
        </a:xfrm>
      </p:grpSpPr>
      <p:sp>
        <p:nvSpPr>
          <p:cNvPr id="2189" name="Google Shape;2189;g126dec8de0d_0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90" name="Google Shape;2190;g126dec8de0d_0_7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91" name="Google Shape;2191;g126dec8de0d_0_7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6"/>
        <p:cNvGrpSpPr/>
        <p:nvPr/>
      </p:nvGrpSpPr>
      <p:grpSpPr>
        <a:xfrm>
          <a:off x="0" y="0"/>
          <a:ext cx="0" cy="0"/>
          <a:chOff x="0" y="0"/>
          <a:chExt cx="0" cy="0"/>
        </a:xfrm>
      </p:grpSpPr>
      <p:sp>
        <p:nvSpPr>
          <p:cNvPr id="2197" name="Google Shape;2197;g126dec8de0d_0_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98" name="Google Shape;2198;g126dec8de0d_0_7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
              <a:t>Arrhythmias - common after cardiac arrest.  Risk increased if 30 or below. Our goal is 33 and monitored extremely closely. Cooling device knows your child’s temperature at all times and can respond immediately.</a:t>
            </a:r>
            <a:endParaRPr/>
          </a:p>
        </p:txBody>
      </p:sp>
      <p:sp>
        <p:nvSpPr>
          <p:cNvPr id="2199" name="Google Shape;2199;g126dec8de0d_0_7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4"/>
        <p:cNvGrpSpPr/>
        <p:nvPr/>
      </p:nvGrpSpPr>
      <p:grpSpPr>
        <a:xfrm>
          <a:off x="0" y="0"/>
          <a:ext cx="0" cy="0"/>
          <a:chOff x="0" y="0"/>
          <a:chExt cx="0" cy="0"/>
        </a:xfrm>
      </p:grpSpPr>
      <p:sp>
        <p:nvSpPr>
          <p:cNvPr id="2205" name="Google Shape;2205;g126dec8de0d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06" name="Google Shape;2206;g126dec8de0d_0_8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07" name="Google Shape;2207;g126dec8de0d_0_8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2"/>
        <p:cNvGrpSpPr/>
        <p:nvPr/>
      </p:nvGrpSpPr>
      <p:grpSpPr>
        <a:xfrm>
          <a:off x="0" y="0"/>
          <a:ext cx="0" cy="0"/>
          <a:chOff x="0" y="0"/>
          <a:chExt cx="0" cy="0"/>
        </a:xfrm>
      </p:grpSpPr>
      <p:sp>
        <p:nvSpPr>
          <p:cNvPr id="2213" name="Google Shape;2213;g126dec8de0d_0_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14" name="Google Shape;2214;g126dec8de0d_0_9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15" name="Google Shape;2215;g126dec8de0d_0_9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0"/>
        <p:cNvGrpSpPr/>
        <p:nvPr/>
      </p:nvGrpSpPr>
      <p:grpSpPr>
        <a:xfrm>
          <a:off x="0" y="0"/>
          <a:ext cx="0" cy="0"/>
          <a:chOff x="0" y="0"/>
          <a:chExt cx="0" cy="0"/>
        </a:xfrm>
      </p:grpSpPr>
      <p:sp>
        <p:nvSpPr>
          <p:cNvPr id="2221" name="Google Shape;2221;g126dec8de0d_0_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22" name="Google Shape;2222;g126dec8de0d_0_9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23" name="Google Shape;2223;g126dec8de0d_0_9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8"/>
        <p:cNvGrpSpPr/>
        <p:nvPr/>
      </p:nvGrpSpPr>
      <p:grpSpPr>
        <a:xfrm>
          <a:off x="0" y="0"/>
          <a:ext cx="0" cy="0"/>
          <a:chOff x="0" y="0"/>
          <a:chExt cx="0" cy="0"/>
        </a:xfrm>
      </p:grpSpPr>
      <p:sp>
        <p:nvSpPr>
          <p:cNvPr id="2229" name="Google Shape;2229;g126dec8de0d_0_10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30" name="Google Shape;2230;g126dec8de0d_0_1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0"/>
        <p:cNvGrpSpPr/>
        <p:nvPr/>
      </p:nvGrpSpPr>
      <p:grpSpPr>
        <a:xfrm>
          <a:off x="0" y="0"/>
          <a:ext cx="0" cy="0"/>
          <a:chOff x="0" y="0"/>
          <a:chExt cx="0" cy="0"/>
        </a:xfrm>
      </p:grpSpPr>
      <p:sp>
        <p:nvSpPr>
          <p:cNvPr id="2111" name="Google Shape;2111;g126dec8de0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12" name="Google Shape;2112;g126dec8de0d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13" name="Google Shape;2113;g126dec8de0d_0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6"/>
        <p:cNvGrpSpPr/>
        <p:nvPr/>
      </p:nvGrpSpPr>
      <p:grpSpPr>
        <a:xfrm>
          <a:off x="0" y="0"/>
          <a:ext cx="0" cy="0"/>
          <a:chOff x="0" y="0"/>
          <a:chExt cx="0" cy="0"/>
        </a:xfrm>
      </p:grpSpPr>
      <p:sp>
        <p:nvSpPr>
          <p:cNvPr id="2127" name="Google Shape;2127;g126dec8de0d_0_1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28" name="Google Shape;2128;g126dec8de0d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3"/>
        <p:cNvGrpSpPr/>
        <p:nvPr/>
      </p:nvGrpSpPr>
      <p:grpSpPr>
        <a:xfrm>
          <a:off x="0" y="0"/>
          <a:ext cx="0" cy="0"/>
          <a:chOff x="0" y="0"/>
          <a:chExt cx="0" cy="0"/>
        </a:xfrm>
      </p:grpSpPr>
      <p:sp>
        <p:nvSpPr>
          <p:cNvPr id="2134" name="Google Shape;2134;g126dec8de0d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35" name="Google Shape;2135;g126dec8de0d_0_2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36" name="Google Shape;2136;g126dec8de0d_0_2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1"/>
        <p:cNvGrpSpPr/>
        <p:nvPr/>
      </p:nvGrpSpPr>
      <p:grpSpPr>
        <a:xfrm>
          <a:off x="0" y="0"/>
          <a:ext cx="0" cy="0"/>
          <a:chOff x="0" y="0"/>
          <a:chExt cx="0" cy="0"/>
        </a:xfrm>
      </p:grpSpPr>
      <p:sp>
        <p:nvSpPr>
          <p:cNvPr id="2142" name="Google Shape;2142;g126dec8de0d_0_3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200"/>
              </a:spcBef>
              <a:spcAft>
                <a:spcPts val="0"/>
              </a:spcAft>
              <a:buClr>
                <a:schemeClr val="dk1"/>
              </a:buClr>
              <a:buSzPts val="1100"/>
              <a:buFont typeface="Arial"/>
              <a:buNone/>
            </a:pPr>
            <a:r>
              <a:rPr lang="en"/>
              <a:t>Have attending use phrases like: “heart stopped”, “performed CPR”, “less blood flow to the brain”, “brain injury”. </a:t>
            </a:r>
            <a:endParaRPr/>
          </a:p>
          <a:p>
            <a:pPr marL="0" lvl="0" indent="0" algn="l" rtl="0">
              <a:lnSpc>
                <a:spcPct val="100000"/>
              </a:lnSpc>
              <a:spcBef>
                <a:spcPts val="300"/>
              </a:spcBef>
              <a:spcAft>
                <a:spcPts val="0"/>
              </a:spcAft>
              <a:buSzPts val="1400"/>
              <a:buNone/>
            </a:pPr>
            <a:endParaRPr/>
          </a:p>
        </p:txBody>
      </p:sp>
      <p:sp>
        <p:nvSpPr>
          <p:cNvPr id="2143" name="Google Shape;2143;g126dec8de0d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8"/>
        <p:cNvGrpSpPr/>
        <p:nvPr/>
      </p:nvGrpSpPr>
      <p:grpSpPr>
        <a:xfrm>
          <a:off x="0" y="0"/>
          <a:ext cx="0" cy="0"/>
          <a:chOff x="0" y="0"/>
          <a:chExt cx="0" cy="0"/>
        </a:xfrm>
      </p:grpSpPr>
      <p:sp>
        <p:nvSpPr>
          <p:cNvPr id="2149" name="Google Shape;2149;g126dec8de0d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50" name="Google Shape;2150;g126dec8de0d_0_3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51" name="Google Shape;2151;g126dec8de0d_0_3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6"/>
        <p:cNvGrpSpPr/>
        <p:nvPr/>
      </p:nvGrpSpPr>
      <p:grpSpPr>
        <a:xfrm>
          <a:off x="0" y="0"/>
          <a:ext cx="0" cy="0"/>
          <a:chOff x="0" y="0"/>
          <a:chExt cx="0" cy="0"/>
        </a:xfrm>
      </p:grpSpPr>
      <p:sp>
        <p:nvSpPr>
          <p:cNvPr id="2157" name="Google Shape;2157;g126dec8de0d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58" name="Google Shape;2158;g126dec8de0d_0_4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
              <a:t>Have someone from the care team  who has already made a connection with the family introduce you. This can be an attending or a fellow.  </a:t>
            </a:r>
            <a:endParaRPr/>
          </a:p>
          <a:p>
            <a:pPr marL="0" lvl="0" indent="0" algn="l" rtl="0">
              <a:lnSpc>
                <a:spcPct val="100000"/>
              </a:lnSpc>
              <a:spcBef>
                <a:spcPts val="0"/>
              </a:spcBef>
              <a:spcAft>
                <a:spcPts val="0"/>
              </a:spcAft>
              <a:buSzPts val="1400"/>
              <a:buNone/>
            </a:pPr>
            <a:endParaRPr/>
          </a:p>
        </p:txBody>
      </p:sp>
      <p:sp>
        <p:nvSpPr>
          <p:cNvPr id="2159" name="Google Shape;2159;g126dec8de0d_0_4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4"/>
        <p:cNvGrpSpPr/>
        <p:nvPr/>
      </p:nvGrpSpPr>
      <p:grpSpPr>
        <a:xfrm>
          <a:off x="0" y="0"/>
          <a:ext cx="0" cy="0"/>
          <a:chOff x="0" y="0"/>
          <a:chExt cx="0" cy="0"/>
        </a:xfrm>
      </p:grpSpPr>
      <p:sp>
        <p:nvSpPr>
          <p:cNvPr id="2165" name="Google Shape;2165;g126dec8de0d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66" name="Google Shape;2166;g126dec8de0d_0_5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67" name="Google Shape;2167;g126dec8de0d_0_5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2"/>
        <p:cNvGrpSpPr/>
        <p:nvPr/>
      </p:nvGrpSpPr>
      <p:grpSpPr>
        <a:xfrm>
          <a:off x="0" y="0"/>
          <a:ext cx="0" cy="0"/>
          <a:chOff x="0" y="0"/>
          <a:chExt cx="0" cy="0"/>
        </a:xfrm>
      </p:grpSpPr>
      <p:sp>
        <p:nvSpPr>
          <p:cNvPr id="2173" name="Google Shape;2173;g126dec8de0d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74" name="Google Shape;2174;g126dec8de0d_0_5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75" name="Google Shape;2175;g126dec8de0d_0_5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8EAD0-CAE7-40A5-BC62-BFA7FF6A84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FF09815-4C60-40A7-A874-7F23B52DBD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81CEF89-5E2B-4558-B4F3-59F90B60ABF5}"/>
              </a:ext>
            </a:extLst>
          </p:cNvPr>
          <p:cNvSpPr>
            <a:spLocks noGrp="1"/>
          </p:cNvSpPr>
          <p:nvPr>
            <p:ph type="dt" sz="half" idx="10"/>
          </p:nvPr>
        </p:nvSpPr>
        <p:spPr/>
        <p:txBody>
          <a:bodyPr/>
          <a:lstStyle/>
          <a:p>
            <a:fld id="{F8C72C50-F1E7-4A1F-A6A7-02D97622E360}" type="datetimeFigureOut">
              <a:rPr lang="en-US" smtClean="0"/>
              <a:t>6/2/2022</a:t>
            </a:fld>
            <a:endParaRPr lang="en-US"/>
          </a:p>
        </p:txBody>
      </p:sp>
      <p:sp>
        <p:nvSpPr>
          <p:cNvPr id="5" name="Footer Placeholder 4">
            <a:extLst>
              <a:ext uri="{FF2B5EF4-FFF2-40B4-BE49-F238E27FC236}">
                <a16:creationId xmlns:a16="http://schemas.microsoft.com/office/drawing/2014/main" id="{3E9F8E5C-D83F-4FF7-9D55-576DBB2FBF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1A34B6-95C1-4FE0-A2C8-D6EE3BD61695}"/>
              </a:ext>
            </a:extLst>
          </p:cNvPr>
          <p:cNvSpPr>
            <a:spLocks noGrp="1"/>
          </p:cNvSpPr>
          <p:nvPr>
            <p:ph type="sldNum" sz="quarter" idx="12"/>
          </p:nvPr>
        </p:nvSpPr>
        <p:spPr/>
        <p:txBody>
          <a:bodyPr/>
          <a:lstStyle/>
          <a:p>
            <a:fld id="{1ECD0596-9A85-45CE-BBFD-7830211C9E98}" type="slidenum">
              <a:rPr lang="en-US" smtClean="0"/>
              <a:t>‹#›</a:t>
            </a:fld>
            <a:endParaRPr lang="en-US"/>
          </a:p>
        </p:txBody>
      </p:sp>
    </p:spTree>
    <p:extLst>
      <p:ext uri="{BB962C8B-B14F-4D97-AF65-F5344CB8AC3E}">
        <p14:creationId xmlns:p14="http://schemas.microsoft.com/office/powerpoint/2010/main" val="3148828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42A72-389C-4B34-8A13-193E5390E91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817700-5759-4DC5-A027-23D05B2373D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E0777E-3566-455D-B71F-185ECC721E8A}"/>
              </a:ext>
            </a:extLst>
          </p:cNvPr>
          <p:cNvSpPr>
            <a:spLocks noGrp="1"/>
          </p:cNvSpPr>
          <p:nvPr>
            <p:ph type="dt" sz="half" idx="10"/>
          </p:nvPr>
        </p:nvSpPr>
        <p:spPr/>
        <p:txBody>
          <a:bodyPr/>
          <a:lstStyle/>
          <a:p>
            <a:fld id="{F8C72C50-F1E7-4A1F-A6A7-02D97622E360}" type="datetimeFigureOut">
              <a:rPr lang="en-US" smtClean="0"/>
              <a:t>6/2/2022</a:t>
            </a:fld>
            <a:endParaRPr lang="en-US"/>
          </a:p>
        </p:txBody>
      </p:sp>
      <p:sp>
        <p:nvSpPr>
          <p:cNvPr id="5" name="Footer Placeholder 4">
            <a:extLst>
              <a:ext uri="{FF2B5EF4-FFF2-40B4-BE49-F238E27FC236}">
                <a16:creationId xmlns:a16="http://schemas.microsoft.com/office/drawing/2014/main" id="{8D153E99-2E80-47E4-A753-36F70162A6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125462-A6F9-4B35-8BF0-3014AB562AF8}"/>
              </a:ext>
            </a:extLst>
          </p:cNvPr>
          <p:cNvSpPr>
            <a:spLocks noGrp="1"/>
          </p:cNvSpPr>
          <p:nvPr>
            <p:ph type="sldNum" sz="quarter" idx="12"/>
          </p:nvPr>
        </p:nvSpPr>
        <p:spPr/>
        <p:txBody>
          <a:bodyPr/>
          <a:lstStyle/>
          <a:p>
            <a:fld id="{1ECD0596-9A85-45CE-BBFD-7830211C9E98}" type="slidenum">
              <a:rPr lang="en-US" smtClean="0"/>
              <a:t>‹#›</a:t>
            </a:fld>
            <a:endParaRPr lang="en-US"/>
          </a:p>
        </p:txBody>
      </p:sp>
    </p:spTree>
    <p:extLst>
      <p:ext uri="{BB962C8B-B14F-4D97-AF65-F5344CB8AC3E}">
        <p14:creationId xmlns:p14="http://schemas.microsoft.com/office/powerpoint/2010/main" val="3416544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12455B-7015-4DFB-B215-67F41E5D7B8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F3E60B4-B86C-4E9E-8F51-3BD850C333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5FF126-3A7D-40E4-8A16-6D8DCB5D2842}"/>
              </a:ext>
            </a:extLst>
          </p:cNvPr>
          <p:cNvSpPr>
            <a:spLocks noGrp="1"/>
          </p:cNvSpPr>
          <p:nvPr>
            <p:ph type="dt" sz="half" idx="10"/>
          </p:nvPr>
        </p:nvSpPr>
        <p:spPr/>
        <p:txBody>
          <a:bodyPr/>
          <a:lstStyle/>
          <a:p>
            <a:fld id="{F8C72C50-F1E7-4A1F-A6A7-02D97622E360}" type="datetimeFigureOut">
              <a:rPr lang="en-US" smtClean="0"/>
              <a:t>6/2/2022</a:t>
            </a:fld>
            <a:endParaRPr lang="en-US"/>
          </a:p>
        </p:txBody>
      </p:sp>
      <p:sp>
        <p:nvSpPr>
          <p:cNvPr id="5" name="Footer Placeholder 4">
            <a:extLst>
              <a:ext uri="{FF2B5EF4-FFF2-40B4-BE49-F238E27FC236}">
                <a16:creationId xmlns:a16="http://schemas.microsoft.com/office/drawing/2014/main" id="{20CFE530-97B3-4BE3-9867-5C800B76A8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36C3D-D0C8-4F23-970B-8542542069F0}"/>
              </a:ext>
            </a:extLst>
          </p:cNvPr>
          <p:cNvSpPr>
            <a:spLocks noGrp="1"/>
          </p:cNvSpPr>
          <p:nvPr>
            <p:ph type="sldNum" sz="quarter" idx="12"/>
          </p:nvPr>
        </p:nvSpPr>
        <p:spPr/>
        <p:txBody>
          <a:bodyPr/>
          <a:lstStyle/>
          <a:p>
            <a:fld id="{1ECD0596-9A85-45CE-BBFD-7830211C9E98}" type="slidenum">
              <a:rPr lang="en-US" smtClean="0"/>
              <a:t>‹#›</a:t>
            </a:fld>
            <a:endParaRPr lang="en-US"/>
          </a:p>
        </p:txBody>
      </p:sp>
    </p:spTree>
    <p:extLst>
      <p:ext uri="{BB962C8B-B14F-4D97-AF65-F5344CB8AC3E}">
        <p14:creationId xmlns:p14="http://schemas.microsoft.com/office/powerpoint/2010/main" val="36973923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1_Section header">
    <p:spTree>
      <p:nvGrpSpPr>
        <p:cNvPr id="1" name="Shape 19"/>
        <p:cNvGrpSpPr/>
        <p:nvPr/>
      </p:nvGrpSpPr>
      <p:grpSpPr>
        <a:xfrm>
          <a:off x="0" y="0"/>
          <a:ext cx="0" cy="0"/>
          <a:chOff x="0" y="0"/>
          <a:chExt cx="0" cy="0"/>
        </a:xfrm>
      </p:grpSpPr>
      <p:sp>
        <p:nvSpPr>
          <p:cNvPr id="20" name="Google Shape;20;p3"/>
          <p:cNvSpPr/>
          <p:nvPr/>
        </p:nvSpPr>
        <p:spPr>
          <a:xfrm>
            <a:off x="0" y="3642400"/>
            <a:ext cx="12192000" cy="3215600"/>
          </a:xfrm>
          <a:prstGeom prst="rect">
            <a:avLst/>
          </a:prstGeom>
          <a:solidFill>
            <a:srgbClr val="4B72B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1" name="Google Shape;21;p3"/>
          <p:cNvSpPr txBox="1">
            <a:spLocks noGrp="1"/>
          </p:cNvSpPr>
          <p:nvPr>
            <p:ph type="title"/>
          </p:nvPr>
        </p:nvSpPr>
        <p:spPr>
          <a:xfrm>
            <a:off x="647833" y="2286000"/>
            <a:ext cx="10911600" cy="1047600"/>
          </a:xfrm>
          <a:prstGeom prst="rect">
            <a:avLst/>
          </a:prstGeom>
        </p:spPr>
        <p:txBody>
          <a:bodyPr spcFirstLastPara="1" wrap="square" lIns="91425" tIns="91425" rIns="91425" bIns="91425" anchor="b" anchorCtr="0">
            <a:normAutofit/>
          </a:bodyPr>
          <a:lstStyle>
            <a:lvl1pPr lvl="0">
              <a:spcBef>
                <a:spcPts val="0"/>
              </a:spcBef>
              <a:spcAft>
                <a:spcPts val="0"/>
              </a:spcAft>
              <a:buSzPts val="3600"/>
              <a:buFont typeface="Comfortaa"/>
              <a:buNone/>
              <a:defRPr sz="4800">
                <a:latin typeface="Comfortaa"/>
                <a:ea typeface="Comfortaa"/>
                <a:cs typeface="Comfortaa"/>
                <a:sym typeface="Comfortaa"/>
              </a:defRPr>
            </a:lvl1pPr>
            <a:lvl2pPr lvl="1">
              <a:spcBef>
                <a:spcPts val="0"/>
              </a:spcBef>
              <a:spcAft>
                <a:spcPts val="0"/>
              </a:spcAft>
              <a:buSzPts val="3600"/>
              <a:buNone/>
              <a:defRPr sz="4800"/>
            </a:lvl2pPr>
            <a:lvl3pPr lvl="2">
              <a:spcBef>
                <a:spcPts val="0"/>
              </a:spcBef>
              <a:spcAft>
                <a:spcPts val="0"/>
              </a:spcAft>
              <a:buSzPts val="3600"/>
              <a:buNone/>
              <a:defRPr sz="4800"/>
            </a:lvl3pPr>
            <a:lvl4pPr lvl="3">
              <a:spcBef>
                <a:spcPts val="0"/>
              </a:spcBef>
              <a:spcAft>
                <a:spcPts val="0"/>
              </a:spcAft>
              <a:buSzPts val="3600"/>
              <a:buNone/>
              <a:defRPr sz="4800"/>
            </a:lvl4pPr>
            <a:lvl5pPr lvl="4">
              <a:spcBef>
                <a:spcPts val="0"/>
              </a:spcBef>
              <a:spcAft>
                <a:spcPts val="0"/>
              </a:spcAft>
              <a:buSzPts val="3600"/>
              <a:buNone/>
              <a:defRPr sz="4800"/>
            </a:lvl5pPr>
            <a:lvl6pPr lvl="5">
              <a:spcBef>
                <a:spcPts val="0"/>
              </a:spcBef>
              <a:spcAft>
                <a:spcPts val="0"/>
              </a:spcAft>
              <a:buSzPts val="3600"/>
              <a:buNone/>
              <a:defRPr sz="4800"/>
            </a:lvl6pPr>
            <a:lvl7pPr lvl="6">
              <a:spcBef>
                <a:spcPts val="0"/>
              </a:spcBef>
              <a:spcAft>
                <a:spcPts val="0"/>
              </a:spcAft>
              <a:buSzPts val="3600"/>
              <a:buNone/>
              <a:defRPr sz="4800"/>
            </a:lvl7pPr>
            <a:lvl8pPr lvl="7">
              <a:spcBef>
                <a:spcPts val="0"/>
              </a:spcBef>
              <a:spcAft>
                <a:spcPts val="0"/>
              </a:spcAft>
              <a:buSzPts val="3600"/>
              <a:buNone/>
              <a:defRPr sz="4800"/>
            </a:lvl8pPr>
            <a:lvl9pPr lvl="8">
              <a:spcBef>
                <a:spcPts val="0"/>
              </a:spcBef>
              <a:spcAft>
                <a:spcPts val="0"/>
              </a:spcAft>
              <a:buSzPts val="3600"/>
              <a:buNone/>
              <a:defRPr sz="4800"/>
            </a:lvl9pPr>
          </a:lstStyle>
          <a:p>
            <a:endParaRPr/>
          </a:p>
        </p:txBody>
      </p:sp>
      <p:sp>
        <p:nvSpPr>
          <p:cNvPr id="22" name="Google Shape;22;p3"/>
          <p:cNvSpPr txBox="1">
            <a:spLocks noGrp="1"/>
          </p:cNvSpPr>
          <p:nvPr>
            <p:ph type="sldNum" idx="12"/>
          </p:nvPr>
        </p:nvSpPr>
        <p:spPr>
          <a:xfrm>
            <a:off x="11330665" y="6251679"/>
            <a:ext cx="731600" cy="5248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2134413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415600" y="593367"/>
            <a:ext cx="11360800" cy="831200"/>
          </a:xfrm>
          <a:prstGeom prst="rect">
            <a:avLst/>
          </a:prstGeom>
        </p:spPr>
        <p:txBody>
          <a:bodyPr spcFirstLastPara="1" wrap="square" lIns="91425" tIns="91425" rIns="91425" bIns="91425" anchor="t" anchorCtr="0">
            <a:normAutofit/>
          </a:bodyPr>
          <a:lstStyle>
            <a:lvl1pPr lvl="0">
              <a:spcBef>
                <a:spcPts val="0"/>
              </a:spcBef>
              <a:spcAft>
                <a:spcPts val="0"/>
              </a:spcAft>
              <a:buSzPts val="3000"/>
              <a:buFont typeface="Comfortaa"/>
              <a:buNone/>
              <a:defRPr>
                <a:latin typeface="Comfortaa"/>
                <a:ea typeface="Comfortaa"/>
                <a:cs typeface="Comfortaa"/>
                <a:sym typeface="Comfortaa"/>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5" name="Google Shape;25;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26" name="Google Shape;26;p4"/>
          <p:cNvSpPr txBox="1">
            <a:spLocks noGrp="1"/>
          </p:cNvSpPr>
          <p:nvPr>
            <p:ph type="sldNum" idx="12"/>
          </p:nvPr>
        </p:nvSpPr>
        <p:spPr>
          <a:xfrm>
            <a:off x="11330665" y="6251679"/>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53428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1B106-9A1A-40F3-8DB8-DB57D95016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BBEAD9-C383-4FEE-B603-83981FEE4C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6257EA-1D8E-4D08-9270-95F35346D8A4}"/>
              </a:ext>
            </a:extLst>
          </p:cNvPr>
          <p:cNvSpPr>
            <a:spLocks noGrp="1"/>
          </p:cNvSpPr>
          <p:nvPr>
            <p:ph type="dt" sz="half" idx="10"/>
          </p:nvPr>
        </p:nvSpPr>
        <p:spPr/>
        <p:txBody>
          <a:bodyPr/>
          <a:lstStyle/>
          <a:p>
            <a:fld id="{F8C72C50-F1E7-4A1F-A6A7-02D97622E360}" type="datetimeFigureOut">
              <a:rPr lang="en-US" smtClean="0"/>
              <a:t>6/2/2022</a:t>
            </a:fld>
            <a:endParaRPr lang="en-US"/>
          </a:p>
        </p:txBody>
      </p:sp>
      <p:sp>
        <p:nvSpPr>
          <p:cNvPr id="5" name="Footer Placeholder 4">
            <a:extLst>
              <a:ext uri="{FF2B5EF4-FFF2-40B4-BE49-F238E27FC236}">
                <a16:creationId xmlns:a16="http://schemas.microsoft.com/office/drawing/2014/main" id="{9C86A2E4-EFC4-4116-9095-0B1DC3DD1E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CAE14B-71C1-4E63-B1B8-D475FE491985}"/>
              </a:ext>
            </a:extLst>
          </p:cNvPr>
          <p:cNvSpPr>
            <a:spLocks noGrp="1"/>
          </p:cNvSpPr>
          <p:nvPr>
            <p:ph type="sldNum" sz="quarter" idx="12"/>
          </p:nvPr>
        </p:nvSpPr>
        <p:spPr/>
        <p:txBody>
          <a:bodyPr/>
          <a:lstStyle/>
          <a:p>
            <a:fld id="{1ECD0596-9A85-45CE-BBFD-7830211C9E98}" type="slidenum">
              <a:rPr lang="en-US" smtClean="0"/>
              <a:t>‹#›</a:t>
            </a:fld>
            <a:endParaRPr lang="en-US"/>
          </a:p>
        </p:txBody>
      </p:sp>
    </p:spTree>
    <p:extLst>
      <p:ext uri="{BB962C8B-B14F-4D97-AF65-F5344CB8AC3E}">
        <p14:creationId xmlns:p14="http://schemas.microsoft.com/office/powerpoint/2010/main" val="1421270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A41CE-1291-40A9-B21F-598034F7986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7F273E-79D2-479E-8E2A-27C06C06EF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228F1E3-1772-43A2-888F-F6E849C3CFFF}"/>
              </a:ext>
            </a:extLst>
          </p:cNvPr>
          <p:cNvSpPr>
            <a:spLocks noGrp="1"/>
          </p:cNvSpPr>
          <p:nvPr>
            <p:ph type="dt" sz="half" idx="10"/>
          </p:nvPr>
        </p:nvSpPr>
        <p:spPr/>
        <p:txBody>
          <a:bodyPr/>
          <a:lstStyle/>
          <a:p>
            <a:fld id="{F8C72C50-F1E7-4A1F-A6A7-02D97622E360}" type="datetimeFigureOut">
              <a:rPr lang="en-US" smtClean="0"/>
              <a:t>6/2/2022</a:t>
            </a:fld>
            <a:endParaRPr lang="en-US"/>
          </a:p>
        </p:txBody>
      </p:sp>
      <p:sp>
        <p:nvSpPr>
          <p:cNvPr id="5" name="Footer Placeholder 4">
            <a:extLst>
              <a:ext uri="{FF2B5EF4-FFF2-40B4-BE49-F238E27FC236}">
                <a16:creationId xmlns:a16="http://schemas.microsoft.com/office/drawing/2014/main" id="{308BAE29-133A-4DB4-BA15-709EB0A5F6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02617A-1726-4628-BB33-C4E05FCC2F4D}"/>
              </a:ext>
            </a:extLst>
          </p:cNvPr>
          <p:cNvSpPr>
            <a:spLocks noGrp="1"/>
          </p:cNvSpPr>
          <p:nvPr>
            <p:ph type="sldNum" sz="quarter" idx="12"/>
          </p:nvPr>
        </p:nvSpPr>
        <p:spPr/>
        <p:txBody>
          <a:bodyPr/>
          <a:lstStyle/>
          <a:p>
            <a:fld id="{1ECD0596-9A85-45CE-BBFD-7830211C9E98}" type="slidenum">
              <a:rPr lang="en-US" smtClean="0"/>
              <a:t>‹#›</a:t>
            </a:fld>
            <a:endParaRPr lang="en-US"/>
          </a:p>
        </p:txBody>
      </p:sp>
    </p:spTree>
    <p:extLst>
      <p:ext uri="{BB962C8B-B14F-4D97-AF65-F5344CB8AC3E}">
        <p14:creationId xmlns:p14="http://schemas.microsoft.com/office/powerpoint/2010/main" val="3989607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4E9D5-EC8C-45A8-B874-F6BD964E91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214F87-AFE4-4D9D-A70D-221D42A4131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9A7469-307C-4D90-8E4F-675B32AD3DD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06A860-F370-4044-BC81-53AAE71127BA}"/>
              </a:ext>
            </a:extLst>
          </p:cNvPr>
          <p:cNvSpPr>
            <a:spLocks noGrp="1"/>
          </p:cNvSpPr>
          <p:nvPr>
            <p:ph type="dt" sz="half" idx="10"/>
          </p:nvPr>
        </p:nvSpPr>
        <p:spPr/>
        <p:txBody>
          <a:bodyPr/>
          <a:lstStyle/>
          <a:p>
            <a:fld id="{F8C72C50-F1E7-4A1F-A6A7-02D97622E360}" type="datetimeFigureOut">
              <a:rPr lang="en-US" smtClean="0"/>
              <a:t>6/2/2022</a:t>
            </a:fld>
            <a:endParaRPr lang="en-US"/>
          </a:p>
        </p:txBody>
      </p:sp>
      <p:sp>
        <p:nvSpPr>
          <p:cNvPr id="6" name="Footer Placeholder 5">
            <a:extLst>
              <a:ext uri="{FF2B5EF4-FFF2-40B4-BE49-F238E27FC236}">
                <a16:creationId xmlns:a16="http://schemas.microsoft.com/office/drawing/2014/main" id="{57DC3D7E-BFD2-484F-9BC1-E4CCF71A82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69F9D9-2DB3-4D60-B613-E224F1F7D627}"/>
              </a:ext>
            </a:extLst>
          </p:cNvPr>
          <p:cNvSpPr>
            <a:spLocks noGrp="1"/>
          </p:cNvSpPr>
          <p:nvPr>
            <p:ph type="sldNum" sz="quarter" idx="12"/>
          </p:nvPr>
        </p:nvSpPr>
        <p:spPr/>
        <p:txBody>
          <a:bodyPr/>
          <a:lstStyle/>
          <a:p>
            <a:fld id="{1ECD0596-9A85-45CE-BBFD-7830211C9E98}" type="slidenum">
              <a:rPr lang="en-US" smtClean="0"/>
              <a:t>‹#›</a:t>
            </a:fld>
            <a:endParaRPr lang="en-US"/>
          </a:p>
        </p:txBody>
      </p:sp>
    </p:spTree>
    <p:extLst>
      <p:ext uri="{BB962C8B-B14F-4D97-AF65-F5344CB8AC3E}">
        <p14:creationId xmlns:p14="http://schemas.microsoft.com/office/powerpoint/2010/main" val="2847383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5AFDD-1B83-4283-B0B0-5B197D3BD15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C624E71-6976-4FB2-BDD5-2E1B5669D4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2D6758-84F5-4B81-9F36-46AFC53728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0F9760-5FF4-4D8B-B908-97C9B52954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254A4E-B738-4CF8-9DF3-2C4CDE1D052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90795D-3139-41A3-9F22-90CF9B29AC40}"/>
              </a:ext>
            </a:extLst>
          </p:cNvPr>
          <p:cNvSpPr>
            <a:spLocks noGrp="1"/>
          </p:cNvSpPr>
          <p:nvPr>
            <p:ph type="dt" sz="half" idx="10"/>
          </p:nvPr>
        </p:nvSpPr>
        <p:spPr/>
        <p:txBody>
          <a:bodyPr/>
          <a:lstStyle/>
          <a:p>
            <a:fld id="{F8C72C50-F1E7-4A1F-A6A7-02D97622E360}" type="datetimeFigureOut">
              <a:rPr lang="en-US" smtClean="0"/>
              <a:t>6/2/2022</a:t>
            </a:fld>
            <a:endParaRPr lang="en-US"/>
          </a:p>
        </p:txBody>
      </p:sp>
      <p:sp>
        <p:nvSpPr>
          <p:cNvPr id="8" name="Footer Placeholder 7">
            <a:extLst>
              <a:ext uri="{FF2B5EF4-FFF2-40B4-BE49-F238E27FC236}">
                <a16:creationId xmlns:a16="http://schemas.microsoft.com/office/drawing/2014/main" id="{ABBE5916-20C2-4C7F-A444-B433BF6C1C5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E5A5A76-9EED-4BFC-8112-2F60D3561AC4}"/>
              </a:ext>
            </a:extLst>
          </p:cNvPr>
          <p:cNvSpPr>
            <a:spLocks noGrp="1"/>
          </p:cNvSpPr>
          <p:nvPr>
            <p:ph type="sldNum" sz="quarter" idx="12"/>
          </p:nvPr>
        </p:nvSpPr>
        <p:spPr/>
        <p:txBody>
          <a:bodyPr/>
          <a:lstStyle/>
          <a:p>
            <a:fld id="{1ECD0596-9A85-45CE-BBFD-7830211C9E98}" type="slidenum">
              <a:rPr lang="en-US" smtClean="0"/>
              <a:t>‹#›</a:t>
            </a:fld>
            <a:endParaRPr lang="en-US"/>
          </a:p>
        </p:txBody>
      </p:sp>
    </p:spTree>
    <p:extLst>
      <p:ext uri="{BB962C8B-B14F-4D97-AF65-F5344CB8AC3E}">
        <p14:creationId xmlns:p14="http://schemas.microsoft.com/office/powerpoint/2010/main" val="1488339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40577-1DF3-4559-900D-170B45A4A9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42EACD5-16B5-4F93-895A-81F44CF0972C}"/>
              </a:ext>
            </a:extLst>
          </p:cNvPr>
          <p:cNvSpPr>
            <a:spLocks noGrp="1"/>
          </p:cNvSpPr>
          <p:nvPr>
            <p:ph type="dt" sz="half" idx="10"/>
          </p:nvPr>
        </p:nvSpPr>
        <p:spPr/>
        <p:txBody>
          <a:bodyPr/>
          <a:lstStyle/>
          <a:p>
            <a:fld id="{F8C72C50-F1E7-4A1F-A6A7-02D97622E360}" type="datetimeFigureOut">
              <a:rPr lang="en-US" smtClean="0"/>
              <a:t>6/2/2022</a:t>
            </a:fld>
            <a:endParaRPr lang="en-US"/>
          </a:p>
        </p:txBody>
      </p:sp>
      <p:sp>
        <p:nvSpPr>
          <p:cNvPr id="4" name="Footer Placeholder 3">
            <a:extLst>
              <a:ext uri="{FF2B5EF4-FFF2-40B4-BE49-F238E27FC236}">
                <a16:creationId xmlns:a16="http://schemas.microsoft.com/office/drawing/2014/main" id="{92A781B5-31B3-4C74-B28B-3FD3567992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B6BDC5-0399-4F2D-B6DE-FC68AA71566A}"/>
              </a:ext>
            </a:extLst>
          </p:cNvPr>
          <p:cNvSpPr>
            <a:spLocks noGrp="1"/>
          </p:cNvSpPr>
          <p:nvPr>
            <p:ph type="sldNum" sz="quarter" idx="12"/>
          </p:nvPr>
        </p:nvSpPr>
        <p:spPr/>
        <p:txBody>
          <a:bodyPr/>
          <a:lstStyle/>
          <a:p>
            <a:fld id="{1ECD0596-9A85-45CE-BBFD-7830211C9E98}" type="slidenum">
              <a:rPr lang="en-US" smtClean="0"/>
              <a:t>‹#›</a:t>
            </a:fld>
            <a:endParaRPr lang="en-US"/>
          </a:p>
        </p:txBody>
      </p:sp>
    </p:spTree>
    <p:extLst>
      <p:ext uri="{BB962C8B-B14F-4D97-AF65-F5344CB8AC3E}">
        <p14:creationId xmlns:p14="http://schemas.microsoft.com/office/powerpoint/2010/main" val="1999131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7FCDA3-FA4E-41F1-9705-ABADAC45D2FA}"/>
              </a:ext>
            </a:extLst>
          </p:cNvPr>
          <p:cNvSpPr>
            <a:spLocks noGrp="1"/>
          </p:cNvSpPr>
          <p:nvPr>
            <p:ph type="dt" sz="half" idx="10"/>
          </p:nvPr>
        </p:nvSpPr>
        <p:spPr/>
        <p:txBody>
          <a:bodyPr/>
          <a:lstStyle/>
          <a:p>
            <a:fld id="{F8C72C50-F1E7-4A1F-A6A7-02D97622E360}" type="datetimeFigureOut">
              <a:rPr lang="en-US" smtClean="0"/>
              <a:t>6/2/2022</a:t>
            </a:fld>
            <a:endParaRPr lang="en-US"/>
          </a:p>
        </p:txBody>
      </p:sp>
      <p:sp>
        <p:nvSpPr>
          <p:cNvPr id="3" name="Footer Placeholder 2">
            <a:extLst>
              <a:ext uri="{FF2B5EF4-FFF2-40B4-BE49-F238E27FC236}">
                <a16:creationId xmlns:a16="http://schemas.microsoft.com/office/drawing/2014/main" id="{29C441FC-8354-4D13-87FA-E264A0336A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F829788-9F2B-4DDE-A2B0-BDE77703183D}"/>
              </a:ext>
            </a:extLst>
          </p:cNvPr>
          <p:cNvSpPr>
            <a:spLocks noGrp="1"/>
          </p:cNvSpPr>
          <p:nvPr>
            <p:ph type="sldNum" sz="quarter" idx="12"/>
          </p:nvPr>
        </p:nvSpPr>
        <p:spPr/>
        <p:txBody>
          <a:bodyPr/>
          <a:lstStyle/>
          <a:p>
            <a:fld id="{1ECD0596-9A85-45CE-BBFD-7830211C9E98}" type="slidenum">
              <a:rPr lang="en-US" smtClean="0"/>
              <a:t>‹#›</a:t>
            </a:fld>
            <a:endParaRPr lang="en-US"/>
          </a:p>
        </p:txBody>
      </p:sp>
    </p:spTree>
    <p:extLst>
      <p:ext uri="{BB962C8B-B14F-4D97-AF65-F5344CB8AC3E}">
        <p14:creationId xmlns:p14="http://schemas.microsoft.com/office/powerpoint/2010/main" val="3729533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511A5-E395-4EC1-AA48-35AE214401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2F083C-ED32-4639-BD76-F9521B3572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724998B-61B0-45D5-8197-C90A8D6C64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5BC1EC-9DF3-4537-A89A-E93CC92738D6}"/>
              </a:ext>
            </a:extLst>
          </p:cNvPr>
          <p:cNvSpPr>
            <a:spLocks noGrp="1"/>
          </p:cNvSpPr>
          <p:nvPr>
            <p:ph type="dt" sz="half" idx="10"/>
          </p:nvPr>
        </p:nvSpPr>
        <p:spPr/>
        <p:txBody>
          <a:bodyPr/>
          <a:lstStyle/>
          <a:p>
            <a:fld id="{F8C72C50-F1E7-4A1F-A6A7-02D97622E360}" type="datetimeFigureOut">
              <a:rPr lang="en-US" smtClean="0"/>
              <a:t>6/2/2022</a:t>
            </a:fld>
            <a:endParaRPr lang="en-US"/>
          </a:p>
        </p:txBody>
      </p:sp>
      <p:sp>
        <p:nvSpPr>
          <p:cNvPr id="6" name="Footer Placeholder 5">
            <a:extLst>
              <a:ext uri="{FF2B5EF4-FFF2-40B4-BE49-F238E27FC236}">
                <a16:creationId xmlns:a16="http://schemas.microsoft.com/office/drawing/2014/main" id="{0F65FAB3-12CA-4498-B11F-008860169C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E5788F-3A94-48D3-9110-64DDDC90D8B0}"/>
              </a:ext>
            </a:extLst>
          </p:cNvPr>
          <p:cNvSpPr>
            <a:spLocks noGrp="1"/>
          </p:cNvSpPr>
          <p:nvPr>
            <p:ph type="sldNum" sz="quarter" idx="12"/>
          </p:nvPr>
        </p:nvSpPr>
        <p:spPr/>
        <p:txBody>
          <a:bodyPr/>
          <a:lstStyle/>
          <a:p>
            <a:fld id="{1ECD0596-9A85-45CE-BBFD-7830211C9E98}" type="slidenum">
              <a:rPr lang="en-US" smtClean="0"/>
              <a:t>‹#›</a:t>
            </a:fld>
            <a:endParaRPr lang="en-US"/>
          </a:p>
        </p:txBody>
      </p:sp>
    </p:spTree>
    <p:extLst>
      <p:ext uri="{BB962C8B-B14F-4D97-AF65-F5344CB8AC3E}">
        <p14:creationId xmlns:p14="http://schemas.microsoft.com/office/powerpoint/2010/main" val="3880318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B60D3-A075-4498-B92E-47496BC879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6336C61-6A1C-4CF2-A0B2-39E243DAF4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397BA50-8BC9-4074-8440-FF83F0337C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BD9CB3-0DD4-4C79-BA4A-9BAD74B7AA4E}"/>
              </a:ext>
            </a:extLst>
          </p:cNvPr>
          <p:cNvSpPr>
            <a:spLocks noGrp="1"/>
          </p:cNvSpPr>
          <p:nvPr>
            <p:ph type="dt" sz="half" idx="10"/>
          </p:nvPr>
        </p:nvSpPr>
        <p:spPr/>
        <p:txBody>
          <a:bodyPr/>
          <a:lstStyle/>
          <a:p>
            <a:fld id="{F8C72C50-F1E7-4A1F-A6A7-02D97622E360}" type="datetimeFigureOut">
              <a:rPr lang="en-US" smtClean="0"/>
              <a:t>6/2/2022</a:t>
            </a:fld>
            <a:endParaRPr lang="en-US"/>
          </a:p>
        </p:txBody>
      </p:sp>
      <p:sp>
        <p:nvSpPr>
          <p:cNvPr id="6" name="Footer Placeholder 5">
            <a:extLst>
              <a:ext uri="{FF2B5EF4-FFF2-40B4-BE49-F238E27FC236}">
                <a16:creationId xmlns:a16="http://schemas.microsoft.com/office/drawing/2014/main" id="{DB919DB5-8BE8-42E8-AB26-F2DC01039D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75382E-A214-4989-A6BA-CB51611D19E2}"/>
              </a:ext>
            </a:extLst>
          </p:cNvPr>
          <p:cNvSpPr>
            <a:spLocks noGrp="1"/>
          </p:cNvSpPr>
          <p:nvPr>
            <p:ph type="sldNum" sz="quarter" idx="12"/>
          </p:nvPr>
        </p:nvSpPr>
        <p:spPr/>
        <p:txBody>
          <a:bodyPr/>
          <a:lstStyle/>
          <a:p>
            <a:fld id="{1ECD0596-9A85-45CE-BBFD-7830211C9E98}" type="slidenum">
              <a:rPr lang="en-US" smtClean="0"/>
              <a:t>‹#›</a:t>
            </a:fld>
            <a:endParaRPr lang="en-US"/>
          </a:p>
        </p:txBody>
      </p:sp>
    </p:spTree>
    <p:extLst>
      <p:ext uri="{BB962C8B-B14F-4D97-AF65-F5344CB8AC3E}">
        <p14:creationId xmlns:p14="http://schemas.microsoft.com/office/powerpoint/2010/main" val="2160296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902625-F7AA-46C2-9887-9CC557F27B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CBE2920-6171-4FF0-91CE-E1E5EB1262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E72F61-0312-4363-9800-0290153E80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C72C50-F1E7-4A1F-A6A7-02D97622E360}" type="datetimeFigureOut">
              <a:rPr lang="en-US" smtClean="0"/>
              <a:t>6/2/2022</a:t>
            </a:fld>
            <a:endParaRPr lang="en-US"/>
          </a:p>
        </p:txBody>
      </p:sp>
      <p:sp>
        <p:nvSpPr>
          <p:cNvPr id="5" name="Footer Placeholder 4">
            <a:extLst>
              <a:ext uri="{FF2B5EF4-FFF2-40B4-BE49-F238E27FC236}">
                <a16:creationId xmlns:a16="http://schemas.microsoft.com/office/drawing/2014/main" id="{5EFCBB23-E2D5-4965-AEC5-9634A3B57C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06CB192-A56F-4B67-A3E5-F7F3FB569C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CD0596-9A85-45CE-BBFD-7830211C9E98}" type="slidenum">
              <a:rPr lang="en-US" smtClean="0"/>
              <a:t>‹#›</a:t>
            </a:fld>
            <a:endParaRPr lang="en-US"/>
          </a:p>
        </p:txBody>
      </p:sp>
    </p:spTree>
    <p:extLst>
      <p:ext uri="{BB962C8B-B14F-4D97-AF65-F5344CB8AC3E}">
        <p14:creationId xmlns:p14="http://schemas.microsoft.com/office/powerpoint/2010/main" val="2689149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107"/>
        <p:cNvGrpSpPr/>
        <p:nvPr/>
      </p:nvGrpSpPr>
      <p:grpSpPr>
        <a:xfrm>
          <a:off x="0" y="0"/>
          <a:ext cx="0" cy="0"/>
          <a:chOff x="0" y="0"/>
          <a:chExt cx="0" cy="0"/>
        </a:xfrm>
      </p:grpSpPr>
      <p:sp>
        <p:nvSpPr>
          <p:cNvPr id="2108" name="Google Shape;2108;p240"/>
          <p:cNvSpPr txBox="1">
            <a:spLocks noGrp="1"/>
          </p:cNvSpPr>
          <p:nvPr>
            <p:ph type="title"/>
          </p:nvPr>
        </p:nvSpPr>
        <p:spPr>
          <a:xfrm>
            <a:off x="647833" y="2286000"/>
            <a:ext cx="10911600" cy="1047600"/>
          </a:xfrm>
          <a:prstGeom prst="rect">
            <a:avLst/>
          </a:prstGeom>
        </p:spPr>
        <p:txBody>
          <a:bodyPr spcFirstLastPara="1" vert="horz" wrap="square" lIns="121900" tIns="121900" rIns="121900" bIns="121900" rtlCol="0" anchor="b" anchorCtr="0">
            <a:normAutofit fontScale="90000"/>
          </a:bodyPr>
          <a:lstStyle/>
          <a:p>
            <a:r>
              <a:rPr lang="en"/>
              <a:t>Consenting Lessons from THAPCA</a:t>
            </a:r>
            <a:endParaRPr/>
          </a:p>
          <a:p>
            <a:r>
              <a:rPr lang="en" sz="2333"/>
              <a:t>Dr. Alexis Topjian &amp; Moni Weber</a:t>
            </a:r>
            <a:endParaRPr sz="2333"/>
          </a:p>
        </p:txBody>
      </p:sp>
      <p:sp>
        <p:nvSpPr>
          <p:cNvPr id="2109" name="Google Shape;2109;p240"/>
          <p:cNvSpPr txBox="1">
            <a:spLocks noGrp="1"/>
          </p:cNvSpPr>
          <p:nvPr>
            <p:ph type="sldNum" idx="12"/>
          </p:nvPr>
        </p:nvSpPr>
        <p:spPr>
          <a:xfrm>
            <a:off x="11330665" y="6251679"/>
            <a:ext cx="731600" cy="524800"/>
          </a:xfrm>
          <a:prstGeom prst="rect">
            <a:avLst/>
          </a:prstGeom>
        </p:spPr>
        <p:txBody>
          <a:bodyPr spcFirstLastPara="1" vert="horz" wrap="square" lIns="121900" tIns="121900" rIns="121900" bIns="121900" rtlCol="0" anchor="ctr" anchorCtr="0">
            <a:normAutofit/>
          </a:bodyPr>
          <a:lstStyle/>
          <a:p>
            <a:fld id="{00000000-1234-1234-1234-123412341234}" type="slidenum">
              <a:rPr lang="en"/>
              <a:pPr/>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84"/>
        <p:cNvGrpSpPr/>
        <p:nvPr/>
      </p:nvGrpSpPr>
      <p:grpSpPr>
        <a:xfrm>
          <a:off x="0" y="0"/>
          <a:ext cx="0" cy="0"/>
          <a:chOff x="0" y="0"/>
          <a:chExt cx="0" cy="0"/>
        </a:xfrm>
      </p:grpSpPr>
      <p:sp>
        <p:nvSpPr>
          <p:cNvPr id="2185" name="Google Shape;2185;p249"/>
          <p:cNvSpPr txBox="1">
            <a:spLocks noGrp="1"/>
          </p:cNvSpPr>
          <p:nvPr>
            <p:ph type="title"/>
          </p:nvPr>
        </p:nvSpPr>
        <p:spPr>
          <a:xfrm>
            <a:off x="822960" y="214953"/>
            <a:ext cx="7543800" cy="1088100"/>
          </a:xfrm>
          <a:prstGeom prst="rect">
            <a:avLst/>
          </a:prstGeom>
          <a:noFill/>
          <a:ln>
            <a:noFill/>
          </a:ln>
        </p:spPr>
        <p:txBody>
          <a:bodyPr spcFirstLastPara="1" vert="horz" wrap="square" lIns="91433" tIns="45700" rIns="91433" bIns="45700" rtlCol="0" anchor="ctr" anchorCtr="0">
            <a:noAutofit/>
          </a:bodyPr>
          <a:lstStyle/>
          <a:p>
            <a:pPr>
              <a:lnSpc>
                <a:spcPct val="100000"/>
              </a:lnSpc>
              <a:spcBef>
                <a:spcPts val="0"/>
              </a:spcBef>
              <a:buSzPts val="3300"/>
            </a:pPr>
            <a:r>
              <a:rPr lang="en" sz="3733"/>
              <a:t>Delivery</a:t>
            </a:r>
            <a:endParaRPr sz="3733"/>
          </a:p>
        </p:txBody>
      </p:sp>
      <p:sp>
        <p:nvSpPr>
          <p:cNvPr id="2186" name="Google Shape;2186;p249"/>
          <p:cNvSpPr txBox="1">
            <a:spLocks noGrp="1"/>
          </p:cNvSpPr>
          <p:nvPr>
            <p:ph type="body" idx="1"/>
          </p:nvPr>
        </p:nvSpPr>
        <p:spPr>
          <a:xfrm>
            <a:off x="609600" y="1579675"/>
            <a:ext cx="10972800" cy="4525200"/>
          </a:xfrm>
          <a:prstGeom prst="rect">
            <a:avLst/>
          </a:prstGeom>
          <a:noFill/>
          <a:ln>
            <a:noFill/>
          </a:ln>
        </p:spPr>
        <p:txBody>
          <a:bodyPr spcFirstLastPara="1" vert="horz" wrap="square" lIns="91433" tIns="45700" rIns="91433" bIns="45700" rtlCol="0" anchor="t" anchorCtr="0">
            <a:normAutofit/>
          </a:bodyPr>
          <a:lstStyle/>
          <a:p>
            <a:pPr marL="457189" indent="-482588">
              <a:lnSpc>
                <a:spcPct val="100000"/>
              </a:lnSpc>
              <a:spcBef>
                <a:spcPts val="1867"/>
              </a:spcBef>
              <a:buSzPts val="3100"/>
            </a:pPr>
            <a:r>
              <a:rPr lang="en" sz="2400"/>
              <a:t>Have coordinator mention something if you forgot.</a:t>
            </a:r>
            <a:endParaRPr sz="2400"/>
          </a:p>
          <a:p>
            <a:pPr marL="457189" indent="-482588">
              <a:lnSpc>
                <a:spcPct val="100000"/>
              </a:lnSpc>
              <a:spcBef>
                <a:spcPts val="0"/>
              </a:spcBef>
              <a:buSzPts val="3100"/>
            </a:pPr>
            <a:r>
              <a:rPr lang="en" sz="2400"/>
              <a:t>Listen closely to any questions the family has and answer concisely. </a:t>
            </a:r>
            <a:endParaRPr sz="2400"/>
          </a:p>
          <a:p>
            <a:pPr marL="457189" indent="-482588">
              <a:lnSpc>
                <a:spcPct val="100000"/>
              </a:lnSpc>
              <a:spcBef>
                <a:spcPts val="0"/>
              </a:spcBef>
              <a:buSzPts val="3100"/>
            </a:pPr>
            <a:r>
              <a:rPr lang="en" sz="2400"/>
              <a:t>Give the family about 30 minutes to decide, if you have that time. Give them a set time you will return.</a:t>
            </a:r>
            <a:endParaRPr sz="2400"/>
          </a:p>
          <a:p>
            <a:pPr marL="457189" indent="-482588">
              <a:lnSpc>
                <a:spcPct val="100000"/>
              </a:lnSpc>
              <a:spcBef>
                <a:spcPts val="0"/>
              </a:spcBef>
              <a:buSzPts val="3100"/>
            </a:pPr>
            <a:r>
              <a:rPr lang="en" sz="2400"/>
              <a:t>Stress that it is important to get the treatment started as soon as possible after an arrest.</a:t>
            </a:r>
            <a:endParaRPr sz="2400"/>
          </a:p>
          <a:p>
            <a:pPr marL="0" indent="0">
              <a:lnSpc>
                <a:spcPct val="100000"/>
              </a:lnSpc>
              <a:spcBef>
                <a:spcPts val="1867"/>
              </a:spcBef>
              <a:buSzPts val="2400"/>
              <a:buNone/>
            </a:pPr>
            <a:endParaRPr sz="1467"/>
          </a:p>
          <a:p>
            <a:pPr marL="0" indent="0">
              <a:lnSpc>
                <a:spcPct val="100000"/>
              </a:lnSpc>
              <a:spcBef>
                <a:spcPts val="1867"/>
              </a:spcBef>
              <a:buSzPts val="2400"/>
              <a:buNone/>
            </a:pPr>
            <a:endParaRPr sz="1467"/>
          </a:p>
        </p:txBody>
      </p:sp>
      <p:sp>
        <p:nvSpPr>
          <p:cNvPr id="2187" name="Google Shape;2187;p249"/>
          <p:cNvSpPr txBox="1">
            <a:spLocks noGrp="1"/>
          </p:cNvSpPr>
          <p:nvPr>
            <p:ph type="sldNum" idx="12"/>
          </p:nvPr>
        </p:nvSpPr>
        <p:spPr>
          <a:xfrm>
            <a:off x="7425344" y="4844839"/>
            <a:ext cx="984000" cy="273900"/>
          </a:xfrm>
          <a:prstGeom prst="rect">
            <a:avLst/>
          </a:prstGeom>
          <a:noFill/>
          <a:ln>
            <a:noFill/>
          </a:ln>
        </p:spPr>
        <p:txBody>
          <a:bodyPr spcFirstLastPara="1" vert="horz" wrap="square" lIns="91433" tIns="45700" rIns="91433" bIns="45700" rtlCol="0" anchor="ctr" anchorCtr="0">
            <a:noAutofit/>
          </a:bodyPr>
          <a:lstStyle/>
          <a:p>
            <a:pPr>
              <a:buClr>
                <a:srgbClr val="000000"/>
              </a:buClr>
              <a:buSzPts val="1200"/>
            </a:pPr>
            <a:fld id="{00000000-1234-1234-1234-123412341234}" type="slidenum">
              <a:rPr lang="en" sz="1467"/>
              <a:pPr>
                <a:buClr>
                  <a:srgbClr val="000000"/>
                </a:buClr>
                <a:buSzPts val="1200"/>
              </a:pPr>
              <a:t>10</a:t>
            </a:fld>
            <a:endParaRPr sz="1467"/>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8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8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8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8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92"/>
        <p:cNvGrpSpPr/>
        <p:nvPr/>
      </p:nvGrpSpPr>
      <p:grpSpPr>
        <a:xfrm>
          <a:off x="0" y="0"/>
          <a:ext cx="0" cy="0"/>
          <a:chOff x="0" y="0"/>
          <a:chExt cx="0" cy="0"/>
        </a:xfrm>
      </p:grpSpPr>
      <p:sp>
        <p:nvSpPr>
          <p:cNvPr id="2193" name="Google Shape;2193;p250"/>
          <p:cNvSpPr txBox="1">
            <a:spLocks noGrp="1"/>
          </p:cNvSpPr>
          <p:nvPr>
            <p:ph type="title"/>
          </p:nvPr>
        </p:nvSpPr>
        <p:spPr>
          <a:xfrm>
            <a:off x="415600" y="593367"/>
            <a:ext cx="11360800" cy="831200"/>
          </a:xfrm>
          <a:prstGeom prst="rect">
            <a:avLst/>
          </a:prstGeom>
          <a:noFill/>
          <a:ln>
            <a:noFill/>
          </a:ln>
        </p:spPr>
        <p:txBody>
          <a:bodyPr spcFirstLastPara="1" vert="horz" wrap="square" lIns="91433" tIns="45700" rIns="91433" bIns="45700" rtlCol="0" anchor="ctr" anchorCtr="0">
            <a:noAutofit/>
          </a:bodyPr>
          <a:lstStyle/>
          <a:p>
            <a:pPr>
              <a:lnSpc>
                <a:spcPct val="100000"/>
              </a:lnSpc>
              <a:buSzPts val="3300"/>
            </a:pPr>
            <a:r>
              <a:rPr lang="en"/>
              <a:t>Benefits</a:t>
            </a:r>
            <a:endParaRPr/>
          </a:p>
        </p:txBody>
      </p:sp>
      <p:sp>
        <p:nvSpPr>
          <p:cNvPr id="2194" name="Google Shape;2194;p250"/>
          <p:cNvSpPr txBox="1">
            <a:spLocks noGrp="1"/>
          </p:cNvSpPr>
          <p:nvPr>
            <p:ph type="body" idx="1"/>
          </p:nvPr>
        </p:nvSpPr>
        <p:spPr>
          <a:xfrm>
            <a:off x="415600" y="1536633"/>
            <a:ext cx="11360800" cy="4555200"/>
          </a:xfrm>
          <a:prstGeom prst="rect">
            <a:avLst/>
          </a:prstGeom>
          <a:noFill/>
          <a:ln>
            <a:noFill/>
          </a:ln>
        </p:spPr>
        <p:txBody>
          <a:bodyPr spcFirstLastPara="1" vert="horz" wrap="square" lIns="91433" tIns="45700" rIns="91433" bIns="45700" rtlCol="0" anchor="t" anchorCtr="0">
            <a:noAutofit/>
          </a:bodyPr>
          <a:lstStyle/>
          <a:p>
            <a:pPr marL="0" indent="0">
              <a:lnSpc>
                <a:spcPct val="100000"/>
              </a:lnSpc>
              <a:spcBef>
                <a:spcPts val="1867"/>
              </a:spcBef>
              <a:buNone/>
            </a:pPr>
            <a:r>
              <a:rPr lang="en" sz="2933"/>
              <a:t>Potentially reduces brain injury after an arrest.</a:t>
            </a:r>
            <a:endParaRPr sz="2933"/>
          </a:p>
          <a:p>
            <a:pPr marL="0" indent="0">
              <a:lnSpc>
                <a:spcPct val="100000"/>
              </a:lnSpc>
              <a:spcBef>
                <a:spcPts val="1867"/>
              </a:spcBef>
              <a:buNone/>
            </a:pPr>
            <a:r>
              <a:rPr lang="en" sz="2933"/>
              <a:t>Research staff is reviewing labs/images and following care. This is an ‘extra pair of eyes’ on your child.</a:t>
            </a:r>
            <a:endParaRPr sz="2933"/>
          </a:p>
          <a:p>
            <a:pPr marL="0" indent="0">
              <a:lnSpc>
                <a:spcPct val="100000"/>
              </a:lnSpc>
              <a:spcBef>
                <a:spcPts val="1867"/>
              </a:spcBef>
              <a:buNone/>
            </a:pPr>
            <a:r>
              <a:rPr lang="en" sz="2933"/>
              <a:t>Child would be on a regimented protocol and is under strict guidelines.</a:t>
            </a:r>
            <a:endParaRPr sz="2933"/>
          </a:p>
          <a:p>
            <a:pPr marL="0" indent="0">
              <a:lnSpc>
                <a:spcPct val="100000"/>
              </a:lnSpc>
              <a:spcBef>
                <a:spcPts val="1867"/>
              </a:spcBef>
              <a:buNone/>
            </a:pPr>
            <a:r>
              <a:rPr lang="en" sz="2933"/>
              <a:t>Free follow up neurologic evaluation at one year…</a:t>
            </a:r>
            <a:endParaRPr sz="2933"/>
          </a:p>
        </p:txBody>
      </p:sp>
      <p:sp>
        <p:nvSpPr>
          <p:cNvPr id="2195" name="Google Shape;2195;p250"/>
          <p:cNvSpPr txBox="1">
            <a:spLocks noGrp="1"/>
          </p:cNvSpPr>
          <p:nvPr>
            <p:ph type="sldNum" idx="12"/>
          </p:nvPr>
        </p:nvSpPr>
        <p:spPr>
          <a:xfrm>
            <a:off x="11330665" y="6251679"/>
            <a:ext cx="731600" cy="524800"/>
          </a:xfrm>
          <a:prstGeom prst="rect">
            <a:avLst/>
          </a:prstGeom>
          <a:noFill/>
          <a:ln>
            <a:noFill/>
          </a:ln>
        </p:spPr>
        <p:txBody>
          <a:bodyPr spcFirstLastPara="1" vert="horz" wrap="square" lIns="91433" tIns="45700" rIns="91433" bIns="45700" rtlCol="0" anchor="ctr" anchorCtr="0">
            <a:noAutofit/>
          </a:bodyPr>
          <a:lstStyle/>
          <a:p>
            <a:fld id="{00000000-1234-1234-1234-123412341234}" type="slidenum">
              <a:rPr lang="en" sz="1333"/>
              <a:pPr/>
              <a:t>11</a:t>
            </a:fld>
            <a:endParaRPr sz="1333"/>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00"/>
        <p:cNvGrpSpPr/>
        <p:nvPr/>
      </p:nvGrpSpPr>
      <p:grpSpPr>
        <a:xfrm>
          <a:off x="0" y="0"/>
          <a:ext cx="0" cy="0"/>
          <a:chOff x="0" y="0"/>
          <a:chExt cx="0" cy="0"/>
        </a:xfrm>
      </p:grpSpPr>
      <p:sp>
        <p:nvSpPr>
          <p:cNvPr id="2201" name="Google Shape;2201;p251"/>
          <p:cNvSpPr txBox="1">
            <a:spLocks noGrp="1"/>
          </p:cNvSpPr>
          <p:nvPr>
            <p:ph type="title"/>
          </p:nvPr>
        </p:nvSpPr>
        <p:spPr>
          <a:xfrm>
            <a:off x="415600" y="593367"/>
            <a:ext cx="11360800" cy="831200"/>
          </a:xfrm>
          <a:prstGeom prst="rect">
            <a:avLst/>
          </a:prstGeom>
          <a:noFill/>
          <a:ln>
            <a:noFill/>
          </a:ln>
        </p:spPr>
        <p:txBody>
          <a:bodyPr spcFirstLastPara="1" vert="horz" wrap="square" lIns="91433" tIns="45700" rIns="91433" bIns="45700" rtlCol="0" anchor="ctr" anchorCtr="0">
            <a:noAutofit/>
          </a:bodyPr>
          <a:lstStyle/>
          <a:p>
            <a:pPr>
              <a:lnSpc>
                <a:spcPct val="100000"/>
              </a:lnSpc>
              <a:buSzPts val="3300"/>
            </a:pPr>
            <a:r>
              <a:rPr lang="en"/>
              <a:t>Risks</a:t>
            </a:r>
            <a:endParaRPr/>
          </a:p>
        </p:txBody>
      </p:sp>
      <p:sp>
        <p:nvSpPr>
          <p:cNvPr id="2202" name="Google Shape;2202;p251"/>
          <p:cNvSpPr txBox="1">
            <a:spLocks noGrp="1"/>
          </p:cNvSpPr>
          <p:nvPr>
            <p:ph type="body" idx="1"/>
          </p:nvPr>
        </p:nvSpPr>
        <p:spPr>
          <a:xfrm>
            <a:off x="415600" y="1536633"/>
            <a:ext cx="11360800" cy="4555200"/>
          </a:xfrm>
          <a:prstGeom prst="rect">
            <a:avLst/>
          </a:prstGeom>
          <a:noFill/>
          <a:ln>
            <a:noFill/>
          </a:ln>
        </p:spPr>
        <p:txBody>
          <a:bodyPr spcFirstLastPara="1" vert="horz" wrap="square" lIns="91433" tIns="45700" rIns="91433" bIns="45700" rtlCol="0" anchor="t" anchorCtr="0">
            <a:normAutofit/>
          </a:bodyPr>
          <a:lstStyle/>
          <a:p>
            <a:pPr marL="0" indent="0">
              <a:lnSpc>
                <a:spcPct val="100000"/>
              </a:lnSpc>
              <a:spcBef>
                <a:spcPts val="1867"/>
              </a:spcBef>
              <a:buNone/>
            </a:pPr>
            <a:r>
              <a:rPr lang="en" sz="2933"/>
              <a:t>Bleeding, infection, cardiac rhythm can be affected by cooling</a:t>
            </a:r>
            <a:endParaRPr sz="2933"/>
          </a:p>
          <a:p>
            <a:pPr marL="0" indent="0">
              <a:lnSpc>
                <a:spcPct val="100000"/>
              </a:lnSpc>
              <a:spcBef>
                <a:spcPts val="1867"/>
              </a:spcBef>
              <a:buNone/>
            </a:pPr>
            <a:r>
              <a:rPr lang="en" sz="2933"/>
              <a:t>Lab values (electrolytes, glucose) can be affected by cooling</a:t>
            </a:r>
            <a:endParaRPr sz="2933"/>
          </a:p>
          <a:p>
            <a:pPr marL="0" indent="0">
              <a:lnSpc>
                <a:spcPct val="100000"/>
              </a:lnSpc>
              <a:spcBef>
                <a:spcPts val="1867"/>
              </a:spcBef>
              <a:buNone/>
            </a:pPr>
            <a:r>
              <a:rPr lang="en" sz="2933"/>
              <a:t>Fever: short durations of cooling may not prevent fever as well as longer durations</a:t>
            </a:r>
            <a:endParaRPr sz="2933"/>
          </a:p>
          <a:p>
            <a:pPr marL="0" indent="0">
              <a:lnSpc>
                <a:spcPct val="100000"/>
              </a:lnSpc>
              <a:spcBef>
                <a:spcPts val="1867"/>
              </a:spcBef>
              <a:buSzPts val="2400"/>
              <a:buNone/>
            </a:pPr>
            <a:endParaRPr sz="2933"/>
          </a:p>
        </p:txBody>
      </p:sp>
      <p:sp>
        <p:nvSpPr>
          <p:cNvPr id="2203" name="Google Shape;2203;p251"/>
          <p:cNvSpPr txBox="1">
            <a:spLocks noGrp="1"/>
          </p:cNvSpPr>
          <p:nvPr>
            <p:ph type="sldNum" idx="12"/>
          </p:nvPr>
        </p:nvSpPr>
        <p:spPr>
          <a:xfrm>
            <a:off x="11330665" y="6251679"/>
            <a:ext cx="731600" cy="524800"/>
          </a:xfrm>
          <a:prstGeom prst="rect">
            <a:avLst/>
          </a:prstGeom>
          <a:noFill/>
          <a:ln>
            <a:noFill/>
          </a:ln>
        </p:spPr>
        <p:txBody>
          <a:bodyPr spcFirstLastPara="1" vert="horz" wrap="square" lIns="91433" tIns="45700" rIns="91433" bIns="45700" rtlCol="0" anchor="ctr" anchorCtr="0">
            <a:noAutofit/>
          </a:bodyPr>
          <a:lstStyle/>
          <a:p>
            <a:fld id="{00000000-1234-1234-1234-123412341234}" type="slidenum">
              <a:rPr lang="en" sz="1333"/>
              <a:pPr/>
              <a:t>12</a:t>
            </a:fld>
            <a:endParaRPr sz="1333"/>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08"/>
        <p:cNvGrpSpPr/>
        <p:nvPr/>
      </p:nvGrpSpPr>
      <p:grpSpPr>
        <a:xfrm>
          <a:off x="0" y="0"/>
          <a:ext cx="0" cy="0"/>
          <a:chOff x="0" y="0"/>
          <a:chExt cx="0" cy="0"/>
        </a:xfrm>
      </p:grpSpPr>
      <p:sp>
        <p:nvSpPr>
          <p:cNvPr id="2209" name="Google Shape;2209;p252"/>
          <p:cNvSpPr txBox="1">
            <a:spLocks noGrp="1"/>
          </p:cNvSpPr>
          <p:nvPr>
            <p:ph type="title"/>
          </p:nvPr>
        </p:nvSpPr>
        <p:spPr>
          <a:xfrm>
            <a:off x="415600" y="593367"/>
            <a:ext cx="11360800" cy="831200"/>
          </a:xfrm>
          <a:prstGeom prst="rect">
            <a:avLst/>
          </a:prstGeom>
          <a:noFill/>
          <a:ln>
            <a:noFill/>
          </a:ln>
        </p:spPr>
        <p:txBody>
          <a:bodyPr spcFirstLastPara="1" vert="horz" wrap="square" lIns="91433" tIns="45700" rIns="91433" bIns="45700" rtlCol="0" anchor="ctr" anchorCtr="0">
            <a:noAutofit/>
          </a:bodyPr>
          <a:lstStyle/>
          <a:p>
            <a:pPr>
              <a:lnSpc>
                <a:spcPct val="100000"/>
              </a:lnSpc>
              <a:buSzPts val="3300"/>
            </a:pPr>
            <a:r>
              <a:rPr lang="en"/>
              <a:t>Risks continued</a:t>
            </a:r>
            <a:endParaRPr/>
          </a:p>
        </p:txBody>
      </p:sp>
      <p:sp>
        <p:nvSpPr>
          <p:cNvPr id="2210" name="Google Shape;2210;p252"/>
          <p:cNvSpPr txBox="1">
            <a:spLocks noGrp="1"/>
          </p:cNvSpPr>
          <p:nvPr>
            <p:ph type="body" idx="1"/>
          </p:nvPr>
        </p:nvSpPr>
        <p:spPr>
          <a:xfrm>
            <a:off x="415600" y="1536633"/>
            <a:ext cx="11360800" cy="4555200"/>
          </a:xfrm>
          <a:prstGeom prst="rect">
            <a:avLst/>
          </a:prstGeom>
          <a:noFill/>
          <a:ln>
            <a:noFill/>
          </a:ln>
        </p:spPr>
        <p:txBody>
          <a:bodyPr spcFirstLastPara="1" vert="horz" wrap="square" lIns="91433" tIns="45700" rIns="91433" bIns="45700" rtlCol="0" anchor="t" anchorCtr="0">
            <a:normAutofit/>
          </a:bodyPr>
          <a:lstStyle/>
          <a:p>
            <a:pPr marL="0" indent="0">
              <a:lnSpc>
                <a:spcPct val="100000"/>
              </a:lnSpc>
              <a:spcBef>
                <a:spcPts val="1867"/>
              </a:spcBef>
              <a:buSzPts val="2400"/>
              <a:buNone/>
            </a:pPr>
            <a:r>
              <a:rPr lang="en" sz="2933"/>
              <a:t>Keeping child comfortable and preventing shivering may require additional medication.</a:t>
            </a:r>
            <a:endParaRPr sz="2933"/>
          </a:p>
          <a:p>
            <a:pPr marL="0" indent="0">
              <a:lnSpc>
                <a:spcPct val="100000"/>
              </a:lnSpc>
              <a:spcBef>
                <a:spcPts val="1867"/>
              </a:spcBef>
              <a:buSzPts val="2400"/>
              <a:buNone/>
            </a:pPr>
            <a:r>
              <a:rPr lang="en" sz="2933"/>
              <a:t>Skin problems related to cooling device requiring treatment.</a:t>
            </a:r>
            <a:endParaRPr sz="2933"/>
          </a:p>
          <a:p>
            <a:pPr marL="0" indent="0">
              <a:lnSpc>
                <a:spcPct val="100000"/>
              </a:lnSpc>
              <a:spcBef>
                <a:spcPts val="1867"/>
              </a:spcBef>
              <a:buClr>
                <a:schemeClr val="dk1"/>
              </a:buClr>
              <a:buSzPts val="800"/>
              <a:buNone/>
            </a:pPr>
            <a:r>
              <a:rPr lang="en" sz="2933"/>
              <a:t>When mentioning risks, might follow with statement on how the risk is minimized. (“</a:t>
            </a:r>
            <a:r>
              <a:rPr lang="en" sz="2933" i="1"/>
              <a:t>we minimize this by….</a:t>
            </a:r>
            <a:r>
              <a:rPr lang="en" sz="2933"/>
              <a:t>” or “</a:t>
            </a:r>
            <a:r>
              <a:rPr lang="en" sz="2933" i="1"/>
              <a:t>It is standard of care, whether your child is in the study or not, to…., so it will be watched very closely</a:t>
            </a:r>
            <a:r>
              <a:rPr lang="en" sz="2933"/>
              <a:t>.”)</a:t>
            </a:r>
            <a:endParaRPr sz="2933"/>
          </a:p>
        </p:txBody>
      </p:sp>
      <p:sp>
        <p:nvSpPr>
          <p:cNvPr id="2211" name="Google Shape;2211;p252"/>
          <p:cNvSpPr txBox="1">
            <a:spLocks noGrp="1"/>
          </p:cNvSpPr>
          <p:nvPr>
            <p:ph type="sldNum" idx="12"/>
          </p:nvPr>
        </p:nvSpPr>
        <p:spPr>
          <a:xfrm>
            <a:off x="11330665" y="6251679"/>
            <a:ext cx="731600" cy="524800"/>
          </a:xfrm>
          <a:prstGeom prst="rect">
            <a:avLst/>
          </a:prstGeom>
          <a:noFill/>
          <a:ln>
            <a:noFill/>
          </a:ln>
        </p:spPr>
        <p:txBody>
          <a:bodyPr spcFirstLastPara="1" vert="horz" wrap="square" lIns="91433" tIns="45700" rIns="91433" bIns="45700" rtlCol="0" anchor="ctr" anchorCtr="0">
            <a:noAutofit/>
          </a:bodyPr>
          <a:lstStyle/>
          <a:p>
            <a:fld id="{00000000-1234-1234-1234-123412341234}" type="slidenum">
              <a:rPr lang="en" sz="1333"/>
              <a:pPr/>
              <a:t>13</a:t>
            </a:fld>
            <a:endParaRPr sz="1333"/>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16"/>
        <p:cNvGrpSpPr/>
        <p:nvPr/>
      </p:nvGrpSpPr>
      <p:grpSpPr>
        <a:xfrm>
          <a:off x="0" y="0"/>
          <a:ext cx="0" cy="0"/>
          <a:chOff x="0" y="0"/>
          <a:chExt cx="0" cy="0"/>
        </a:xfrm>
      </p:grpSpPr>
      <p:sp>
        <p:nvSpPr>
          <p:cNvPr id="2217" name="Google Shape;2217;p253"/>
          <p:cNvSpPr txBox="1">
            <a:spLocks noGrp="1"/>
          </p:cNvSpPr>
          <p:nvPr>
            <p:ph type="title"/>
          </p:nvPr>
        </p:nvSpPr>
        <p:spPr>
          <a:xfrm>
            <a:off x="415600" y="593367"/>
            <a:ext cx="11360800" cy="831200"/>
          </a:xfrm>
          <a:prstGeom prst="rect">
            <a:avLst/>
          </a:prstGeom>
          <a:noFill/>
          <a:ln>
            <a:noFill/>
          </a:ln>
        </p:spPr>
        <p:txBody>
          <a:bodyPr spcFirstLastPara="1" vert="horz" wrap="square" lIns="91433" tIns="45700" rIns="91433" bIns="45700" rtlCol="0" anchor="ctr" anchorCtr="0">
            <a:noAutofit/>
          </a:bodyPr>
          <a:lstStyle/>
          <a:p>
            <a:pPr>
              <a:lnSpc>
                <a:spcPct val="100000"/>
              </a:lnSpc>
              <a:buSzPts val="3300"/>
            </a:pPr>
            <a:r>
              <a:rPr lang="en"/>
              <a:t>Consent process follow up</a:t>
            </a:r>
            <a:endParaRPr/>
          </a:p>
        </p:txBody>
      </p:sp>
      <p:sp>
        <p:nvSpPr>
          <p:cNvPr id="2218" name="Google Shape;2218;p253"/>
          <p:cNvSpPr txBox="1">
            <a:spLocks noGrp="1"/>
          </p:cNvSpPr>
          <p:nvPr>
            <p:ph type="body" idx="1"/>
          </p:nvPr>
        </p:nvSpPr>
        <p:spPr>
          <a:xfrm>
            <a:off x="415600" y="1536633"/>
            <a:ext cx="11360800" cy="4555200"/>
          </a:xfrm>
          <a:prstGeom prst="rect">
            <a:avLst/>
          </a:prstGeom>
          <a:noFill/>
          <a:ln>
            <a:noFill/>
          </a:ln>
        </p:spPr>
        <p:txBody>
          <a:bodyPr spcFirstLastPara="1" vert="horz" wrap="square" lIns="91433" tIns="45700" rIns="91433" bIns="45700" rtlCol="0" anchor="t" anchorCtr="0">
            <a:noAutofit/>
          </a:bodyPr>
          <a:lstStyle/>
          <a:p>
            <a:pPr marL="457189" indent="-491054">
              <a:lnSpc>
                <a:spcPct val="100000"/>
              </a:lnSpc>
              <a:spcBef>
                <a:spcPts val="1867"/>
              </a:spcBef>
              <a:buSzPts val="3200"/>
              <a:buChar char="•"/>
            </a:pPr>
            <a:r>
              <a:rPr lang="en" sz="2533"/>
              <a:t>Get the answer from one of the family members you spoke with.</a:t>
            </a:r>
            <a:endParaRPr sz="2533"/>
          </a:p>
          <a:p>
            <a:pPr marL="457189" indent="-491054">
              <a:lnSpc>
                <a:spcPct val="100000"/>
              </a:lnSpc>
              <a:buSzPts val="3200"/>
              <a:buChar char="•"/>
            </a:pPr>
            <a:r>
              <a:rPr lang="en" sz="2533"/>
              <a:t>Do not accept “the family said no” from bedside nurse or family you have not yet met.</a:t>
            </a:r>
            <a:endParaRPr sz="2533"/>
          </a:p>
          <a:p>
            <a:pPr marL="457189" indent="-491054">
              <a:lnSpc>
                <a:spcPct val="100000"/>
              </a:lnSpc>
              <a:buSzPts val="3200"/>
              <a:buChar char="•"/>
            </a:pPr>
            <a:r>
              <a:rPr lang="en" sz="2533"/>
              <a:t>If the family member shares why they want to decline the study, there may be opportunities to answer more questions. </a:t>
            </a:r>
            <a:endParaRPr sz="2533"/>
          </a:p>
          <a:p>
            <a:pPr marL="457189" indent="-491054">
              <a:lnSpc>
                <a:spcPct val="100000"/>
              </a:lnSpc>
              <a:buSzPts val="3200"/>
              <a:buChar char="•"/>
            </a:pPr>
            <a:r>
              <a:rPr lang="en" sz="2533"/>
              <a:t>Children come to centers like yours for cutting edge care and studies that improve outcomes for children.</a:t>
            </a:r>
            <a:endParaRPr sz="2533"/>
          </a:p>
          <a:p>
            <a:pPr marL="0" indent="0">
              <a:lnSpc>
                <a:spcPct val="100000"/>
              </a:lnSpc>
              <a:spcBef>
                <a:spcPts val="1867"/>
              </a:spcBef>
              <a:buClr>
                <a:schemeClr val="dk1"/>
              </a:buClr>
              <a:buSzPts val="800"/>
              <a:buNone/>
            </a:pPr>
            <a:r>
              <a:rPr lang="en" sz="2533"/>
              <a:t> </a:t>
            </a:r>
            <a:endParaRPr sz="2533"/>
          </a:p>
        </p:txBody>
      </p:sp>
      <p:sp>
        <p:nvSpPr>
          <p:cNvPr id="2219" name="Google Shape;2219;p253"/>
          <p:cNvSpPr txBox="1">
            <a:spLocks noGrp="1"/>
          </p:cNvSpPr>
          <p:nvPr>
            <p:ph type="sldNum" idx="12"/>
          </p:nvPr>
        </p:nvSpPr>
        <p:spPr>
          <a:xfrm>
            <a:off x="11330665" y="6251679"/>
            <a:ext cx="731600" cy="524800"/>
          </a:xfrm>
          <a:prstGeom prst="rect">
            <a:avLst/>
          </a:prstGeom>
          <a:noFill/>
          <a:ln>
            <a:noFill/>
          </a:ln>
        </p:spPr>
        <p:txBody>
          <a:bodyPr spcFirstLastPara="1" vert="horz" wrap="square" lIns="91433" tIns="45700" rIns="91433" bIns="45700" rtlCol="0" anchor="ctr" anchorCtr="0">
            <a:noAutofit/>
          </a:bodyPr>
          <a:lstStyle/>
          <a:p>
            <a:fld id="{00000000-1234-1234-1234-123412341234}" type="slidenum">
              <a:rPr lang="en" sz="1333"/>
              <a:pPr/>
              <a:t>14</a:t>
            </a:fld>
            <a:endParaRPr sz="1333"/>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18">
                                            <p:txEl>
                                              <p:pRg st="0" end="0"/>
                                            </p:txEl>
                                          </p:spTgt>
                                        </p:tgtEl>
                                        <p:attrNameLst>
                                          <p:attrName>style.visibility</p:attrName>
                                        </p:attrNameLst>
                                      </p:cBhvr>
                                      <p:to>
                                        <p:strVal val="visible"/>
                                      </p:to>
                                    </p:set>
                                    <p:anim calcmode="lin" valueType="num">
                                      <p:cBhvr additive="base">
                                        <p:cTn id="7" dur="1000"/>
                                        <p:tgtEl>
                                          <p:spTgt spid="221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218">
                                            <p:txEl>
                                              <p:pRg st="1" end="1"/>
                                            </p:txEl>
                                          </p:spTgt>
                                        </p:tgtEl>
                                        <p:attrNameLst>
                                          <p:attrName>style.visibility</p:attrName>
                                        </p:attrNameLst>
                                      </p:cBhvr>
                                      <p:to>
                                        <p:strVal val="visible"/>
                                      </p:to>
                                    </p:set>
                                    <p:anim calcmode="lin" valueType="num">
                                      <p:cBhvr additive="base">
                                        <p:cTn id="12" dur="1000"/>
                                        <p:tgtEl>
                                          <p:spTgt spid="221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218">
                                            <p:txEl>
                                              <p:pRg st="2" end="2"/>
                                            </p:txEl>
                                          </p:spTgt>
                                        </p:tgtEl>
                                        <p:attrNameLst>
                                          <p:attrName>style.visibility</p:attrName>
                                        </p:attrNameLst>
                                      </p:cBhvr>
                                      <p:to>
                                        <p:strVal val="visible"/>
                                      </p:to>
                                    </p:set>
                                    <p:anim calcmode="lin" valueType="num">
                                      <p:cBhvr additive="base">
                                        <p:cTn id="17" dur="1000"/>
                                        <p:tgtEl>
                                          <p:spTgt spid="221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218">
                                            <p:txEl>
                                              <p:pRg st="3" end="3"/>
                                            </p:txEl>
                                          </p:spTgt>
                                        </p:tgtEl>
                                        <p:attrNameLst>
                                          <p:attrName>style.visibility</p:attrName>
                                        </p:attrNameLst>
                                      </p:cBhvr>
                                      <p:to>
                                        <p:strVal val="visible"/>
                                      </p:to>
                                    </p:set>
                                    <p:anim calcmode="lin" valueType="num">
                                      <p:cBhvr additive="base">
                                        <p:cTn id="22" dur="1000"/>
                                        <p:tgtEl>
                                          <p:spTgt spid="221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218">
                                            <p:txEl>
                                              <p:pRg st="4" end="4"/>
                                            </p:txEl>
                                          </p:spTgt>
                                        </p:tgtEl>
                                        <p:attrNameLst>
                                          <p:attrName>style.visibility</p:attrName>
                                        </p:attrNameLst>
                                      </p:cBhvr>
                                      <p:to>
                                        <p:strVal val="visible"/>
                                      </p:to>
                                    </p:set>
                                    <p:anim calcmode="lin" valueType="num">
                                      <p:cBhvr additive="base">
                                        <p:cTn id="27" dur="1000"/>
                                        <p:tgtEl>
                                          <p:spTgt spid="221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24"/>
        <p:cNvGrpSpPr/>
        <p:nvPr/>
      </p:nvGrpSpPr>
      <p:grpSpPr>
        <a:xfrm>
          <a:off x="0" y="0"/>
          <a:ext cx="0" cy="0"/>
          <a:chOff x="0" y="0"/>
          <a:chExt cx="0" cy="0"/>
        </a:xfrm>
      </p:grpSpPr>
      <p:sp>
        <p:nvSpPr>
          <p:cNvPr id="2225" name="Google Shape;2225;p254"/>
          <p:cNvSpPr txBox="1">
            <a:spLocks noGrp="1"/>
          </p:cNvSpPr>
          <p:nvPr>
            <p:ph type="title"/>
          </p:nvPr>
        </p:nvSpPr>
        <p:spPr>
          <a:xfrm>
            <a:off x="415600" y="593367"/>
            <a:ext cx="11360800" cy="831200"/>
          </a:xfrm>
          <a:prstGeom prst="rect">
            <a:avLst/>
          </a:prstGeom>
          <a:noFill/>
          <a:ln>
            <a:noFill/>
          </a:ln>
        </p:spPr>
        <p:txBody>
          <a:bodyPr spcFirstLastPara="1" vert="horz" wrap="square" lIns="91433" tIns="45700" rIns="91433" bIns="45700" rtlCol="0" anchor="ctr" anchorCtr="0">
            <a:noAutofit/>
          </a:bodyPr>
          <a:lstStyle/>
          <a:p>
            <a:pPr>
              <a:lnSpc>
                <a:spcPct val="100000"/>
              </a:lnSpc>
              <a:buSzPts val="3300"/>
            </a:pPr>
            <a:r>
              <a:rPr lang="en"/>
              <a:t>Debrief</a:t>
            </a:r>
            <a:endParaRPr/>
          </a:p>
        </p:txBody>
      </p:sp>
      <p:sp>
        <p:nvSpPr>
          <p:cNvPr id="2226" name="Google Shape;2226;p254"/>
          <p:cNvSpPr txBox="1">
            <a:spLocks noGrp="1"/>
          </p:cNvSpPr>
          <p:nvPr>
            <p:ph type="body" idx="1"/>
          </p:nvPr>
        </p:nvSpPr>
        <p:spPr>
          <a:xfrm>
            <a:off x="415600" y="1536633"/>
            <a:ext cx="11360800" cy="4555200"/>
          </a:xfrm>
          <a:prstGeom prst="rect">
            <a:avLst/>
          </a:prstGeom>
          <a:noFill/>
          <a:ln>
            <a:noFill/>
          </a:ln>
        </p:spPr>
        <p:txBody>
          <a:bodyPr spcFirstLastPara="1" vert="horz" wrap="square" lIns="91433" tIns="45700" rIns="91433" bIns="45700" rtlCol="0" anchor="t" anchorCtr="0">
            <a:noAutofit/>
          </a:bodyPr>
          <a:lstStyle/>
          <a:p>
            <a:pPr marL="457189" indent="-406390">
              <a:lnSpc>
                <a:spcPct val="100000"/>
              </a:lnSpc>
              <a:spcBef>
                <a:spcPts val="1867"/>
              </a:spcBef>
              <a:buSzPts val="2200"/>
              <a:buChar char="•"/>
            </a:pPr>
            <a:r>
              <a:rPr lang="en" sz="2933"/>
              <a:t>Debrief with coordinator and other research team members who were present for the consent discussion.</a:t>
            </a:r>
            <a:endParaRPr sz="2933"/>
          </a:p>
          <a:p>
            <a:pPr marL="457189" indent="-406390">
              <a:lnSpc>
                <a:spcPct val="100000"/>
              </a:lnSpc>
              <a:buSzPts val="2200"/>
              <a:buChar char="•"/>
            </a:pPr>
            <a:r>
              <a:rPr lang="en" sz="2933"/>
              <a:t>What seemed to work well and what was problematic? </a:t>
            </a:r>
            <a:endParaRPr sz="2933"/>
          </a:p>
          <a:p>
            <a:pPr marL="457189" indent="-406390">
              <a:lnSpc>
                <a:spcPct val="100000"/>
              </a:lnSpc>
              <a:buSzPts val="2200"/>
              <a:buChar char="•"/>
            </a:pPr>
            <a:r>
              <a:rPr lang="en" sz="2933"/>
              <a:t>Was there a phrase used that made the family skeptical / reassured them? </a:t>
            </a:r>
            <a:endParaRPr sz="2933"/>
          </a:p>
          <a:p>
            <a:pPr marL="457189" indent="-406390">
              <a:lnSpc>
                <a:spcPct val="100000"/>
              </a:lnSpc>
              <a:buSzPts val="2200"/>
              <a:buChar char="•"/>
            </a:pPr>
            <a:r>
              <a:rPr lang="en" sz="2933"/>
              <a:t>Did you forget something?</a:t>
            </a:r>
            <a:endParaRPr sz="2933"/>
          </a:p>
          <a:p>
            <a:pPr marL="457189" indent="-406390">
              <a:lnSpc>
                <a:spcPct val="100000"/>
              </a:lnSpc>
              <a:buSzPts val="2200"/>
              <a:buChar char="•"/>
            </a:pPr>
            <a:r>
              <a:rPr lang="en" sz="2933"/>
              <a:t>Did you over-stress or under-stress a risk or benefit?</a:t>
            </a:r>
            <a:endParaRPr sz="2933"/>
          </a:p>
        </p:txBody>
      </p:sp>
      <p:sp>
        <p:nvSpPr>
          <p:cNvPr id="2227" name="Google Shape;2227;p254"/>
          <p:cNvSpPr txBox="1">
            <a:spLocks noGrp="1"/>
          </p:cNvSpPr>
          <p:nvPr>
            <p:ph type="sldNum" idx="12"/>
          </p:nvPr>
        </p:nvSpPr>
        <p:spPr>
          <a:xfrm>
            <a:off x="11330665" y="6251679"/>
            <a:ext cx="731600" cy="524800"/>
          </a:xfrm>
          <a:prstGeom prst="rect">
            <a:avLst/>
          </a:prstGeom>
          <a:noFill/>
          <a:ln>
            <a:noFill/>
          </a:ln>
        </p:spPr>
        <p:txBody>
          <a:bodyPr spcFirstLastPara="1" vert="horz" wrap="square" lIns="91433" tIns="45700" rIns="91433" bIns="45700" rtlCol="0" anchor="ctr" anchorCtr="0">
            <a:noAutofit/>
          </a:bodyPr>
          <a:lstStyle/>
          <a:p>
            <a:fld id="{00000000-1234-1234-1234-123412341234}" type="slidenum">
              <a:rPr lang="en"/>
              <a:pPr/>
              <a:t>15</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26">
                                            <p:txEl>
                                              <p:pRg st="0" end="0"/>
                                            </p:txEl>
                                          </p:spTgt>
                                        </p:tgtEl>
                                        <p:attrNameLst>
                                          <p:attrName>style.visibility</p:attrName>
                                        </p:attrNameLst>
                                      </p:cBhvr>
                                      <p:to>
                                        <p:strVal val="visible"/>
                                      </p:to>
                                    </p:set>
                                    <p:animEffect transition="in" filter="fade">
                                      <p:cBhvr>
                                        <p:cTn id="7" dur="1000"/>
                                        <p:tgtEl>
                                          <p:spTgt spid="22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26">
                                            <p:txEl>
                                              <p:pRg st="1" end="1"/>
                                            </p:txEl>
                                          </p:spTgt>
                                        </p:tgtEl>
                                        <p:attrNameLst>
                                          <p:attrName>style.visibility</p:attrName>
                                        </p:attrNameLst>
                                      </p:cBhvr>
                                      <p:to>
                                        <p:strVal val="visible"/>
                                      </p:to>
                                    </p:set>
                                    <p:animEffect transition="in" filter="fade">
                                      <p:cBhvr>
                                        <p:cTn id="12" dur="1000"/>
                                        <p:tgtEl>
                                          <p:spTgt spid="222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26">
                                            <p:txEl>
                                              <p:pRg st="2" end="2"/>
                                            </p:txEl>
                                          </p:spTgt>
                                        </p:tgtEl>
                                        <p:attrNameLst>
                                          <p:attrName>style.visibility</p:attrName>
                                        </p:attrNameLst>
                                      </p:cBhvr>
                                      <p:to>
                                        <p:strVal val="visible"/>
                                      </p:to>
                                    </p:set>
                                    <p:animEffect transition="in" filter="fade">
                                      <p:cBhvr>
                                        <p:cTn id="17" dur="1000"/>
                                        <p:tgtEl>
                                          <p:spTgt spid="222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226">
                                            <p:txEl>
                                              <p:pRg st="3" end="3"/>
                                            </p:txEl>
                                          </p:spTgt>
                                        </p:tgtEl>
                                        <p:attrNameLst>
                                          <p:attrName>style.visibility</p:attrName>
                                        </p:attrNameLst>
                                      </p:cBhvr>
                                      <p:to>
                                        <p:strVal val="visible"/>
                                      </p:to>
                                    </p:set>
                                    <p:animEffect transition="in" filter="fade">
                                      <p:cBhvr>
                                        <p:cTn id="22" dur="1000"/>
                                        <p:tgtEl>
                                          <p:spTgt spid="222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226">
                                            <p:txEl>
                                              <p:pRg st="4" end="4"/>
                                            </p:txEl>
                                          </p:spTgt>
                                        </p:tgtEl>
                                        <p:attrNameLst>
                                          <p:attrName>style.visibility</p:attrName>
                                        </p:attrNameLst>
                                      </p:cBhvr>
                                      <p:to>
                                        <p:strVal val="visible"/>
                                      </p:to>
                                    </p:set>
                                    <p:animEffect transition="in" filter="fade">
                                      <p:cBhvr>
                                        <p:cTn id="27" dur="1000"/>
                                        <p:tgtEl>
                                          <p:spTgt spid="222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31"/>
        <p:cNvGrpSpPr/>
        <p:nvPr/>
      </p:nvGrpSpPr>
      <p:grpSpPr>
        <a:xfrm>
          <a:off x="0" y="0"/>
          <a:ext cx="0" cy="0"/>
          <a:chOff x="0" y="0"/>
          <a:chExt cx="0" cy="0"/>
        </a:xfrm>
      </p:grpSpPr>
      <p:sp>
        <p:nvSpPr>
          <p:cNvPr id="2232" name="Google Shape;2232;p255"/>
          <p:cNvSpPr txBox="1">
            <a:spLocks noGrp="1"/>
          </p:cNvSpPr>
          <p:nvPr>
            <p:ph type="title"/>
          </p:nvPr>
        </p:nvSpPr>
        <p:spPr>
          <a:xfrm>
            <a:off x="415600" y="3013400"/>
            <a:ext cx="11360800" cy="831200"/>
          </a:xfrm>
          <a:prstGeom prst="rect">
            <a:avLst/>
          </a:prstGeom>
          <a:noFill/>
          <a:ln>
            <a:noFill/>
          </a:ln>
        </p:spPr>
        <p:txBody>
          <a:bodyPr spcFirstLastPara="1" vert="horz" wrap="square" lIns="91433" tIns="45700" rIns="91433" bIns="45700" rtlCol="0" anchor="ctr" anchorCtr="0">
            <a:noAutofit/>
          </a:bodyPr>
          <a:lstStyle/>
          <a:p>
            <a:pPr>
              <a:lnSpc>
                <a:spcPct val="100000"/>
              </a:lnSpc>
              <a:buClr>
                <a:schemeClr val="dk1"/>
              </a:buClr>
              <a:buSzPts val="3300"/>
            </a:pPr>
            <a:r>
              <a:rPr lang="en" sz="4800"/>
              <a:t>Questions and Discussion</a:t>
            </a:r>
            <a:endParaRPr sz="4800"/>
          </a:p>
        </p:txBody>
      </p:sp>
      <p:sp>
        <p:nvSpPr>
          <p:cNvPr id="2233" name="Google Shape;2233;p255"/>
          <p:cNvSpPr txBox="1">
            <a:spLocks noGrp="1"/>
          </p:cNvSpPr>
          <p:nvPr>
            <p:ph type="sldNum" idx="12"/>
          </p:nvPr>
        </p:nvSpPr>
        <p:spPr>
          <a:xfrm>
            <a:off x="11330665" y="6251679"/>
            <a:ext cx="731600" cy="524800"/>
          </a:xfrm>
          <a:prstGeom prst="rect">
            <a:avLst/>
          </a:prstGeom>
        </p:spPr>
        <p:txBody>
          <a:bodyPr spcFirstLastPara="1" vert="horz" wrap="square" lIns="121900" tIns="121900" rIns="121900" bIns="121900" rtlCol="0" anchor="ctr" anchorCtr="0">
            <a:normAutofit/>
          </a:bodyPr>
          <a:lstStyle/>
          <a:p>
            <a:fld id="{00000000-1234-1234-1234-123412341234}" type="slidenum">
              <a:rPr lang="en"/>
              <a:pPr/>
              <a:t>16</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14"/>
        <p:cNvGrpSpPr/>
        <p:nvPr/>
      </p:nvGrpSpPr>
      <p:grpSpPr>
        <a:xfrm>
          <a:off x="0" y="0"/>
          <a:ext cx="0" cy="0"/>
          <a:chOff x="0" y="0"/>
          <a:chExt cx="0" cy="0"/>
        </a:xfrm>
      </p:grpSpPr>
      <p:sp>
        <p:nvSpPr>
          <p:cNvPr id="2115" name="Google Shape;2115;p241"/>
          <p:cNvSpPr txBox="1">
            <a:spLocks noGrp="1"/>
          </p:cNvSpPr>
          <p:nvPr>
            <p:ph type="title"/>
          </p:nvPr>
        </p:nvSpPr>
        <p:spPr>
          <a:xfrm>
            <a:off x="415600" y="593367"/>
            <a:ext cx="11360800" cy="831200"/>
          </a:xfrm>
          <a:prstGeom prst="rect">
            <a:avLst/>
          </a:prstGeom>
          <a:noFill/>
          <a:ln>
            <a:noFill/>
          </a:ln>
        </p:spPr>
        <p:txBody>
          <a:bodyPr spcFirstLastPara="1" vert="horz" wrap="square" lIns="91433" tIns="45700" rIns="91433" bIns="45700" rtlCol="0" anchor="ctr" anchorCtr="0">
            <a:noAutofit/>
          </a:bodyPr>
          <a:lstStyle/>
          <a:p>
            <a:pPr>
              <a:lnSpc>
                <a:spcPct val="100000"/>
              </a:lnSpc>
              <a:buSzPts val="3300"/>
            </a:pPr>
            <a:r>
              <a:rPr lang="en"/>
              <a:t>Consenting Timeline and To Do’s</a:t>
            </a:r>
            <a:endParaRPr/>
          </a:p>
        </p:txBody>
      </p:sp>
      <p:sp>
        <p:nvSpPr>
          <p:cNvPr id="2116" name="Google Shape;2116;p241"/>
          <p:cNvSpPr txBox="1">
            <a:spLocks noGrp="1"/>
          </p:cNvSpPr>
          <p:nvPr>
            <p:ph type="sldNum" idx="12"/>
          </p:nvPr>
        </p:nvSpPr>
        <p:spPr>
          <a:xfrm>
            <a:off x="11330665" y="6251679"/>
            <a:ext cx="731600" cy="524800"/>
          </a:xfrm>
          <a:prstGeom prst="rect">
            <a:avLst/>
          </a:prstGeom>
          <a:noFill/>
          <a:ln>
            <a:noFill/>
          </a:ln>
        </p:spPr>
        <p:txBody>
          <a:bodyPr spcFirstLastPara="1" vert="horz" wrap="square" lIns="91433" tIns="45700" rIns="91433" bIns="45700" rtlCol="0" anchor="ctr" anchorCtr="0">
            <a:noAutofit/>
          </a:bodyPr>
          <a:lstStyle/>
          <a:p>
            <a:fld id="{00000000-1234-1234-1234-123412341234}" type="slidenum">
              <a:rPr lang="en" sz="1333"/>
              <a:pPr/>
              <a:t>2</a:t>
            </a:fld>
            <a:endParaRPr sz="1333"/>
          </a:p>
        </p:txBody>
      </p:sp>
      <p:sp>
        <p:nvSpPr>
          <p:cNvPr id="2117" name="Google Shape;2117;p241"/>
          <p:cNvSpPr/>
          <p:nvPr/>
        </p:nvSpPr>
        <p:spPr>
          <a:xfrm>
            <a:off x="1684951" y="2662747"/>
            <a:ext cx="8099200" cy="8660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33" tIns="91433" rIns="91433" bIns="91433" anchor="ctr" anchorCtr="0">
            <a:noAutofit/>
          </a:bodyPr>
          <a:lstStyle/>
          <a:p>
            <a:pPr>
              <a:buClr>
                <a:srgbClr val="000000"/>
              </a:buClr>
              <a:buSzPts val="1100"/>
            </a:pPr>
            <a:endParaRPr sz="1467">
              <a:solidFill>
                <a:srgbClr val="000000"/>
              </a:solidFill>
              <a:latin typeface="Arial"/>
              <a:ea typeface="Arial"/>
              <a:cs typeface="Arial"/>
              <a:sym typeface="Arial"/>
            </a:endParaRPr>
          </a:p>
        </p:txBody>
      </p:sp>
      <p:sp>
        <p:nvSpPr>
          <p:cNvPr id="2118" name="Google Shape;2118;p241"/>
          <p:cNvSpPr txBox="1"/>
          <p:nvPr/>
        </p:nvSpPr>
        <p:spPr>
          <a:xfrm>
            <a:off x="1512825" y="2044233"/>
            <a:ext cx="1153600" cy="574438"/>
          </a:xfrm>
          <a:prstGeom prst="rect">
            <a:avLst/>
          </a:prstGeom>
          <a:noFill/>
          <a:ln>
            <a:noFill/>
          </a:ln>
        </p:spPr>
        <p:txBody>
          <a:bodyPr spcFirstLastPara="1" wrap="square" lIns="91433" tIns="91433" rIns="91433" bIns="91433" anchor="t" anchorCtr="0">
            <a:spAutoFit/>
          </a:bodyPr>
          <a:lstStyle/>
          <a:p>
            <a:pPr>
              <a:buClr>
                <a:srgbClr val="000000"/>
              </a:buClr>
              <a:buSzPts val="1900"/>
            </a:pPr>
            <a:r>
              <a:rPr lang="en" sz="2533" b="1">
                <a:solidFill>
                  <a:srgbClr val="000000"/>
                </a:solidFill>
                <a:latin typeface="Calibri"/>
                <a:ea typeface="Calibri"/>
                <a:cs typeface="Calibri"/>
                <a:sym typeface="Calibri"/>
              </a:rPr>
              <a:t>ROSC</a:t>
            </a:r>
            <a:endParaRPr sz="2533" b="1">
              <a:solidFill>
                <a:srgbClr val="000000"/>
              </a:solidFill>
              <a:latin typeface="Calibri"/>
              <a:ea typeface="Calibri"/>
              <a:cs typeface="Calibri"/>
              <a:sym typeface="Calibri"/>
            </a:endParaRPr>
          </a:p>
        </p:txBody>
      </p:sp>
      <p:sp>
        <p:nvSpPr>
          <p:cNvPr id="2119" name="Google Shape;2119;p241"/>
          <p:cNvSpPr txBox="1"/>
          <p:nvPr/>
        </p:nvSpPr>
        <p:spPr>
          <a:xfrm>
            <a:off x="8432451" y="2093359"/>
            <a:ext cx="2246800" cy="574438"/>
          </a:xfrm>
          <a:prstGeom prst="rect">
            <a:avLst/>
          </a:prstGeom>
          <a:noFill/>
          <a:ln>
            <a:noFill/>
          </a:ln>
        </p:spPr>
        <p:txBody>
          <a:bodyPr spcFirstLastPara="1" wrap="square" lIns="91433" tIns="91433" rIns="91433" bIns="91433" anchor="t" anchorCtr="0">
            <a:spAutoFit/>
          </a:bodyPr>
          <a:lstStyle/>
          <a:p>
            <a:pPr>
              <a:buClr>
                <a:srgbClr val="000000"/>
              </a:buClr>
              <a:buSzPts val="1900"/>
            </a:pPr>
            <a:r>
              <a:rPr lang="en" sz="2533" b="1">
                <a:solidFill>
                  <a:srgbClr val="000000"/>
                </a:solidFill>
                <a:latin typeface="Calibri"/>
                <a:ea typeface="Calibri"/>
                <a:cs typeface="Calibri"/>
                <a:sym typeface="Calibri"/>
              </a:rPr>
              <a:t>Randomization</a:t>
            </a:r>
            <a:endParaRPr sz="2533" b="1">
              <a:solidFill>
                <a:srgbClr val="000000"/>
              </a:solidFill>
              <a:latin typeface="Calibri"/>
              <a:ea typeface="Calibri"/>
              <a:cs typeface="Calibri"/>
              <a:sym typeface="Calibri"/>
            </a:endParaRPr>
          </a:p>
        </p:txBody>
      </p:sp>
      <p:sp>
        <p:nvSpPr>
          <p:cNvPr id="2120" name="Google Shape;2120;p241"/>
          <p:cNvSpPr/>
          <p:nvPr/>
        </p:nvSpPr>
        <p:spPr>
          <a:xfrm>
            <a:off x="5527900" y="3802584"/>
            <a:ext cx="4124800" cy="1628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33" tIns="91433" rIns="91433" bIns="91433" anchor="ctr" anchorCtr="0">
            <a:noAutofit/>
          </a:bodyPr>
          <a:lstStyle/>
          <a:p>
            <a:pPr>
              <a:buClr>
                <a:srgbClr val="000000"/>
              </a:buClr>
              <a:buSzPts val="1100"/>
            </a:pPr>
            <a:endParaRPr sz="1467">
              <a:solidFill>
                <a:srgbClr val="000000"/>
              </a:solidFill>
              <a:latin typeface="Arial"/>
              <a:ea typeface="Arial"/>
              <a:cs typeface="Arial"/>
              <a:sym typeface="Arial"/>
            </a:endParaRPr>
          </a:p>
        </p:txBody>
      </p:sp>
      <p:sp>
        <p:nvSpPr>
          <p:cNvPr id="2121" name="Google Shape;2121;p241"/>
          <p:cNvSpPr/>
          <p:nvPr/>
        </p:nvSpPr>
        <p:spPr>
          <a:xfrm rot="10797666">
            <a:off x="1684905" y="3802745"/>
            <a:ext cx="4124801" cy="1628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33" tIns="91433" rIns="91433" bIns="91433" anchor="ctr" anchorCtr="0">
            <a:noAutofit/>
          </a:bodyPr>
          <a:lstStyle/>
          <a:p>
            <a:pPr>
              <a:buClr>
                <a:srgbClr val="000000"/>
              </a:buClr>
              <a:buSzPts val="1100"/>
            </a:pPr>
            <a:endParaRPr sz="1467">
              <a:solidFill>
                <a:srgbClr val="000000"/>
              </a:solidFill>
              <a:latin typeface="Arial"/>
              <a:ea typeface="Arial"/>
              <a:cs typeface="Arial"/>
              <a:sym typeface="Arial"/>
            </a:endParaRPr>
          </a:p>
        </p:txBody>
      </p:sp>
      <p:sp>
        <p:nvSpPr>
          <p:cNvPr id="2122" name="Google Shape;2122;p241"/>
          <p:cNvSpPr txBox="1"/>
          <p:nvPr/>
        </p:nvSpPr>
        <p:spPr>
          <a:xfrm>
            <a:off x="1512825" y="1543533"/>
            <a:ext cx="1153600" cy="574438"/>
          </a:xfrm>
          <a:prstGeom prst="rect">
            <a:avLst/>
          </a:prstGeom>
          <a:noFill/>
          <a:ln>
            <a:noFill/>
          </a:ln>
        </p:spPr>
        <p:txBody>
          <a:bodyPr spcFirstLastPara="1" wrap="square" lIns="91433" tIns="91433" rIns="91433" bIns="91433" anchor="t" anchorCtr="0">
            <a:spAutoFit/>
          </a:bodyPr>
          <a:lstStyle/>
          <a:p>
            <a:pPr>
              <a:buClr>
                <a:srgbClr val="000000"/>
              </a:buClr>
              <a:buSzPts val="1900"/>
            </a:pPr>
            <a:r>
              <a:rPr lang="en" sz="2533" b="1">
                <a:solidFill>
                  <a:srgbClr val="000000"/>
                </a:solidFill>
                <a:latin typeface="Calibri"/>
                <a:ea typeface="Calibri"/>
                <a:cs typeface="Calibri"/>
                <a:sym typeface="Calibri"/>
              </a:rPr>
              <a:t>TIME 0</a:t>
            </a:r>
            <a:endParaRPr sz="2533" b="1">
              <a:solidFill>
                <a:srgbClr val="000000"/>
              </a:solidFill>
              <a:latin typeface="Calibri"/>
              <a:ea typeface="Calibri"/>
              <a:cs typeface="Calibri"/>
              <a:sym typeface="Calibri"/>
            </a:endParaRPr>
          </a:p>
        </p:txBody>
      </p:sp>
      <p:sp>
        <p:nvSpPr>
          <p:cNvPr id="2123" name="Google Shape;2123;p241"/>
          <p:cNvSpPr txBox="1"/>
          <p:nvPr/>
        </p:nvSpPr>
        <p:spPr>
          <a:xfrm>
            <a:off x="8979051" y="1617133"/>
            <a:ext cx="1153600" cy="574438"/>
          </a:xfrm>
          <a:prstGeom prst="rect">
            <a:avLst/>
          </a:prstGeom>
          <a:noFill/>
          <a:ln>
            <a:noFill/>
          </a:ln>
        </p:spPr>
        <p:txBody>
          <a:bodyPr spcFirstLastPara="1" wrap="square" lIns="91433" tIns="91433" rIns="91433" bIns="91433" anchor="t" anchorCtr="0">
            <a:spAutoFit/>
          </a:bodyPr>
          <a:lstStyle/>
          <a:p>
            <a:pPr>
              <a:buClr>
                <a:srgbClr val="000000"/>
              </a:buClr>
              <a:buSzPts val="1900"/>
            </a:pPr>
            <a:r>
              <a:rPr lang="en" sz="2533" b="1">
                <a:solidFill>
                  <a:srgbClr val="000000"/>
                </a:solidFill>
                <a:latin typeface="Calibri"/>
                <a:ea typeface="Calibri"/>
                <a:cs typeface="Calibri"/>
                <a:sym typeface="Calibri"/>
              </a:rPr>
              <a:t>TIME 6</a:t>
            </a:r>
            <a:endParaRPr sz="2533" b="1">
              <a:solidFill>
                <a:srgbClr val="000000"/>
              </a:solidFill>
              <a:latin typeface="Calibri"/>
              <a:ea typeface="Calibri"/>
              <a:cs typeface="Calibri"/>
              <a:sym typeface="Calibri"/>
            </a:endParaRPr>
          </a:p>
        </p:txBody>
      </p:sp>
      <p:sp>
        <p:nvSpPr>
          <p:cNvPr id="2124" name="Google Shape;2124;p241"/>
          <p:cNvSpPr txBox="1"/>
          <p:nvPr/>
        </p:nvSpPr>
        <p:spPr>
          <a:xfrm>
            <a:off x="1761900" y="4078685"/>
            <a:ext cx="3970800" cy="1765021"/>
          </a:xfrm>
          <a:prstGeom prst="rect">
            <a:avLst/>
          </a:prstGeom>
          <a:noFill/>
          <a:ln>
            <a:noFill/>
          </a:ln>
        </p:spPr>
        <p:txBody>
          <a:bodyPr spcFirstLastPara="1" wrap="square" lIns="91433" tIns="91433" rIns="91433" bIns="91433" anchor="t" anchorCtr="0">
            <a:spAutoFit/>
          </a:bodyPr>
          <a:lstStyle/>
          <a:p>
            <a:pPr>
              <a:buClr>
                <a:srgbClr val="000000"/>
              </a:buClr>
              <a:buSzPts val="1100"/>
            </a:pPr>
            <a:r>
              <a:rPr lang="en" sz="1467" b="1" u="sng">
                <a:solidFill>
                  <a:srgbClr val="000000"/>
                </a:solidFill>
                <a:latin typeface="Calibri"/>
                <a:ea typeface="Calibri"/>
                <a:cs typeface="Calibri"/>
                <a:sym typeface="Calibri"/>
              </a:rPr>
              <a:t>PREP</a:t>
            </a:r>
            <a:endParaRPr sz="1467" b="1" u="sng">
              <a:solidFill>
                <a:srgbClr val="000000"/>
              </a:solidFill>
              <a:latin typeface="Calibri"/>
              <a:ea typeface="Calibri"/>
              <a:cs typeface="Calibri"/>
              <a:sym typeface="Calibri"/>
            </a:endParaRPr>
          </a:p>
          <a:p>
            <a:pPr>
              <a:buClr>
                <a:srgbClr val="000000"/>
              </a:buClr>
              <a:buSzPts val="1100"/>
            </a:pPr>
            <a:r>
              <a:rPr lang="en" sz="1467">
                <a:solidFill>
                  <a:srgbClr val="000000"/>
                </a:solidFill>
                <a:latin typeface="Calibri"/>
                <a:ea typeface="Calibri"/>
                <a:cs typeface="Calibri"/>
                <a:sym typeface="Calibri"/>
              </a:rPr>
              <a:t>PREPPING THE CLINICAL TEAM</a:t>
            </a:r>
            <a:endParaRPr sz="1467">
              <a:solidFill>
                <a:srgbClr val="000000"/>
              </a:solidFill>
              <a:latin typeface="Calibri"/>
              <a:ea typeface="Calibri"/>
              <a:cs typeface="Calibri"/>
              <a:sym typeface="Calibri"/>
            </a:endParaRPr>
          </a:p>
          <a:p>
            <a:pPr>
              <a:buClr>
                <a:srgbClr val="000000"/>
              </a:buClr>
              <a:buSzPts val="1100"/>
            </a:pPr>
            <a:r>
              <a:rPr lang="en" sz="1467">
                <a:solidFill>
                  <a:srgbClr val="000000"/>
                </a:solidFill>
                <a:latin typeface="Calibri"/>
                <a:ea typeface="Calibri"/>
                <a:cs typeface="Calibri"/>
                <a:sym typeface="Calibri"/>
              </a:rPr>
              <a:t>CONFIRMING THE CLINICAL TEAM HAS SPOKEN WITH THE FAMILY</a:t>
            </a:r>
            <a:endParaRPr sz="1467">
              <a:solidFill>
                <a:srgbClr val="000000"/>
              </a:solidFill>
              <a:latin typeface="Calibri"/>
              <a:ea typeface="Calibri"/>
              <a:cs typeface="Calibri"/>
              <a:sym typeface="Calibri"/>
            </a:endParaRPr>
          </a:p>
          <a:p>
            <a:pPr>
              <a:buClr>
                <a:srgbClr val="000000"/>
              </a:buClr>
              <a:buSzPts val="1100"/>
            </a:pPr>
            <a:r>
              <a:rPr lang="en" sz="1467">
                <a:solidFill>
                  <a:srgbClr val="000000"/>
                </a:solidFill>
                <a:latin typeface="Calibri"/>
                <a:ea typeface="Calibri"/>
                <a:cs typeface="Calibri"/>
                <a:sym typeface="Calibri"/>
              </a:rPr>
              <a:t>KNOWLEDGE ABOUT PATIENT AND ARREST</a:t>
            </a:r>
            <a:endParaRPr sz="1467">
              <a:solidFill>
                <a:srgbClr val="000000"/>
              </a:solidFill>
              <a:latin typeface="Calibri"/>
              <a:ea typeface="Calibri"/>
              <a:cs typeface="Calibri"/>
              <a:sym typeface="Calibri"/>
            </a:endParaRPr>
          </a:p>
          <a:p>
            <a:pPr>
              <a:buClr>
                <a:srgbClr val="000000"/>
              </a:buClr>
              <a:buSzPts val="1100"/>
            </a:pPr>
            <a:r>
              <a:rPr lang="en" sz="1467">
                <a:solidFill>
                  <a:srgbClr val="000000"/>
                </a:solidFill>
                <a:latin typeface="Calibri"/>
                <a:ea typeface="Calibri"/>
                <a:cs typeface="Calibri"/>
                <a:sym typeface="Calibri"/>
              </a:rPr>
              <a:t>DETAILS ABOUT THE FAMILY</a:t>
            </a:r>
            <a:endParaRPr sz="1467">
              <a:solidFill>
                <a:srgbClr val="000000"/>
              </a:solidFill>
              <a:latin typeface="Calibri"/>
              <a:ea typeface="Calibri"/>
              <a:cs typeface="Calibri"/>
              <a:sym typeface="Calibri"/>
            </a:endParaRPr>
          </a:p>
          <a:p>
            <a:pPr>
              <a:buClr>
                <a:srgbClr val="000000"/>
              </a:buClr>
              <a:buSzPts val="1100"/>
            </a:pPr>
            <a:endParaRPr sz="1467">
              <a:solidFill>
                <a:srgbClr val="000000"/>
              </a:solidFill>
              <a:latin typeface="Calibri"/>
              <a:ea typeface="Calibri"/>
              <a:cs typeface="Calibri"/>
              <a:sym typeface="Calibri"/>
            </a:endParaRPr>
          </a:p>
        </p:txBody>
      </p:sp>
      <p:sp>
        <p:nvSpPr>
          <p:cNvPr id="2125" name="Google Shape;2125;p241"/>
          <p:cNvSpPr txBox="1"/>
          <p:nvPr/>
        </p:nvSpPr>
        <p:spPr>
          <a:xfrm>
            <a:off x="5527900" y="4050873"/>
            <a:ext cx="2743200" cy="1539253"/>
          </a:xfrm>
          <a:prstGeom prst="rect">
            <a:avLst/>
          </a:prstGeom>
          <a:noFill/>
          <a:ln>
            <a:noFill/>
          </a:ln>
        </p:spPr>
        <p:txBody>
          <a:bodyPr spcFirstLastPara="1" wrap="square" lIns="91433" tIns="91433" rIns="91433" bIns="91433" anchor="t" anchorCtr="0">
            <a:spAutoFit/>
          </a:bodyPr>
          <a:lstStyle/>
          <a:p>
            <a:pPr>
              <a:buClr>
                <a:schemeClr val="dk1"/>
              </a:buClr>
              <a:buSzPts val="800"/>
            </a:pPr>
            <a:r>
              <a:rPr lang="en" sz="1467" b="1" u="sng">
                <a:solidFill>
                  <a:schemeClr val="dk1"/>
                </a:solidFill>
                <a:latin typeface="Calibri"/>
                <a:ea typeface="Calibri"/>
                <a:cs typeface="Calibri"/>
                <a:sym typeface="Calibri"/>
              </a:rPr>
              <a:t>CONSENT</a:t>
            </a:r>
            <a:endParaRPr sz="1467">
              <a:solidFill>
                <a:schemeClr val="dk1"/>
              </a:solidFill>
              <a:latin typeface="Calibri"/>
              <a:ea typeface="Calibri"/>
              <a:cs typeface="Calibri"/>
              <a:sym typeface="Calibri"/>
            </a:endParaRPr>
          </a:p>
          <a:p>
            <a:pPr>
              <a:buClr>
                <a:schemeClr val="dk1"/>
              </a:buClr>
              <a:buSzPts val="800"/>
            </a:pPr>
            <a:r>
              <a:rPr lang="en" sz="1467">
                <a:solidFill>
                  <a:schemeClr val="dk1"/>
                </a:solidFill>
                <a:latin typeface="Calibri"/>
                <a:ea typeface="Calibri"/>
                <a:cs typeface="Calibri"/>
                <a:sym typeface="Calibri"/>
              </a:rPr>
              <a:t>SELL IT JUST RIGHT</a:t>
            </a:r>
            <a:endParaRPr sz="1467">
              <a:solidFill>
                <a:schemeClr val="dk1"/>
              </a:solidFill>
              <a:latin typeface="Calibri"/>
              <a:ea typeface="Calibri"/>
              <a:cs typeface="Calibri"/>
              <a:sym typeface="Calibri"/>
            </a:endParaRPr>
          </a:p>
          <a:p>
            <a:pPr>
              <a:buClr>
                <a:schemeClr val="dk1"/>
              </a:buClr>
              <a:buSzPts val="800"/>
            </a:pPr>
            <a:r>
              <a:rPr lang="en" sz="1467">
                <a:solidFill>
                  <a:schemeClr val="dk1"/>
                </a:solidFill>
                <a:latin typeface="Calibri"/>
                <a:ea typeface="Calibri"/>
                <a:cs typeface="Calibri"/>
                <a:sym typeface="Calibri"/>
              </a:rPr>
              <a:t>ENTHUSIASM &amp; CONFIDENCE</a:t>
            </a:r>
            <a:endParaRPr sz="1467">
              <a:solidFill>
                <a:schemeClr val="dk1"/>
              </a:solidFill>
              <a:latin typeface="Calibri"/>
              <a:ea typeface="Calibri"/>
              <a:cs typeface="Calibri"/>
              <a:sym typeface="Calibri"/>
            </a:endParaRPr>
          </a:p>
          <a:p>
            <a:pPr>
              <a:buClr>
                <a:schemeClr val="dk1"/>
              </a:buClr>
              <a:buSzPts val="800"/>
            </a:pPr>
            <a:r>
              <a:rPr lang="en" sz="1467">
                <a:solidFill>
                  <a:schemeClr val="dk1"/>
                </a:solidFill>
                <a:latin typeface="Calibri"/>
                <a:ea typeface="Calibri"/>
                <a:cs typeface="Calibri"/>
                <a:sym typeface="Calibri"/>
              </a:rPr>
              <a:t>INSTILL TRUST</a:t>
            </a:r>
            <a:endParaRPr sz="1467">
              <a:solidFill>
                <a:schemeClr val="dk1"/>
              </a:solidFill>
              <a:latin typeface="Calibri"/>
              <a:ea typeface="Calibri"/>
              <a:cs typeface="Calibri"/>
              <a:sym typeface="Calibri"/>
            </a:endParaRPr>
          </a:p>
          <a:p>
            <a:pPr>
              <a:buClr>
                <a:schemeClr val="dk1"/>
              </a:buClr>
              <a:buSzPts val="800"/>
            </a:pPr>
            <a:r>
              <a:rPr lang="en" sz="1467">
                <a:solidFill>
                  <a:schemeClr val="dk1"/>
                </a:solidFill>
                <a:latin typeface="Calibri"/>
                <a:ea typeface="Calibri"/>
                <a:cs typeface="Calibri"/>
                <a:sym typeface="Calibri"/>
              </a:rPr>
              <a:t>BE CURRENT ON CONDITION</a:t>
            </a:r>
            <a:endParaRPr sz="1467">
              <a:solidFill>
                <a:schemeClr val="dk1"/>
              </a:solidFill>
              <a:latin typeface="Calibri"/>
              <a:ea typeface="Calibri"/>
              <a:cs typeface="Calibri"/>
              <a:sym typeface="Calibri"/>
            </a:endParaRPr>
          </a:p>
          <a:p>
            <a:pPr>
              <a:buClr>
                <a:schemeClr val="dk1"/>
              </a:buClr>
              <a:buSzPts val="800"/>
            </a:pPr>
            <a:r>
              <a:rPr lang="en" sz="1467">
                <a:solidFill>
                  <a:schemeClr val="dk1"/>
                </a:solidFill>
                <a:latin typeface="Calibri"/>
                <a:ea typeface="Calibri"/>
                <a:cs typeface="Calibri"/>
                <a:sym typeface="Calibri"/>
              </a:rPr>
              <a:t>GIVE TIME FRAME</a:t>
            </a:r>
            <a:endParaRPr sz="1467">
              <a:solidFill>
                <a:srgbClr val="000000"/>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129"/>
        <p:cNvGrpSpPr/>
        <p:nvPr/>
      </p:nvGrpSpPr>
      <p:grpSpPr>
        <a:xfrm>
          <a:off x="0" y="0"/>
          <a:ext cx="0" cy="0"/>
          <a:chOff x="0" y="0"/>
          <a:chExt cx="0" cy="0"/>
        </a:xfrm>
      </p:grpSpPr>
      <p:sp>
        <p:nvSpPr>
          <p:cNvPr id="2130" name="Google Shape;2130;p242"/>
          <p:cNvSpPr txBox="1">
            <a:spLocks noGrp="1"/>
          </p:cNvSpPr>
          <p:nvPr>
            <p:ph type="title"/>
          </p:nvPr>
        </p:nvSpPr>
        <p:spPr>
          <a:xfrm>
            <a:off x="415600" y="593367"/>
            <a:ext cx="11360800" cy="831200"/>
          </a:xfrm>
          <a:prstGeom prst="rect">
            <a:avLst/>
          </a:prstGeom>
          <a:noFill/>
          <a:ln>
            <a:noFill/>
          </a:ln>
        </p:spPr>
        <p:txBody>
          <a:bodyPr spcFirstLastPara="1" vert="horz" wrap="square" lIns="91433" tIns="45700" rIns="91433" bIns="45700" rtlCol="0" anchor="ctr" anchorCtr="0">
            <a:noAutofit/>
          </a:bodyPr>
          <a:lstStyle/>
          <a:p>
            <a:pPr>
              <a:lnSpc>
                <a:spcPct val="100000"/>
              </a:lnSpc>
              <a:buClr>
                <a:schemeClr val="dk1"/>
              </a:buClr>
              <a:buSzPts val="3300"/>
            </a:pPr>
            <a:r>
              <a:rPr lang="en" sz="3600"/>
              <a:t>Consenting for research in Pediatric Emergency Situations is hard!</a:t>
            </a:r>
            <a:endParaRPr sz="3600"/>
          </a:p>
        </p:txBody>
      </p:sp>
      <p:sp>
        <p:nvSpPr>
          <p:cNvPr id="2131" name="Google Shape;2131;p242"/>
          <p:cNvSpPr txBox="1">
            <a:spLocks noGrp="1"/>
          </p:cNvSpPr>
          <p:nvPr>
            <p:ph type="body" idx="1"/>
          </p:nvPr>
        </p:nvSpPr>
        <p:spPr>
          <a:xfrm>
            <a:off x="773933" y="1687633"/>
            <a:ext cx="11002400" cy="4404400"/>
          </a:xfrm>
          <a:prstGeom prst="rect">
            <a:avLst/>
          </a:prstGeom>
          <a:noFill/>
          <a:ln>
            <a:noFill/>
          </a:ln>
        </p:spPr>
        <p:txBody>
          <a:bodyPr spcFirstLastPara="1" vert="horz" wrap="square" lIns="91433" tIns="45700" rIns="91433" bIns="45700" rtlCol="0" anchor="t" anchorCtr="0">
            <a:noAutofit/>
          </a:bodyPr>
          <a:lstStyle/>
          <a:p>
            <a:pPr marL="457189" indent="-397923">
              <a:lnSpc>
                <a:spcPct val="100000"/>
              </a:lnSpc>
              <a:spcBef>
                <a:spcPts val="1867"/>
              </a:spcBef>
              <a:buSzPts val="2100"/>
              <a:buChar char="•"/>
            </a:pPr>
            <a:r>
              <a:rPr lang="en"/>
              <a:t>It can be any time of day or night.</a:t>
            </a:r>
            <a:endParaRPr/>
          </a:p>
          <a:p>
            <a:pPr marL="457189" indent="-397923">
              <a:lnSpc>
                <a:spcPct val="100000"/>
              </a:lnSpc>
              <a:buSzPts val="2100"/>
              <a:buChar char="•"/>
            </a:pPr>
            <a:r>
              <a:rPr lang="en"/>
              <a:t>The child just died, and came back to life.</a:t>
            </a:r>
            <a:endParaRPr/>
          </a:p>
          <a:p>
            <a:pPr marL="457189" indent="-397923">
              <a:lnSpc>
                <a:spcPct val="100000"/>
              </a:lnSpc>
              <a:buSzPts val="2100"/>
              <a:buChar char="•"/>
            </a:pPr>
            <a:r>
              <a:rPr lang="en"/>
              <a:t>The event was unexpected.</a:t>
            </a:r>
            <a:endParaRPr/>
          </a:p>
          <a:p>
            <a:pPr marL="457189" indent="-397923">
              <a:lnSpc>
                <a:spcPct val="100000"/>
              </a:lnSpc>
              <a:buSzPts val="2100"/>
              <a:buChar char="•"/>
            </a:pPr>
            <a:r>
              <a:rPr lang="en"/>
              <a:t>The family is stressed.</a:t>
            </a:r>
            <a:endParaRPr/>
          </a:p>
          <a:p>
            <a:pPr marL="457189" indent="-397923">
              <a:lnSpc>
                <a:spcPct val="100000"/>
              </a:lnSpc>
              <a:buSzPts val="2100"/>
              <a:buChar char="•"/>
            </a:pPr>
            <a:r>
              <a:rPr lang="en"/>
              <a:t>The unit is busy caring for the child.</a:t>
            </a:r>
            <a:endParaRPr/>
          </a:p>
          <a:p>
            <a:pPr marL="457189" indent="-397923">
              <a:lnSpc>
                <a:spcPct val="100000"/>
              </a:lnSpc>
              <a:buSzPts val="2100"/>
              <a:buChar char="•"/>
            </a:pPr>
            <a:r>
              <a:rPr lang="en"/>
              <a:t>Many people are talking to the family and the research team may be new faces in an already long line of medical personnel.</a:t>
            </a:r>
            <a:endParaRPr/>
          </a:p>
          <a:p>
            <a:pPr indent="0">
              <a:lnSpc>
                <a:spcPct val="100000"/>
              </a:lnSpc>
              <a:buNone/>
            </a:pPr>
            <a:endParaRPr/>
          </a:p>
          <a:p>
            <a:pPr marL="457189" indent="-397923">
              <a:lnSpc>
                <a:spcPct val="100000"/>
              </a:lnSpc>
              <a:buSzPts val="2100"/>
              <a:buChar char="•"/>
            </a:pPr>
            <a:r>
              <a:rPr lang="en"/>
              <a:t>But there are some tips of the trade that previous studies like THAPCA have taught us.</a:t>
            </a:r>
            <a:endParaRPr/>
          </a:p>
        </p:txBody>
      </p:sp>
      <p:sp>
        <p:nvSpPr>
          <p:cNvPr id="2132" name="Google Shape;2132;p242"/>
          <p:cNvSpPr txBox="1">
            <a:spLocks noGrp="1"/>
          </p:cNvSpPr>
          <p:nvPr>
            <p:ph type="sldNum" idx="12"/>
          </p:nvPr>
        </p:nvSpPr>
        <p:spPr>
          <a:xfrm>
            <a:off x="11330665" y="6251679"/>
            <a:ext cx="731600" cy="524800"/>
          </a:xfrm>
          <a:prstGeom prst="rect">
            <a:avLst/>
          </a:prstGeom>
          <a:noFill/>
          <a:ln>
            <a:noFill/>
          </a:ln>
        </p:spPr>
        <p:txBody>
          <a:bodyPr spcFirstLastPara="1" vert="horz" wrap="square" lIns="91433" tIns="45700" rIns="91433" bIns="45700" rtlCol="0" anchor="ctr" anchorCtr="0">
            <a:noAutofit/>
          </a:bodyPr>
          <a:lstStyle/>
          <a:p>
            <a:fld id="{00000000-1234-1234-1234-123412341234}" type="slidenum">
              <a:rPr lang="en" sz="1333"/>
              <a:pPr/>
              <a:t>3</a:t>
            </a:fld>
            <a:endParaRPr sz="1333"/>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31">
                                            <p:txEl>
                                              <p:pRg st="0" end="0"/>
                                            </p:txEl>
                                          </p:spTgt>
                                        </p:tgtEl>
                                        <p:attrNameLst>
                                          <p:attrName>style.visibility</p:attrName>
                                        </p:attrNameLst>
                                      </p:cBhvr>
                                      <p:to>
                                        <p:strVal val="visible"/>
                                      </p:to>
                                    </p:set>
                                    <p:anim calcmode="lin" valueType="num">
                                      <p:cBhvr additive="base">
                                        <p:cTn id="7" dur="1000"/>
                                        <p:tgtEl>
                                          <p:spTgt spid="21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131">
                                            <p:txEl>
                                              <p:pRg st="1" end="1"/>
                                            </p:txEl>
                                          </p:spTgt>
                                        </p:tgtEl>
                                        <p:attrNameLst>
                                          <p:attrName>style.visibility</p:attrName>
                                        </p:attrNameLst>
                                      </p:cBhvr>
                                      <p:to>
                                        <p:strVal val="visible"/>
                                      </p:to>
                                    </p:set>
                                    <p:anim calcmode="lin" valueType="num">
                                      <p:cBhvr additive="base">
                                        <p:cTn id="12" dur="1000"/>
                                        <p:tgtEl>
                                          <p:spTgt spid="213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131">
                                            <p:txEl>
                                              <p:pRg st="2" end="2"/>
                                            </p:txEl>
                                          </p:spTgt>
                                        </p:tgtEl>
                                        <p:attrNameLst>
                                          <p:attrName>style.visibility</p:attrName>
                                        </p:attrNameLst>
                                      </p:cBhvr>
                                      <p:to>
                                        <p:strVal val="visible"/>
                                      </p:to>
                                    </p:set>
                                    <p:anim calcmode="lin" valueType="num">
                                      <p:cBhvr additive="base">
                                        <p:cTn id="17" dur="1000"/>
                                        <p:tgtEl>
                                          <p:spTgt spid="213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131">
                                            <p:txEl>
                                              <p:pRg st="3" end="3"/>
                                            </p:txEl>
                                          </p:spTgt>
                                        </p:tgtEl>
                                        <p:attrNameLst>
                                          <p:attrName>style.visibility</p:attrName>
                                        </p:attrNameLst>
                                      </p:cBhvr>
                                      <p:to>
                                        <p:strVal val="visible"/>
                                      </p:to>
                                    </p:set>
                                    <p:anim calcmode="lin" valueType="num">
                                      <p:cBhvr additive="base">
                                        <p:cTn id="22" dur="1000"/>
                                        <p:tgtEl>
                                          <p:spTgt spid="213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131">
                                            <p:txEl>
                                              <p:pRg st="4" end="4"/>
                                            </p:txEl>
                                          </p:spTgt>
                                        </p:tgtEl>
                                        <p:attrNameLst>
                                          <p:attrName>style.visibility</p:attrName>
                                        </p:attrNameLst>
                                      </p:cBhvr>
                                      <p:to>
                                        <p:strVal val="visible"/>
                                      </p:to>
                                    </p:set>
                                    <p:anim calcmode="lin" valueType="num">
                                      <p:cBhvr additive="base">
                                        <p:cTn id="27" dur="1000"/>
                                        <p:tgtEl>
                                          <p:spTgt spid="213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131">
                                            <p:txEl>
                                              <p:pRg st="5" end="5"/>
                                            </p:txEl>
                                          </p:spTgt>
                                        </p:tgtEl>
                                        <p:attrNameLst>
                                          <p:attrName>style.visibility</p:attrName>
                                        </p:attrNameLst>
                                      </p:cBhvr>
                                      <p:to>
                                        <p:strVal val="visible"/>
                                      </p:to>
                                    </p:set>
                                    <p:anim calcmode="lin" valueType="num">
                                      <p:cBhvr additive="base">
                                        <p:cTn id="32" dur="1000"/>
                                        <p:tgtEl>
                                          <p:spTgt spid="213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131">
                                            <p:txEl>
                                              <p:pRg st="7" end="7"/>
                                            </p:txEl>
                                          </p:spTgt>
                                        </p:tgtEl>
                                        <p:attrNameLst>
                                          <p:attrName>style.visibility</p:attrName>
                                        </p:attrNameLst>
                                      </p:cBhvr>
                                      <p:to>
                                        <p:strVal val="visible"/>
                                      </p:to>
                                    </p:set>
                                    <p:anim calcmode="lin" valueType="num">
                                      <p:cBhvr additive="base">
                                        <p:cTn id="37" dur="1000"/>
                                        <p:tgtEl>
                                          <p:spTgt spid="2131">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137"/>
        <p:cNvGrpSpPr/>
        <p:nvPr/>
      </p:nvGrpSpPr>
      <p:grpSpPr>
        <a:xfrm>
          <a:off x="0" y="0"/>
          <a:ext cx="0" cy="0"/>
          <a:chOff x="0" y="0"/>
          <a:chExt cx="0" cy="0"/>
        </a:xfrm>
      </p:grpSpPr>
      <p:sp>
        <p:nvSpPr>
          <p:cNvPr id="2138" name="Google Shape;2138;p243"/>
          <p:cNvSpPr txBox="1">
            <a:spLocks noGrp="1"/>
          </p:cNvSpPr>
          <p:nvPr>
            <p:ph type="title"/>
          </p:nvPr>
        </p:nvSpPr>
        <p:spPr>
          <a:xfrm>
            <a:off x="415600" y="593367"/>
            <a:ext cx="11360800" cy="1266400"/>
          </a:xfrm>
          <a:prstGeom prst="rect">
            <a:avLst/>
          </a:prstGeom>
          <a:noFill/>
          <a:ln>
            <a:noFill/>
          </a:ln>
        </p:spPr>
        <p:txBody>
          <a:bodyPr spcFirstLastPara="1" vert="horz" wrap="square" lIns="91433" tIns="45700" rIns="91433" bIns="45700" rtlCol="0" anchor="ctr" anchorCtr="0">
            <a:noAutofit/>
          </a:bodyPr>
          <a:lstStyle/>
          <a:p>
            <a:pPr>
              <a:lnSpc>
                <a:spcPct val="100000"/>
              </a:lnSpc>
              <a:buSzPts val="3300"/>
            </a:pPr>
            <a:r>
              <a:rPr lang="en"/>
              <a:t>Prep before you enroll that first patient</a:t>
            </a:r>
            <a:endParaRPr/>
          </a:p>
          <a:p>
            <a:pPr>
              <a:spcBef>
                <a:spcPts val="1867"/>
              </a:spcBef>
              <a:buClr>
                <a:schemeClr val="dk2"/>
              </a:buClr>
              <a:buSzPts val="2400"/>
            </a:pPr>
            <a:r>
              <a:rPr lang="en" sz="2667"/>
              <a:t>EDUCATE EDUCATE EDUCATE</a:t>
            </a:r>
            <a:endParaRPr sz="5200"/>
          </a:p>
        </p:txBody>
      </p:sp>
      <p:sp>
        <p:nvSpPr>
          <p:cNvPr id="2139" name="Google Shape;2139;p243"/>
          <p:cNvSpPr txBox="1">
            <a:spLocks noGrp="1"/>
          </p:cNvSpPr>
          <p:nvPr>
            <p:ph type="body" idx="1"/>
          </p:nvPr>
        </p:nvSpPr>
        <p:spPr>
          <a:xfrm>
            <a:off x="415600" y="1977233"/>
            <a:ext cx="11360800" cy="4114800"/>
          </a:xfrm>
          <a:prstGeom prst="rect">
            <a:avLst/>
          </a:prstGeom>
          <a:noFill/>
          <a:ln>
            <a:noFill/>
          </a:ln>
        </p:spPr>
        <p:txBody>
          <a:bodyPr spcFirstLastPara="1" vert="horz" wrap="square" lIns="91433" tIns="45700" rIns="91433" bIns="45700" rtlCol="0" anchor="t" anchorCtr="0">
            <a:normAutofit/>
          </a:bodyPr>
          <a:lstStyle/>
          <a:p>
            <a:pPr marL="457189" indent="-474121">
              <a:lnSpc>
                <a:spcPct val="100000"/>
              </a:lnSpc>
              <a:spcBef>
                <a:spcPts val="1867"/>
              </a:spcBef>
              <a:buSzPts val="3000"/>
              <a:buChar char="•"/>
            </a:pPr>
            <a:r>
              <a:rPr lang="en" sz="2267"/>
              <a:t>Educate the medical team members about the study.</a:t>
            </a:r>
            <a:endParaRPr sz="2267"/>
          </a:p>
          <a:p>
            <a:pPr marL="457189" indent="-474121">
              <a:lnSpc>
                <a:spcPct val="100000"/>
              </a:lnSpc>
              <a:buSzPts val="3000"/>
              <a:buChar char="•"/>
            </a:pPr>
            <a:r>
              <a:rPr lang="en" sz="2267"/>
              <a:t>Educate PICU staff members that most families want their child to participate in a study that may benefit for their child.</a:t>
            </a:r>
            <a:endParaRPr sz="1333"/>
          </a:p>
          <a:p>
            <a:pPr marL="457189" indent="-474121">
              <a:lnSpc>
                <a:spcPct val="100000"/>
              </a:lnSpc>
              <a:buSzPts val="3000"/>
              <a:buChar char="•"/>
            </a:pPr>
            <a:r>
              <a:rPr lang="en" sz="2267"/>
              <a:t>Find ‘champions’ willing to learn more details about the study and can help if they are on shift when a study patient comes in.</a:t>
            </a:r>
            <a:endParaRPr sz="2267"/>
          </a:p>
        </p:txBody>
      </p:sp>
      <p:sp>
        <p:nvSpPr>
          <p:cNvPr id="2140" name="Google Shape;2140;p243"/>
          <p:cNvSpPr txBox="1">
            <a:spLocks noGrp="1"/>
          </p:cNvSpPr>
          <p:nvPr>
            <p:ph type="sldNum" idx="12"/>
          </p:nvPr>
        </p:nvSpPr>
        <p:spPr>
          <a:xfrm>
            <a:off x="11330665" y="6251679"/>
            <a:ext cx="731600" cy="524800"/>
          </a:xfrm>
          <a:prstGeom prst="rect">
            <a:avLst/>
          </a:prstGeom>
        </p:spPr>
        <p:txBody>
          <a:bodyPr spcFirstLastPara="1" vert="horz" wrap="square" lIns="121900" tIns="121900" rIns="121900" bIns="121900" rtlCol="0" anchor="ctr" anchorCtr="0">
            <a:normAutofit/>
          </a:bodyPr>
          <a:lstStyle/>
          <a:p>
            <a:fld id="{00000000-1234-1234-1234-123412341234}" type="slidenum">
              <a:rPr lang="en"/>
              <a:pPr/>
              <a:t>4</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139">
                                            <p:txEl>
                                              <p:pRg st="0" end="0"/>
                                            </p:txEl>
                                          </p:spTgt>
                                        </p:tgtEl>
                                        <p:attrNameLst>
                                          <p:attrName>style.visibility</p:attrName>
                                        </p:attrNameLst>
                                      </p:cBhvr>
                                      <p:to>
                                        <p:strVal val="visible"/>
                                      </p:to>
                                    </p:set>
                                    <p:anim calcmode="lin" valueType="num">
                                      <p:cBhvr additive="base">
                                        <p:cTn id="7" dur="1000"/>
                                        <p:tgtEl>
                                          <p:spTgt spid="2139">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2139">
                                            <p:txEl>
                                              <p:pRg st="1" end="1"/>
                                            </p:txEl>
                                          </p:spTgt>
                                        </p:tgtEl>
                                        <p:attrNameLst>
                                          <p:attrName>style.visibility</p:attrName>
                                        </p:attrNameLst>
                                      </p:cBhvr>
                                      <p:to>
                                        <p:strVal val="visible"/>
                                      </p:to>
                                    </p:set>
                                    <p:anim calcmode="lin" valueType="num">
                                      <p:cBhvr additive="base">
                                        <p:cTn id="12" dur="1000"/>
                                        <p:tgtEl>
                                          <p:spTgt spid="2139">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2139">
                                            <p:txEl>
                                              <p:pRg st="2" end="2"/>
                                            </p:txEl>
                                          </p:spTgt>
                                        </p:tgtEl>
                                        <p:attrNameLst>
                                          <p:attrName>style.visibility</p:attrName>
                                        </p:attrNameLst>
                                      </p:cBhvr>
                                      <p:to>
                                        <p:strVal val="visible"/>
                                      </p:to>
                                    </p:set>
                                    <p:anim calcmode="lin" valueType="num">
                                      <p:cBhvr additive="base">
                                        <p:cTn id="17" dur="1000"/>
                                        <p:tgtEl>
                                          <p:spTgt spid="2139">
                                            <p:txEl>
                                              <p:pRg st="2" end="2"/>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44"/>
        <p:cNvGrpSpPr/>
        <p:nvPr/>
      </p:nvGrpSpPr>
      <p:grpSpPr>
        <a:xfrm>
          <a:off x="0" y="0"/>
          <a:ext cx="0" cy="0"/>
          <a:chOff x="0" y="0"/>
          <a:chExt cx="0" cy="0"/>
        </a:xfrm>
      </p:grpSpPr>
      <p:sp>
        <p:nvSpPr>
          <p:cNvPr id="2145" name="Google Shape;2145;p244"/>
          <p:cNvSpPr txBox="1">
            <a:spLocks noGrp="1"/>
          </p:cNvSpPr>
          <p:nvPr>
            <p:ph type="title"/>
          </p:nvPr>
        </p:nvSpPr>
        <p:spPr>
          <a:xfrm>
            <a:off x="415600" y="593367"/>
            <a:ext cx="11360800" cy="831200"/>
          </a:xfrm>
          <a:prstGeom prst="rect">
            <a:avLst/>
          </a:prstGeom>
          <a:noFill/>
          <a:ln>
            <a:noFill/>
          </a:ln>
        </p:spPr>
        <p:txBody>
          <a:bodyPr spcFirstLastPara="1" vert="horz" wrap="square" lIns="91433" tIns="45700" rIns="91433" bIns="45700" rtlCol="0" anchor="ctr" anchorCtr="0">
            <a:noAutofit/>
          </a:bodyPr>
          <a:lstStyle/>
          <a:p>
            <a:pPr>
              <a:lnSpc>
                <a:spcPct val="100000"/>
              </a:lnSpc>
              <a:buClr>
                <a:schemeClr val="dk1"/>
              </a:buClr>
              <a:buSzPts val="3300"/>
            </a:pPr>
            <a:r>
              <a:rPr lang="en"/>
              <a:t>Before you approach the family</a:t>
            </a:r>
            <a:endParaRPr/>
          </a:p>
        </p:txBody>
      </p:sp>
      <p:sp>
        <p:nvSpPr>
          <p:cNvPr id="2146" name="Google Shape;2146;p244"/>
          <p:cNvSpPr txBox="1">
            <a:spLocks noGrp="1"/>
          </p:cNvSpPr>
          <p:nvPr>
            <p:ph type="sldNum" idx="12"/>
          </p:nvPr>
        </p:nvSpPr>
        <p:spPr>
          <a:xfrm>
            <a:off x="11330665" y="6251679"/>
            <a:ext cx="731600" cy="524800"/>
          </a:xfrm>
          <a:prstGeom prst="rect">
            <a:avLst/>
          </a:prstGeom>
          <a:noFill/>
          <a:ln>
            <a:noFill/>
          </a:ln>
        </p:spPr>
        <p:txBody>
          <a:bodyPr spcFirstLastPara="1" vert="horz" wrap="square" lIns="91433" tIns="45700" rIns="91433" bIns="45700" rtlCol="0" anchor="ctr" anchorCtr="0">
            <a:noAutofit/>
          </a:bodyPr>
          <a:lstStyle/>
          <a:p>
            <a:fld id="{00000000-1234-1234-1234-123412341234}" type="slidenum">
              <a:rPr lang="en" sz="1333"/>
              <a:pPr/>
              <a:t>5</a:t>
            </a:fld>
            <a:endParaRPr sz="1333"/>
          </a:p>
        </p:txBody>
      </p:sp>
      <p:sp>
        <p:nvSpPr>
          <p:cNvPr id="2147" name="Google Shape;2147;p244"/>
          <p:cNvSpPr txBox="1">
            <a:spLocks noGrp="1"/>
          </p:cNvSpPr>
          <p:nvPr>
            <p:ph type="body" idx="1"/>
          </p:nvPr>
        </p:nvSpPr>
        <p:spPr>
          <a:xfrm>
            <a:off x="415600" y="1536633"/>
            <a:ext cx="11360800" cy="4555200"/>
          </a:xfrm>
          <a:prstGeom prst="rect">
            <a:avLst/>
          </a:prstGeom>
          <a:noFill/>
          <a:ln>
            <a:noFill/>
          </a:ln>
        </p:spPr>
        <p:txBody>
          <a:bodyPr spcFirstLastPara="1" vert="horz" wrap="square" lIns="91433" tIns="45700" rIns="91433" bIns="45700" rtlCol="0" anchor="t" anchorCtr="0">
            <a:normAutofit/>
          </a:bodyPr>
          <a:lstStyle/>
          <a:p>
            <a:pPr marL="457189" indent="-406390">
              <a:lnSpc>
                <a:spcPct val="100000"/>
              </a:lnSpc>
              <a:spcBef>
                <a:spcPts val="1867"/>
              </a:spcBef>
              <a:buSzPts val="2200"/>
              <a:buChar char="•"/>
            </a:pPr>
            <a:r>
              <a:rPr lang="en" sz="2933"/>
              <a:t>Know the consent document! Practice ahead of time. Role play is good.</a:t>
            </a:r>
            <a:endParaRPr sz="2933"/>
          </a:p>
          <a:p>
            <a:pPr marL="457189" indent="-406390">
              <a:lnSpc>
                <a:spcPct val="100000"/>
              </a:lnSpc>
              <a:buSzPts val="2200"/>
              <a:buChar char="•"/>
            </a:pPr>
            <a:r>
              <a:rPr lang="en" sz="2933"/>
              <a:t>Know the child’s first name and gender.</a:t>
            </a:r>
            <a:endParaRPr sz="2933"/>
          </a:p>
          <a:p>
            <a:pPr marL="457189" indent="-406390">
              <a:lnSpc>
                <a:spcPct val="100000"/>
              </a:lnSpc>
              <a:buSzPts val="2200"/>
              <a:buChar char="•"/>
            </a:pPr>
            <a:r>
              <a:rPr lang="en" sz="2933"/>
              <a:t>Confirm that the child’s attending has briefed the family on the patient’s condition.</a:t>
            </a:r>
            <a:endParaRPr sz="2933"/>
          </a:p>
          <a:p>
            <a:pPr marL="457189" indent="-406390">
              <a:lnSpc>
                <a:spcPct val="100000"/>
              </a:lnSpc>
              <a:buSzPts val="2200"/>
              <a:buChar char="•"/>
            </a:pPr>
            <a:r>
              <a:rPr lang="en" sz="2933"/>
              <a:t>Get into the right frame of mind. Not an ask, but an opportunity to participate in a study that may have benefit.</a:t>
            </a:r>
            <a:endParaRPr sz="2933"/>
          </a:p>
          <a:p>
            <a:pPr marL="457189" indent="-406390">
              <a:lnSpc>
                <a:spcPct val="100000"/>
              </a:lnSpc>
              <a:buSzPts val="2200"/>
              <a:buChar char="•"/>
            </a:pPr>
            <a:r>
              <a:rPr lang="en" sz="2933"/>
              <a:t>Have the family placed in a quiet area and limit family members.</a:t>
            </a:r>
            <a:endParaRPr sz="2933"/>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47">
                                            <p:txEl>
                                              <p:pRg st="0" end="0"/>
                                            </p:txEl>
                                          </p:spTgt>
                                        </p:tgtEl>
                                        <p:attrNameLst>
                                          <p:attrName>style.visibility</p:attrName>
                                        </p:attrNameLst>
                                      </p:cBhvr>
                                      <p:to>
                                        <p:strVal val="visible"/>
                                      </p:to>
                                    </p:set>
                                    <p:animEffect transition="in" filter="fade">
                                      <p:cBhvr>
                                        <p:cTn id="7" dur="1000"/>
                                        <p:tgtEl>
                                          <p:spTgt spid="2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47">
                                            <p:txEl>
                                              <p:pRg st="1" end="1"/>
                                            </p:txEl>
                                          </p:spTgt>
                                        </p:tgtEl>
                                        <p:attrNameLst>
                                          <p:attrName>style.visibility</p:attrName>
                                        </p:attrNameLst>
                                      </p:cBhvr>
                                      <p:to>
                                        <p:strVal val="visible"/>
                                      </p:to>
                                    </p:set>
                                    <p:animEffect transition="in" filter="fade">
                                      <p:cBhvr>
                                        <p:cTn id="12" dur="1000"/>
                                        <p:tgtEl>
                                          <p:spTgt spid="2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47">
                                            <p:txEl>
                                              <p:pRg st="2" end="2"/>
                                            </p:txEl>
                                          </p:spTgt>
                                        </p:tgtEl>
                                        <p:attrNameLst>
                                          <p:attrName>style.visibility</p:attrName>
                                        </p:attrNameLst>
                                      </p:cBhvr>
                                      <p:to>
                                        <p:strVal val="visible"/>
                                      </p:to>
                                    </p:set>
                                    <p:animEffect transition="in" filter="fade">
                                      <p:cBhvr>
                                        <p:cTn id="17" dur="1000"/>
                                        <p:tgtEl>
                                          <p:spTgt spid="2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147">
                                            <p:txEl>
                                              <p:pRg st="3" end="3"/>
                                            </p:txEl>
                                          </p:spTgt>
                                        </p:tgtEl>
                                        <p:attrNameLst>
                                          <p:attrName>style.visibility</p:attrName>
                                        </p:attrNameLst>
                                      </p:cBhvr>
                                      <p:to>
                                        <p:strVal val="visible"/>
                                      </p:to>
                                    </p:set>
                                    <p:animEffect transition="in" filter="fade">
                                      <p:cBhvr>
                                        <p:cTn id="22" dur="1000"/>
                                        <p:tgtEl>
                                          <p:spTgt spid="21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147">
                                            <p:txEl>
                                              <p:pRg st="4" end="4"/>
                                            </p:txEl>
                                          </p:spTgt>
                                        </p:tgtEl>
                                        <p:attrNameLst>
                                          <p:attrName>style.visibility</p:attrName>
                                        </p:attrNameLst>
                                      </p:cBhvr>
                                      <p:to>
                                        <p:strVal val="visible"/>
                                      </p:to>
                                    </p:set>
                                    <p:animEffect transition="in" filter="fade">
                                      <p:cBhvr>
                                        <p:cTn id="27" dur="1000"/>
                                        <p:tgtEl>
                                          <p:spTgt spid="21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52"/>
        <p:cNvGrpSpPr/>
        <p:nvPr/>
      </p:nvGrpSpPr>
      <p:grpSpPr>
        <a:xfrm>
          <a:off x="0" y="0"/>
          <a:ext cx="0" cy="0"/>
          <a:chOff x="0" y="0"/>
          <a:chExt cx="0" cy="0"/>
        </a:xfrm>
      </p:grpSpPr>
      <p:sp>
        <p:nvSpPr>
          <p:cNvPr id="2153" name="Google Shape;2153;p245"/>
          <p:cNvSpPr txBox="1">
            <a:spLocks noGrp="1"/>
          </p:cNvSpPr>
          <p:nvPr>
            <p:ph type="title"/>
          </p:nvPr>
        </p:nvSpPr>
        <p:spPr>
          <a:xfrm>
            <a:off x="415600" y="593367"/>
            <a:ext cx="11360800" cy="831200"/>
          </a:xfrm>
          <a:prstGeom prst="rect">
            <a:avLst/>
          </a:prstGeom>
          <a:noFill/>
          <a:ln>
            <a:noFill/>
          </a:ln>
        </p:spPr>
        <p:txBody>
          <a:bodyPr spcFirstLastPara="1" vert="horz" wrap="square" lIns="91433" tIns="45700" rIns="91433" bIns="45700" rtlCol="0" anchor="ctr" anchorCtr="0">
            <a:noAutofit/>
          </a:bodyPr>
          <a:lstStyle/>
          <a:p>
            <a:pPr>
              <a:lnSpc>
                <a:spcPct val="100000"/>
              </a:lnSpc>
              <a:spcBef>
                <a:spcPts val="1867"/>
              </a:spcBef>
              <a:buClr>
                <a:schemeClr val="dk1"/>
              </a:buClr>
              <a:buSzPts val="800"/>
            </a:pPr>
            <a:r>
              <a:rPr lang="en" b="1"/>
              <a:t>They should hear this from their doctor first, not you!</a:t>
            </a:r>
            <a:endParaRPr/>
          </a:p>
        </p:txBody>
      </p:sp>
      <p:sp>
        <p:nvSpPr>
          <p:cNvPr id="2154" name="Google Shape;2154;p245"/>
          <p:cNvSpPr txBox="1">
            <a:spLocks noGrp="1"/>
          </p:cNvSpPr>
          <p:nvPr>
            <p:ph type="body" idx="1"/>
          </p:nvPr>
        </p:nvSpPr>
        <p:spPr>
          <a:xfrm>
            <a:off x="415600" y="1805867"/>
            <a:ext cx="11360800" cy="4286000"/>
          </a:xfrm>
          <a:prstGeom prst="rect">
            <a:avLst/>
          </a:prstGeom>
          <a:noFill/>
          <a:ln>
            <a:noFill/>
          </a:ln>
        </p:spPr>
        <p:txBody>
          <a:bodyPr spcFirstLastPara="1" vert="horz" wrap="square" lIns="91433" tIns="45700" rIns="91433" bIns="45700" rtlCol="0" anchor="t" anchorCtr="0">
            <a:normAutofit lnSpcReduction="10000"/>
          </a:bodyPr>
          <a:lstStyle/>
          <a:p>
            <a:pPr marL="0" indent="0">
              <a:lnSpc>
                <a:spcPct val="100000"/>
              </a:lnSpc>
              <a:spcBef>
                <a:spcPts val="1867"/>
              </a:spcBef>
              <a:buSzPts val="2400"/>
              <a:buNone/>
            </a:pPr>
            <a:r>
              <a:rPr lang="en" sz="2533" b="1"/>
              <a:t>Ask the team to use clear language that the family will hear again from you during the consent discussion </a:t>
            </a:r>
            <a:endParaRPr sz="2533" b="1"/>
          </a:p>
          <a:p>
            <a:pPr marL="0" indent="0">
              <a:lnSpc>
                <a:spcPct val="100000"/>
              </a:lnSpc>
              <a:spcBef>
                <a:spcPts val="1867"/>
              </a:spcBef>
              <a:buSzPts val="2400"/>
              <a:buNone/>
            </a:pPr>
            <a:r>
              <a:rPr lang="en" sz="2533"/>
              <a:t>“Your child had a cardiac arrest when their heart stopped. They received CPR and it was restarted.”</a:t>
            </a:r>
            <a:endParaRPr sz="2533"/>
          </a:p>
          <a:p>
            <a:pPr marL="0" indent="0">
              <a:lnSpc>
                <a:spcPct val="100000"/>
              </a:lnSpc>
              <a:spcBef>
                <a:spcPts val="1867"/>
              </a:spcBef>
              <a:buSzPts val="2400"/>
              <a:buNone/>
            </a:pPr>
            <a:r>
              <a:rPr lang="en" sz="2533"/>
              <a:t>“You child has brain injury because their brain did not have normal, blood flow during CPR. “</a:t>
            </a:r>
            <a:endParaRPr sz="2533"/>
          </a:p>
          <a:p>
            <a:pPr marL="0" indent="0">
              <a:lnSpc>
                <a:spcPct val="100000"/>
              </a:lnSpc>
              <a:spcBef>
                <a:spcPts val="1867"/>
              </a:spcBef>
              <a:buSzPts val="2400"/>
              <a:buNone/>
            </a:pPr>
            <a:r>
              <a:rPr lang="en" sz="2533"/>
              <a:t>“We want to decrease the chance that brain injury will become brain damage.”</a:t>
            </a:r>
            <a:endParaRPr sz="2533"/>
          </a:p>
          <a:p>
            <a:pPr marL="0" indent="0">
              <a:lnSpc>
                <a:spcPct val="100000"/>
              </a:lnSpc>
              <a:spcBef>
                <a:spcPts val="1867"/>
              </a:spcBef>
              <a:buSzPts val="2400"/>
              <a:buNone/>
            </a:pPr>
            <a:r>
              <a:rPr lang="en" sz="2533"/>
              <a:t>	</a:t>
            </a:r>
            <a:endParaRPr sz="2533"/>
          </a:p>
        </p:txBody>
      </p:sp>
      <p:sp>
        <p:nvSpPr>
          <p:cNvPr id="2155" name="Google Shape;2155;p245"/>
          <p:cNvSpPr txBox="1">
            <a:spLocks noGrp="1"/>
          </p:cNvSpPr>
          <p:nvPr>
            <p:ph type="sldNum" idx="12"/>
          </p:nvPr>
        </p:nvSpPr>
        <p:spPr>
          <a:xfrm>
            <a:off x="11330665" y="6251679"/>
            <a:ext cx="731600" cy="524800"/>
          </a:xfrm>
          <a:prstGeom prst="rect">
            <a:avLst/>
          </a:prstGeom>
          <a:noFill/>
          <a:ln>
            <a:noFill/>
          </a:ln>
        </p:spPr>
        <p:txBody>
          <a:bodyPr spcFirstLastPara="1" vert="horz" wrap="square" lIns="91433" tIns="45700" rIns="91433" bIns="45700" rtlCol="0" anchor="ctr" anchorCtr="0">
            <a:noAutofit/>
          </a:bodyPr>
          <a:lstStyle/>
          <a:p>
            <a:fld id="{00000000-1234-1234-1234-123412341234}" type="slidenum">
              <a:rPr lang="en" sz="1333"/>
              <a:pPr/>
              <a:t>6</a:t>
            </a:fld>
            <a:endParaRPr sz="1333"/>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60"/>
        <p:cNvGrpSpPr/>
        <p:nvPr/>
      </p:nvGrpSpPr>
      <p:grpSpPr>
        <a:xfrm>
          <a:off x="0" y="0"/>
          <a:ext cx="0" cy="0"/>
          <a:chOff x="0" y="0"/>
          <a:chExt cx="0" cy="0"/>
        </a:xfrm>
      </p:grpSpPr>
      <p:sp>
        <p:nvSpPr>
          <p:cNvPr id="2161" name="Google Shape;2161;p246"/>
          <p:cNvSpPr txBox="1">
            <a:spLocks noGrp="1"/>
          </p:cNvSpPr>
          <p:nvPr>
            <p:ph type="sldNum" idx="12"/>
          </p:nvPr>
        </p:nvSpPr>
        <p:spPr>
          <a:xfrm>
            <a:off x="11330665" y="6251679"/>
            <a:ext cx="731600" cy="524800"/>
          </a:xfrm>
          <a:prstGeom prst="rect">
            <a:avLst/>
          </a:prstGeom>
          <a:noFill/>
          <a:ln>
            <a:noFill/>
          </a:ln>
        </p:spPr>
        <p:txBody>
          <a:bodyPr spcFirstLastPara="1" vert="horz" wrap="square" lIns="91433" tIns="45700" rIns="91433" bIns="45700" rtlCol="0" anchor="ctr" anchorCtr="0">
            <a:noAutofit/>
          </a:bodyPr>
          <a:lstStyle/>
          <a:p>
            <a:fld id="{00000000-1234-1234-1234-123412341234}" type="slidenum">
              <a:rPr lang="en" sz="1333"/>
              <a:pPr/>
              <a:t>7</a:t>
            </a:fld>
            <a:endParaRPr sz="1333"/>
          </a:p>
        </p:txBody>
      </p:sp>
      <p:sp>
        <p:nvSpPr>
          <p:cNvPr id="2162" name="Google Shape;2162;p246"/>
          <p:cNvSpPr txBox="1">
            <a:spLocks noGrp="1"/>
          </p:cNvSpPr>
          <p:nvPr>
            <p:ph type="title"/>
          </p:nvPr>
        </p:nvSpPr>
        <p:spPr>
          <a:xfrm>
            <a:off x="415600" y="593367"/>
            <a:ext cx="11360800" cy="831200"/>
          </a:xfrm>
          <a:prstGeom prst="rect">
            <a:avLst/>
          </a:prstGeom>
          <a:noFill/>
          <a:ln>
            <a:noFill/>
          </a:ln>
        </p:spPr>
        <p:txBody>
          <a:bodyPr spcFirstLastPara="1" vert="horz" wrap="square" lIns="91433" tIns="45700" rIns="91433" bIns="45700" rtlCol="0" anchor="ctr" anchorCtr="0">
            <a:noAutofit/>
          </a:bodyPr>
          <a:lstStyle/>
          <a:p>
            <a:pPr>
              <a:lnSpc>
                <a:spcPct val="100000"/>
              </a:lnSpc>
              <a:buSzPts val="3300"/>
            </a:pPr>
            <a:r>
              <a:rPr lang="en"/>
              <a:t>Talking with the Family</a:t>
            </a:r>
            <a:endParaRPr/>
          </a:p>
        </p:txBody>
      </p:sp>
      <p:sp>
        <p:nvSpPr>
          <p:cNvPr id="2163" name="Google Shape;2163;p246"/>
          <p:cNvSpPr txBox="1">
            <a:spLocks noGrp="1"/>
          </p:cNvSpPr>
          <p:nvPr>
            <p:ph type="body" idx="1"/>
          </p:nvPr>
        </p:nvSpPr>
        <p:spPr>
          <a:xfrm>
            <a:off x="415600" y="1536633"/>
            <a:ext cx="11360800" cy="4555200"/>
          </a:xfrm>
          <a:prstGeom prst="rect">
            <a:avLst/>
          </a:prstGeom>
          <a:noFill/>
          <a:ln>
            <a:noFill/>
          </a:ln>
        </p:spPr>
        <p:txBody>
          <a:bodyPr spcFirstLastPara="1" vert="horz" wrap="square" lIns="91433" tIns="45700" rIns="91433" bIns="45700" rtlCol="0" anchor="t" anchorCtr="0">
            <a:noAutofit/>
          </a:bodyPr>
          <a:lstStyle/>
          <a:p>
            <a:pPr marL="457189" indent="-491054">
              <a:lnSpc>
                <a:spcPct val="100000"/>
              </a:lnSpc>
              <a:spcBef>
                <a:spcPts val="1867"/>
              </a:spcBef>
              <a:buSzPts val="3200"/>
              <a:buChar char="•"/>
            </a:pPr>
            <a:r>
              <a:rPr lang="en" sz="2533"/>
              <a:t>Have someone from the care team introduce you to the family.</a:t>
            </a:r>
            <a:endParaRPr sz="2533"/>
          </a:p>
          <a:p>
            <a:pPr marL="457189" indent="-491054">
              <a:lnSpc>
                <a:spcPct val="100000"/>
              </a:lnSpc>
              <a:buSzPts val="3200"/>
              <a:buChar char="•"/>
            </a:pPr>
            <a:r>
              <a:rPr lang="en" sz="2533"/>
              <a:t>Address clinical issues first. Talk about child’s condition. Mention the risk for brain injury after cardiac arrest.</a:t>
            </a:r>
            <a:endParaRPr sz="2533"/>
          </a:p>
          <a:p>
            <a:pPr marL="457189" indent="-491054">
              <a:lnSpc>
                <a:spcPct val="100000"/>
              </a:lnSpc>
              <a:buSzPts val="3200"/>
              <a:buChar char="•"/>
            </a:pPr>
            <a:r>
              <a:rPr lang="en" sz="2533"/>
              <a:t>Use the word ‘study’, not ‘investigation’ or ‘research’ when introducing the study. </a:t>
            </a:r>
            <a:endParaRPr sz="2533"/>
          </a:p>
          <a:p>
            <a:pPr marL="457189" indent="-491054">
              <a:lnSpc>
                <a:spcPct val="100000"/>
              </a:lnSpc>
              <a:buSzPts val="3200"/>
              <a:buChar char="•"/>
            </a:pPr>
            <a:r>
              <a:rPr lang="en" sz="2533"/>
              <a:t>All arms of the study have active temperature control.</a:t>
            </a:r>
            <a:endParaRPr sz="2533"/>
          </a:p>
          <a:p>
            <a:pPr marL="0" indent="0">
              <a:lnSpc>
                <a:spcPct val="100000"/>
              </a:lnSpc>
              <a:spcBef>
                <a:spcPts val="1867"/>
              </a:spcBef>
              <a:buSzPts val="2400"/>
              <a:buNone/>
            </a:pPr>
            <a:endParaRPr sz="2533"/>
          </a:p>
          <a:p>
            <a:pPr marL="0" indent="0">
              <a:lnSpc>
                <a:spcPct val="100000"/>
              </a:lnSpc>
              <a:spcBef>
                <a:spcPts val="1867"/>
              </a:spcBef>
              <a:buSzPts val="2400"/>
              <a:buNone/>
            </a:pPr>
            <a:endParaRPr sz="2533"/>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63">
                                            <p:txEl>
                                              <p:pRg st="0" end="0"/>
                                            </p:txEl>
                                          </p:spTgt>
                                        </p:tgtEl>
                                        <p:attrNameLst>
                                          <p:attrName>style.visibility</p:attrName>
                                        </p:attrNameLst>
                                      </p:cBhvr>
                                      <p:to>
                                        <p:strVal val="visible"/>
                                      </p:to>
                                    </p:set>
                                    <p:anim calcmode="lin" valueType="num">
                                      <p:cBhvr additive="base">
                                        <p:cTn id="7" dur="1000"/>
                                        <p:tgtEl>
                                          <p:spTgt spid="216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163">
                                            <p:txEl>
                                              <p:pRg st="1" end="1"/>
                                            </p:txEl>
                                          </p:spTgt>
                                        </p:tgtEl>
                                        <p:attrNameLst>
                                          <p:attrName>style.visibility</p:attrName>
                                        </p:attrNameLst>
                                      </p:cBhvr>
                                      <p:to>
                                        <p:strVal val="visible"/>
                                      </p:to>
                                    </p:set>
                                    <p:anim calcmode="lin" valueType="num">
                                      <p:cBhvr additive="base">
                                        <p:cTn id="12" dur="1000"/>
                                        <p:tgtEl>
                                          <p:spTgt spid="216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163">
                                            <p:txEl>
                                              <p:pRg st="2" end="2"/>
                                            </p:txEl>
                                          </p:spTgt>
                                        </p:tgtEl>
                                        <p:attrNameLst>
                                          <p:attrName>style.visibility</p:attrName>
                                        </p:attrNameLst>
                                      </p:cBhvr>
                                      <p:to>
                                        <p:strVal val="visible"/>
                                      </p:to>
                                    </p:set>
                                    <p:anim calcmode="lin" valueType="num">
                                      <p:cBhvr additive="base">
                                        <p:cTn id="17" dur="1000"/>
                                        <p:tgtEl>
                                          <p:spTgt spid="216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163">
                                            <p:txEl>
                                              <p:pRg st="3" end="3"/>
                                            </p:txEl>
                                          </p:spTgt>
                                        </p:tgtEl>
                                        <p:attrNameLst>
                                          <p:attrName>style.visibility</p:attrName>
                                        </p:attrNameLst>
                                      </p:cBhvr>
                                      <p:to>
                                        <p:strVal val="visible"/>
                                      </p:to>
                                    </p:set>
                                    <p:anim calcmode="lin" valueType="num">
                                      <p:cBhvr additive="base">
                                        <p:cTn id="22" dur="1000"/>
                                        <p:tgtEl>
                                          <p:spTgt spid="216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68"/>
        <p:cNvGrpSpPr/>
        <p:nvPr/>
      </p:nvGrpSpPr>
      <p:grpSpPr>
        <a:xfrm>
          <a:off x="0" y="0"/>
          <a:ext cx="0" cy="0"/>
          <a:chOff x="0" y="0"/>
          <a:chExt cx="0" cy="0"/>
        </a:xfrm>
      </p:grpSpPr>
      <p:sp>
        <p:nvSpPr>
          <p:cNvPr id="2169" name="Google Shape;2169;p247"/>
          <p:cNvSpPr txBox="1">
            <a:spLocks noGrp="1"/>
          </p:cNvSpPr>
          <p:nvPr>
            <p:ph type="sldNum" idx="12"/>
          </p:nvPr>
        </p:nvSpPr>
        <p:spPr>
          <a:xfrm>
            <a:off x="11330665" y="6251679"/>
            <a:ext cx="731600" cy="524800"/>
          </a:xfrm>
          <a:prstGeom prst="rect">
            <a:avLst/>
          </a:prstGeom>
          <a:noFill/>
          <a:ln>
            <a:noFill/>
          </a:ln>
        </p:spPr>
        <p:txBody>
          <a:bodyPr spcFirstLastPara="1" vert="horz" wrap="square" lIns="91433" tIns="45700" rIns="91433" bIns="45700" rtlCol="0" anchor="ctr" anchorCtr="0">
            <a:noAutofit/>
          </a:bodyPr>
          <a:lstStyle/>
          <a:p>
            <a:fld id="{00000000-1234-1234-1234-123412341234}" type="slidenum">
              <a:rPr lang="en" sz="1333"/>
              <a:pPr/>
              <a:t>8</a:t>
            </a:fld>
            <a:endParaRPr sz="1333"/>
          </a:p>
        </p:txBody>
      </p:sp>
      <p:sp>
        <p:nvSpPr>
          <p:cNvPr id="2170" name="Google Shape;2170;p247"/>
          <p:cNvSpPr txBox="1">
            <a:spLocks noGrp="1"/>
          </p:cNvSpPr>
          <p:nvPr>
            <p:ph type="title"/>
          </p:nvPr>
        </p:nvSpPr>
        <p:spPr>
          <a:xfrm>
            <a:off x="415600" y="593367"/>
            <a:ext cx="11360800" cy="831200"/>
          </a:xfrm>
          <a:prstGeom prst="rect">
            <a:avLst/>
          </a:prstGeom>
          <a:noFill/>
          <a:ln>
            <a:noFill/>
          </a:ln>
        </p:spPr>
        <p:txBody>
          <a:bodyPr spcFirstLastPara="1" vert="horz" wrap="square" lIns="91433" tIns="45700" rIns="91433" bIns="45700" rtlCol="0" anchor="ctr" anchorCtr="0">
            <a:noAutofit/>
          </a:bodyPr>
          <a:lstStyle/>
          <a:p>
            <a:pPr>
              <a:lnSpc>
                <a:spcPct val="100000"/>
              </a:lnSpc>
              <a:buSzPts val="3300"/>
            </a:pPr>
            <a:r>
              <a:rPr lang="en"/>
              <a:t>Talking with the Family</a:t>
            </a:r>
            <a:endParaRPr/>
          </a:p>
        </p:txBody>
      </p:sp>
      <p:sp>
        <p:nvSpPr>
          <p:cNvPr id="2171" name="Google Shape;2171;p247"/>
          <p:cNvSpPr txBox="1">
            <a:spLocks noGrp="1"/>
          </p:cNvSpPr>
          <p:nvPr>
            <p:ph type="body" idx="1"/>
          </p:nvPr>
        </p:nvSpPr>
        <p:spPr>
          <a:xfrm>
            <a:off x="415600" y="1536633"/>
            <a:ext cx="11360800" cy="4555200"/>
          </a:xfrm>
          <a:prstGeom prst="rect">
            <a:avLst/>
          </a:prstGeom>
          <a:noFill/>
          <a:ln>
            <a:noFill/>
          </a:ln>
        </p:spPr>
        <p:txBody>
          <a:bodyPr spcFirstLastPara="1" vert="horz" wrap="square" lIns="91433" tIns="45700" rIns="91433" bIns="45700" rtlCol="0" anchor="t" anchorCtr="0">
            <a:normAutofit/>
          </a:bodyPr>
          <a:lstStyle/>
          <a:p>
            <a:pPr marL="457189" indent="-499521">
              <a:lnSpc>
                <a:spcPct val="115000"/>
              </a:lnSpc>
              <a:buSzPts val="3300"/>
              <a:buChar char="•"/>
            </a:pPr>
            <a:r>
              <a:rPr lang="en" sz="2667"/>
              <a:t>Emphasize patient safety with concrete examples. “If your child needs to go to the OR, then X will happen.”</a:t>
            </a:r>
            <a:endParaRPr sz="2667"/>
          </a:p>
          <a:p>
            <a:pPr marL="457189" indent="-499521">
              <a:lnSpc>
                <a:spcPct val="115000"/>
              </a:lnSpc>
              <a:buSzPts val="3300"/>
              <a:buChar char="•"/>
            </a:pPr>
            <a:r>
              <a:rPr lang="en" sz="2667"/>
              <a:t>Remind them that the study is voluntary.</a:t>
            </a:r>
            <a:endParaRPr sz="2667"/>
          </a:p>
          <a:p>
            <a:pPr marL="457189" indent="-499521">
              <a:lnSpc>
                <a:spcPct val="115000"/>
              </a:lnSpc>
              <a:buSzPts val="3300"/>
              <a:buChar char="•"/>
            </a:pPr>
            <a:r>
              <a:rPr lang="en" sz="2667"/>
              <a:t>Mention adult and neonatal studies done previously.</a:t>
            </a:r>
            <a:endParaRPr sz="2667"/>
          </a:p>
          <a:p>
            <a:pPr marL="457189" indent="-499521">
              <a:lnSpc>
                <a:spcPct val="115000"/>
              </a:lnSpc>
              <a:buSzPts val="3300"/>
              <a:buChar char="•"/>
            </a:pPr>
            <a:r>
              <a:rPr lang="en" sz="2667"/>
              <a:t>Mention number of patients enrolled so far and that there is ongoing independent review of safety data.</a:t>
            </a:r>
            <a:endParaRPr sz="2667"/>
          </a:p>
          <a:p>
            <a:pPr marL="0" indent="0">
              <a:lnSpc>
                <a:spcPct val="115000"/>
              </a:lnSpc>
              <a:buSzPts val="2400"/>
              <a:buNone/>
            </a:pPr>
            <a:endParaRPr sz="2667"/>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171">
                                            <p:txEl>
                                              <p:pRg st="0" end="0"/>
                                            </p:txEl>
                                          </p:spTgt>
                                        </p:tgtEl>
                                        <p:attrNameLst>
                                          <p:attrName>style.visibility</p:attrName>
                                        </p:attrNameLst>
                                      </p:cBhvr>
                                      <p:to>
                                        <p:strVal val="visible"/>
                                      </p:to>
                                    </p:set>
                                    <p:anim calcmode="lin" valueType="num">
                                      <p:cBhvr additive="base">
                                        <p:cTn id="7" dur="1000"/>
                                        <p:tgtEl>
                                          <p:spTgt spid="2171">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2171">
                                            <p:txEl>
                                              <p:pRg st="1" end="1"/>
                                            </p:txEl>
                                          </p:spTgt>
                                        </p:tgtEl>
                                        <p:attrNameLst>
                                          <p:attrName>style.visibility</p:attrName>
                                        </p:attrNameLst>
                                      </p:cBhvr>
                                      <p:to>
                                        <p:strVal val="visible"/>
                                      </p:to>
                                    </p:set>
                                    <p:anim calcmode="lin" valueType="num">
                                      <p:cBhvr additive="base">
                                        <p:cTn id="12" dur="1000"/>
                                        <p:tgtEl>
                                          <p:spTgt spid="2171">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2171">
                                            <p:txEl>
                                              <p:pRg st="2" end="2"/>
                                            </p:txEl>
                                          </p:spTgt>
                                        </p:tgtEl>
                                        <p:attrNameLst>
                                          <p:attrName>style.visibility</p:attrName>
                                        </p:attrNameLst>
                                      </p:cBhvr>
                                      <p:to>
                                        <p:strVal val="visible"/>
                                      </p:to>
                                    </p:set>
                                    <p:anim calcmode="lin" valueType="num">
                                      <p:cBhvr additive="base">
                                        <p:cTn id="17" dur="1000"/>
                                        <p:tgtEl>
                                          <p:spTgt spid="2171">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nodeType="clickEffect">
                                  <p:stCondLst>
                                    <p:cond delay="0"/>
                                  </p:stCondLst>
                                  <p:childTnLst>
                                    <p:set>
                                      <p:cBhvr>
                                        <p:cTn id="21" dur="1" fill="hold">
                                          <p:stCondLst>
                                            <p:cond delay="0"/>
                                          </p:stCondLst>
                                        </p:cTn>
                                        <p:tgtEl>
                                          <p:spTgt spid="2171">
                                            <p:txEl>
                                              <p:pRg st="3" end="3"/>
                                            </p:txEl>
                                          </p:spTgt>
                                        </p:tgtEl>
                                        <p:attrNameLst>
                                          <p:attrName>style.visibility</p:attrName>
                                        </p:attrNameLst>
                                      </p:cBhvr>
                                      <p:to>
                                        <p:strVal val="visible"/>
                                      </p:to>
                                    </p:set>
                                    <p:anim calcmode="lin" valueType="num">
                                      <p:cBhvr additive="base">
                                        <p:cTn id="22" dur="1000"/>
                                        <p:tgtEl>
                                          <p:spTgt spid="2171">
                                            <p:txEl>
                                              <p:pRg st="3" end="3"/>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76"/>
        <p:cNvGrpSpPr/>
        <p:nvPr/>
      </p:nvGrpSpPr>
      <p:grpSpPr>
        <a:xfrm>
          <a:off x="0" y="0"/>
          <a:ext cx="0" cy="0"/>
          <a:chOff x="0" y="0"/>
          <a:chExt cx="0" cy="0"/>
        </a:xfrm>
      </p:grpSpPr>
      <p:sp>
        <p:nvSpPr>
          <p:cNvPr id="2177" name="Google Shape;2177;p248"/>
          <p:cNvSpPr txBox="1">
            <a:spLocks noGrp="1"/>
          </p:cNvSpPr>
          <p:nvPr>
            <p:ph type="title"/>
          </p:nvPr>
        </p:nvSpPr>
        <p:spPr>
          <a:xfrm>
            <a:off x="415600" y="593367"/>
            <a:ext cx="11360800" cy="831200"/>
          </a:xfrm>
          <a:prstGeom prst="rect">
            <a:avLst/>
          </a:prstGeom>
          <a:noFill/>
          <a:ln>
            <a:noFill/>
          </a:ln>
        </p:spPr>
        <p:txBody>
          <a:bodyPr spcFirstLastPara="1" vert="horz" wrap="square" lIns="91433" tIns="45700" rIns="91433" bIns="45700" rtlCol="0" anchor="ctr" anchorCtr="0">
            <a:noAutofit/>
          </a:bodyPr>
          <a:lstStyle/>
          <a:p>
            <a:pPr>
              <a:lnSpc>
                <a:spcPct val="100000"/>
              </a:lnSpc>
              <a:buSzPts val="3300"/>
            </a:pPr>
            <a:r>
              <a:rPr lang="en"/>
              <a:t>Delivery</a:t>
            </a:r>
            <a:endParaRPr/>
          </a:p>
        </p:txBody>
      </p:sp>
      <p:sp>
        <p:nvSpPr>
          <p:cNvPr id="2178" name="Google Shape;2178;p248"/>
          <p:cNvSpPr txBox="1">
            <a:spLocks noGrp="1"/>
          </p:cNvSpPr>
          <p:nvPr>
            <p:ph type="body" idx="1"/>
          </p:nvPr>
        </p:nvSpPr>
        <p:spPr>
          <a:xfrm>
            <a:off x="415600" y="1536633"/>
            <a:ext cx="11360800" cy="4555200"/>
          </a:xfrm>
          <a:prstGeom prst="rect">
            <a:avLst/>
          </a:prstGeom>
          <a:noFill/>
          <a:ln>
            <a:noFill/>
          </a:ln>
        </p:spPr>
        <p:txBody>
          <a:bodyPr spcFirstLastPara="1" vert="horz" wrap="square" lIns="91433" tIns="45700" rIns="91433" bIns="45700" rtlCol="0" anchor="t" anchorCtr="0">
            <a:noAutofit/>
          </a:bodyPr>
          <a:lstStyle/>
          <a:p>
            <a:pPr marL="457189" indent="-491054">
              <a:lnSpc>
                <a:spcPct val="100000"/>
              </a:lnSpc>
              <a:spcBef>
                <a:spcPts val="1867"/>
              </a:spcBef>
              <a:buSzPts val="3200"/>
              <a:buChar char="•"/>
            </a:pPr>
            <a:r>
              <a:rPr lang="en" sz="2533"/>
              <a:t>Don’t over- or undersell.  Hit it down the middle. Don’t come on too strongly or forcefully.</a:t>
            </a:r>
            <a:endParaRPr sz="2533"/>
          </a:p>
          <a:p>
            <a:pPr marL="457189" indent="-491054">
              <a:lnSpc>
                <a:spcPct val="100000"/>
              </a:lnSpc>
              <a:buSzPts val="3200"/>
              <a:buChar char="•"/>
            </a:pPr>
            <a:r>
              <a:rPr lang="en" sz="2533"/>
              <a:t>Show enthusiasm and confidence in the study.</a:t>
            </a:r>
            <a:endParaRPr sz="2533"/>
          </a:p>
          <a:p>
            <a:pPr marL="457189" indent="-491054">
              <a:lnSpc>
                <a:spcPct val="100000"/>
              </a:lnSpc>
              <a:buSzPts val="3200"/>
              <a:buChar char="•"/>
            </a:pPr>
            <a:r>
              <a:rPr lang="en" sz="2533"/>
              <a:t>Assure that the main goal is to give their child the best care possible.</a:t>
            </a:r>
            <a:endParaRPr sz="2533"/>
          </a:p>
          <a:p>
            <a:pPr marL="457189" indent="-491054">
              <a:lnSpc>
                <a:spcPct val="100000"/>
              </a:lnSpc>
              <a:buSzPts val="3200"/>
              <a:buChar char="•"/>
            </a:pPr>
            <a:r>
              <a:rPr lang="en" sz="2533"/>
              <a:t>Instill trust. Be current on child’s condition, current plan and clinical team’s plan going forward.</a:t>
            </a:r>
            <a:endParaRPr sz="2533"/>
          </a:p>
          <a:p>
            <a:pPr marL="457189" indent="-491054">
              <a:lnSpc>
                <a:spcPct val="100000"/>
              </a:lnSpc>
              <a:buSzPts val="3200"/>
              <a:buChar char="•"/>
            </a:pPr>
            <a:r>
              <a:rPr lang="en" sz="2533"/>
              <a:t>Speak in simple terms.</a:t>
            </a:r>
            <a:endParaRPr sz="2533"/>
          </a:p>
          <a:p>
            <a:pPr marL="0" indent="0">
              <a:lnSpc>
                <a:spcPct val="100000"/>
              </a:lnSpc>
              <a:spcBef>
                <a:spcPts val="1867"/>
              </a:spcBef>
              <a:buSzPts val="2400"/>
              <a:buNone/>
            </a:pPr>
            <a:r>
              <a:rPr lang="en" sz="2533"/>
              <a:t> </a:t>
            </a:r>
            <a:endParaRPr sz="2533"/>
          </a:p>
        </p:txBody>
      </p:sp>
      <p:sp>
        <p:nvSpPr>
          <p:cNvPr id="2179" name="Google Shape;2179;p248"/>
          <p:cNvSpPr txBox="1">
            <a:spLocks noGrp="1"/>
          </p:cNvSpPr>
          <p:nvPr>
            <p:ph type="sldNum" idx="12"/>
          </p:nvPr>
        </p:nvSpPr>
        <p:spPr>
          <a:xfrm>
            <a:off x="11330665" y="6251679"/>
            <a:ext cx="731600" cy="524800"/>
          </a:xfrm>
          <a:prstGeom prst="rect">
            <a:avLst/>
          </a:prstGeom>
          <a:noFill/>
          <a:ln>
            <a:noFill/>
          </a:ln>
        </p:spPr>
        <p:txBody>
          <a:bodyPr spcFirstLastPara="1" vert="horz" wrap="square" lIns="91433" tIns="45700" rIns="91433" bIns="45700" rtlCol="0" anchor="ctr" anchorCtr="0">
            <a:noAutofit/>
          </a:bodyPr>
          <a:lstStyle/>
          <a:p>
            <a:fld id="{00000000-1234-1234-1234-123412341234}" type="slidenum">
              <a:rPr lang="en" sz="1333"/>
              <a:pPr/>
              <a:t>9</a:t>
            </a:fld>
            <a:endParaRPr sz="1333"/>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178">
                                            <p:txEl>
                                              <p:pRg st="0" end="0"/>
                                            </p:txEl>
                                          </p:spTgt>
                                        </p:tgtEl>
                                        <p:attrNameLst>
                                          <p:attrName>style.visibility</p:attrName>
                                        </p:attrNameLst>
                                      </p:cBhvr>
                                      <p:to>
                                        <p:strVal val="visible"/>
                                      </p:to>
                                    </p:set>
                                    <p:anim calcmode="lin" valueType="num">
                                      <p:cBhvr additive="base">
                                        <p:cTn id="7" dur="1000"/>
                                        <p:tgtEl>
                                          <p:spTgt spid="2178">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2178">
                                            <p:txEl>
                                              <p:pRg st="1" end="1"/>
                                            </p:txEl>
                                          </p:spTgt>
                                        </p:tgtEl>
                                        <p:attrNameLst>
                                          <p:attrName>style.visibility</p:attrName>
                                        </p:attrNameLst>
                                      </p:cBhvr>
                                      <p:to>
                                        <p:strVal val="visible"/>
                                      </p:to>
                                    </p:set>
                                    <p:anim calcmode="lin" valueType="num">
                                      <p:cBhvr additive="base">
                                        <p:cTn id="12" dur="1000"/>
                                        <p:tgtEl>
                                          <p:spTgt spid="2178">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2178">
                                            <p:txEl>
                                              <p:pRg st="2" end="2"/>
                                            </p:txEl>
                                          </p:spTgt>
                                        </p:tgtEl>
                                        <p:attrNameLst>
                                          <p:attrName>style.visibility</p:attrName>
                                        </p:attrNameLst>
                                      </p:cBhvr>
                                      <p:to>
                                        <p:strVal val="visible"/>
                                      </p:to>
                                    </p:set>
                                    <p:anim calcmode="lin" valueType="num">
                                      <p:cBhvr additive="base">
                                        <p:cTn id="17" dur="1000"/>
                                        <p:tgtEl>
                                          <p:spTgt spid="2178">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2178">
                                            <p:txEl>
                                              <p:pRg st="3" end="3"/>
                                            </p:txEl>
                                          </p:spTgt>
                                        </p:tgtEl>
                                        <p:attrNameLst>
                                          <p:attrName>style.visibility</p:attrName>
                                        </p:attrNameLst>
                                      </p:cBhvr>
                                      <p:to>
                                        <p:strVal val="visible"/>
                                      </p:to>
                                    </p:set>
                                    <p:anim calcmode="lin" valueType="num">
                                      <p:cBhvr additive="base">
                                        <p:cTn id="22" dur="1000"/>
                                        <p:tgtEl>
                                          <p:spTgt spid="2178">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2178">
                                            <p:txEl>
                                              <p:pRg st="4" end="4"/>
                                            </p:txEl>
                                          </p:spTgt>
                                        </p:tgtEl>
                                        <p:attrNameLst>
                                          <p:attrName>style.visibility</p:attrName>
                                        </p:attrNameLst>
                                      </p:cBhvr>
                                      <p:to>
                                        <p:strVal val="visible"/>
                                      </p:to>
                                    </p:set>
                                    <p:anim calcmode="lin" valueType="num">
                                      <p:cBhvr additive="base">
                                        <p:cTn id="27" dur="1000"/>
                                        <p:tgtEl>
                                          <p:spTgt spid="2178">
                                            <p:txEl>
                                              <p:pRg st="4" end="4"/>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2178">
                                            <p:txEl>
                                              <p:pRg st="5" end="5"/>
                                            </p:txEl>
                                          </p:spTgt>
                                        </p:tgtEl>
                                        <p:attrNameLst>
                                          <p:attrName>style.visibility</p:attrName>
                                        </p:attrNameLst>
                                      </p:cBhvr>
                                      <p:to>
                                        <p:strVal val="visible"/>
                                      </p:to>
                                    </p:set>
                                    <p:anim calcmode="lin" valueType="num">
                                      <p:cBhvr additive="base">
                                        <p:cTn id="32" dur="1000"/>
                                        <p:tgtEl>
                                          <p:spTgt spid="2178">
                                            <p:txEl>
                                              <p:pRg st="5" end="5"/>
                                            </p:txEl>
                                          </p:spTgt>
                                        </p:tgtEl>
                                        <p:attrNameLst>
                                          <p:attrName>ppt_x</p:attrName>
                                        </p:attrNameLst>
                                      </p:cBhvr>
                                      <p:tavLst>
                                        <p:tav tm="0">
                                          <p:val>
                                            <p:strVal val="#ppt_x-1"/>
                                          </p:val>
                                        </p:tav>
                                        <p:tav tm="100000">
                                          <p:val>
                                            <p:strVal val="#ppt_x"/>
                                          </p:val>
                                        </p:tav>
                                      </p:tavLst>
                                    </p:anim>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178">
                                            <p:txEl>
                                              <p:pRg st="0" end="0"/>
                                            </p:txEl>
                                          </p:spTgt>
                                        </p:tgtEl>
                                        <p:attrNameLst>
                                          <p:attrName>style.visibility</p:attrName>
                                        </p:attrNameLst>
                                      </p:cBhvr>
                                      <p:to>
                                        <p:strVal val="visible"/>
                                      </p:to>
                                    </p:set>
                                    <p:animEffect transition="in" filter="fade">
                                      <p:cBhvr>
                                        <p:cTn id="37" dur="1000"/>
                                        <p:tgtEl>
                                          <p:spTgt spid="217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178">
                                            <p:txEl>
                                              <p:pRg st="1" end="1"/>
                                            </p:txEl>
                                          </p:spTgt>
                                        </p:tgtEl>
                                        <p:attrNameLst>
                                          <p:attrName>style.visibility</p:attrName>
                                        </p:attrNameLst>
                                      </p:cBhvr>
                                      <p:to>
                                        <p:strVal val="visible"/>
                                      </p:to>
                                    </p:set>
                                    <p:animEffect transition="in" filter="fade">
                                      <p:cBhvr>
                                        <p:cTn id="42" dur="1000"/>
                                        <p:tgtEl>
                                          <p:spTgt spid="2178">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178">
                                            <p:txEl>
                                              <p:pRg st="2" end="2"/>
                                            </p:txEl>
                                          </p:spTgt>
                                        </p:tgtEl>
                                        <p:attrNameLst>
                                          <p:attrName>style.visibility</p:attrName>
                                        </p:attrNameLst>
                                      </p:cBhvr>
                                      <p:to>
                                        <p:strVal val="visible"/>
                                      </p:to>
                                    </p:set>
                                    <p:animEffect transition="in" filter="fade">
                                      <p:cBhvr>
                                        <p:cTn id="47" dur="1000"/>
                                        <p:tgtEl>
                                          <p:spTgt spid="2178">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178">
                                            <p:txEl>
                                              <p:pRg st="3" end="3"/>
                                            </p:txEl>
                                          </p:spTgt>
                                        </p:tgtEl>
                                        <p:attrNameLst>
                                          <p:attrName>style.visibility</p:attrName>
                                        </p:attrNameLst>
                                      </p:cBhvr>
                                      <p:to>
                                        <p:strVal val="visible"/>
                                      </p:to>
                                    </p:set>
                                    <p:animEffect transition="in" filter="fade">
                                      <p:cBhvr>
                                        <p:cTn id="52" dur="1000"/>
                                        <p:tgtEl>
                                          <p:spTgt spid="2178">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178">
                                            <p:txEl>
                                              <p:pRg st="4" end="4"/>
                                            </p:txEl>
                                          </p:spTgt>
                                        </p:tgtEl>
                                        <p:attrNameLst>
                                          <p:attrName>style.visibility</p:attrName>
                                        </p:attrNameLst>
                                      </p:cBhvr>
                                      <p:to>
                                        <p:strVal val="visible"/>
                                      </p:to>
                                    </p:set>
                                    <p:animEffect transition="in" filter="fade">
                                      <p:cBhvr>
                                        <p:cTn id="57" dur="1000"/>
                                        <p:tgtEl>
                                          <p:spTgt spid="2178">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2178">
                                            <p:txEl>
                                              <p:pRg st="5" end="5"/>
                                            </p:txEl>
                                          </p:spTgt>
                                        </p:tgtEl>
                                        <p:attrNameLst>
                                          <p:attrName>style.visibility</p:attrName>
                                        </p:attrNameLst>
                                      </p:cBhvr>
                                      <p:to>
                                        <p:strVal val="visible"/>
                                      </p:to>
                                    </p:set>
                                    <p:animEffect transition="in" filter="fade">
                                      <p:cBhvr>
                                        <p:cTn id="62" dur="1000"/>
                                        <p:tgtEl>
                                          <p:spTgt spid="217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1064</Words>
  <Application>Microsoft Office PowerPoint</Application>
  <PresentationFormat>Widescreen</PresentationFormat>
  <Paragraphs>123</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Comfortaa</vt:lpstr>
      <vt:lpstr>Office Theme</vt:lpstr>
      <vt:lpstr>Consenting Lessons from THAPCA Dr. Alexis Topjian &amp; Moni Weber</vt:lpstr>
      <vt:lpstr>Consenting Timeline and To Do’s</vt:lpstr>
      <vt:lpstr>Consenting for research in Pediatric Emergency Situations is hard!</vt:lpstr>
      <vt:lpstr>Prep before you enroll that first patient EDUCATE EDUCATE EDUCATE</vt:lpstr>
      <vt:lpstr>Before you approach the family</vt:lpstr>
      <vt:lpstr>They should hear this from their doctor first, not you!</vt:lpstr>
      <vt:lpstr>Talking with the Family</vt:lpstr>
      <vt:lpstr>Talking with the Family</vt:lpstr>
      <vt:lpstr>Delivery</vt:lpstr>
      <vt:lpstr>Delivery</vt:lpstr>
      <vt:lpstr>Benefits</vt:lpstr>
      <vt:lpstr>Risks</vt:lpstr>
      <vt:lpstr>Risks continued</vt:lpstr>
      <vt:lpstr>Consent process follow up</vt:lpstr>
      <vt:lpstr>Debrief</vt:lpstr>
      <vt:lpstr>Questions and Discussion</vt:lpstr>
    </vt:vector>
  </TitlesOfParts>
  <Company>Michigan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Consenting Lessons from THAPCA Dr. Alexis Topjian &amp; Moni Weber</dc:title>
  <dc:creator>Miller, Courtney</dc:creator>
  <cp:lastModifiedBy>Miller, Courtney</cp:lastModifiedBy>
  <cp:revision>1</cp:revision>
  <dcterms:created xsi:type="dcterms:W3CDTF">2022-06-02T16:29:48Z</dcterms:created>
  <dcterms:modified xsi:type="dcterms:W3CDTF">2022-06-02T16:30:07Z</dcterms:modified>
</cp:coreProperties>
</file>