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6" r:id="rId2"/>
    <p:sldMasterId id="2147483768" r:id="rId3"/>
    <p:sldMasterId id="2147483780" r:id="rId4"/>
    <p:sldMasterId id="2147483799" r:id="rId5"/>
  </p:sldMasterIdLst>
  <p:notesMasterIdLst>
    <p:notesMasterId r:id="rId31"/>
  </p:notesMasterIdLst>
  <p:sldIdLst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5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88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E2467-958A-44A3-9084-9E788823D20B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CBDF2-EBED-4933-8BD0-6069530F1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4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3F2B6-6D0E-2648-8A93-221E46D61FD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037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r>
              <a:rPr lang="en-US" baseline="0" dirty="0" smtClean="0"/>
              <a:t> Criteria in Grant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1C41C5-2259-034A-842A-17107B61B8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266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Category for doomed – Not Recommended for</a:t>
            </a:r>
            <a:r>
              <a:rPr lang="en-US" baseline="0" dirty="0" smtClean="0"/>
              <a:t> Further consideration (NRFC)</a:t>
            </a:r>
          </a:p>
          <a:p>
            <a:endParaRPr lang="en-US" baseline="0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Understanding the Percentile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percentile is the approximate percentage of applications that received a better overall impact/priority score from the study section during the past year.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applications reviewed in ad hoc study sections, a different base may be used to calculate percentiles.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percentiles are reported as whole numbers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a subset of all applications receive percentiles. The types of applications that are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percentiled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vary across different NIH Institutes and Centers.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summary statement will identify the base that was used to determine the percentile.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1C41C5-2259-034A-842A-17107B61B8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28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026B-49D5-4EE2-A524-A4ACF813D678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C51-95B2-4617-AE1D-4C05E875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2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026B-49D5-4EE2-A524-A4ACF813D678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C51-95B2-4617-AE1D-4C05E875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1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026B-49D5-4EE2-A524-A4ACF813D678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C51-95B2-4617-AE1D-4C05E875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76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026B-49D5-4EE2-A524-A4ACF813D678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C51-95B2-4617-AE1D-4C05E875EE7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9527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026B-49D5-4EE2-A524-A4ACF813D678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C51-95B2-4617-AE1D-4C05E875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89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026B-49D5-4EE2-A524-A4ACF813D678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C51-95B2-4617-AE1D-4C05E875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55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026B-49D5-4EE2-A524-A4ACF813D678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C51-95B2-4617-AE1D-4C05E875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79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026B-49D5-4EE2-A524-A4ACF813D678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C51-95B2-4617-AE1D-4C05E875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54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026B-49D5-4EE2-A524-A4ACF813D678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C51-95B2-4617-AE1D-4C05E875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27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1124-41C2-4665-B14A-6F8D98D81637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76B-EDDD-4B8B-91DD-A4220B8FC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23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1124-41C2-4665-B14A-6F8D98D81637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76B-EDDD-4B8B-91DD-A4220B8FC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5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026B-49D5-4EE2-A524-A4ACF813D678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C51-95B2-4617-AE1D-4C05E875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82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1124-41C2-4665-B14A-6F8D98D81637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76B-EDDD-4B8B-91DD-A4220B8FC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29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1124-41C2-4665-B14A-6F8D98D81637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76B-EDDD-4B8B-91DD-A4220B8FC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31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1124-41C2-4665-B14A-6F8D98D81637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76B-EDDD-4B8B-91DD-A4220B8FC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08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1124-41C2-4665-B14A-6F8D98D81637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76B-EDDD-4B8B-91DD-A4220B8FC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49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1124-41C2-4665-B14A-6F8D98D81637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76B-EDDD-4B8B-91DD-A4220B8FC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6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1124-41C2-4665-B14A-6F8D98D81637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76B-EDDD-4B8B-91DD-A4220B8FC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27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1124-41C2-4665-B14A-6F8D98D81637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76B-EDDD-4B8B-91DD-A4220B8FC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46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1124-41C2-4665-B14A-6F8D98D81637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76B-EDDD-4B8B-91DD-A4220B8FC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81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1124-41C2-4665-B14A-6F8D98D81637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A76B-EDDD-4B8B-91DD-A4220B8FC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75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Thursday, October 12,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9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026B-49D5-4EE2-A524-A4ACF813D678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C51-95B2-4617-AE1D-4C05E875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93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Thursday, October 12,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7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Thursday, October 12,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3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Thursday, October 12,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1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Thursday, October 12,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7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Thursday, October 12,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9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Thursday, October 12,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Thursday, October 12,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2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Thursday, October 12, 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6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Thursday, October 12,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Thursday, October 12,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7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026B-49D5-4EE2-A524-A4ACF813D678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C51-95B2-4617-AE1D-4C05E875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82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top_hea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6400800"/>
            <a:ext cx="85471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top_head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000"/>
            <a:ext cx="8559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ome_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6697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ni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100"/>
            <a:ext cx="48768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o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143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ogo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00800"/>
            <a:ext cx="3683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logo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00800"/>
            <a:ext cx="381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332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1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304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9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7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26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86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23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3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026B-49D5-4EE2-A524-A4ACF813D678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C51-95B2-4617-AE1D-4C05E875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067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2288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5341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67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7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0"/>
            <a:ext cx="8915400" cy="647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7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14933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67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2672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47039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67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2672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2672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600200"/>
            <a:ext cx="42672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267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9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8686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4114800"/>
            <a:ext cx="8686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C8AA-4D28-2F45-8ACE-20AF6890A48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10/12/2017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1C78-133E-6A45-B95D-D44C5FC78E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331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C8AA-4D28-2F45-8ACE-20AF6890A48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10/12/2017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1C78-133E-6A45-B95D-D44C5FC78E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381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026B-49D5-4EE2-A524-A4ACF813D678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C51-95B2-4617-AE1D-4C05E875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539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C8AA-4D28-2F45-8ACE-20AF6890A48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10/12/2017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1C78-133E-6A45-B95D-D44C5FC78E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39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C8AA-4D28-2F45-8ACE-20AF6890A48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10/12/2017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1C78-133E-6A45-B95D-D44C5FC78E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85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C8AA-4D28-2F45-8ACE-20AF6890A48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10/12/2017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1C78-133E-6A45-B95D-D44C5FC78E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270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C8AA-4D28-2F45-8ACE-20AF6890A48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10/12/2017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1C78-133E-6A45-B95D-D44C5FC78E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412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C8AA-4D28-2F45-8ACE-20AF6890A48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10/12/2017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1C78-133E-6A45-B95D-D44C5FC78E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052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C8AA-4D28-2F45-8ACE-20AF6890A48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10/12/2017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1C78-133E-6A45-B95D-D44C5FC78E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725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C8AA-4D28-2F45-8ACE-20AF6890A48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10/12/2017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1C78-133E-6A45-B95D-D44C5FC78E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362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C8AA-4D28-2F45-8ACE-20AF6890A48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10/12/2017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1C78-133E-6A45-B95D-D44C5FC78E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983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C8AA-4D28-2F45-8ACE-20AF6890A48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10/12/2017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1C78-133E-6A45-B95D-D44C5FC78E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567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Californian FB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Californian FB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72C398-991E-AC45-9935-D7BA310A0D1D}" type="slidenum">
              <a:rPr lang="en-US">
                <a:solidFill>
                  <a:srgbClr val="FFFFFF"/>
                </a:solidFill>
                <a:latin typeface="Californian FB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fornian FB"/>
            </a:endParaRPr>
          </a:p>
        </p:txBody>
      </p:sp>
    </p:spTree>
    <p:extLst>
      <p:ext uri="{BB962C8B-B14F-4D97-AF65-F5344CB8AC3E}">
        <p14:creationId xmlns:p14="http://schemas.microsoft.com/office/powerpoint/2010/main" val="31289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026B-49D5-4EE2-A524-A4ACF813D678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C51-95B2-4617-AE1D-4C05E875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839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FC7F-29BE-CD47-B184-36647CD6B51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190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79743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026B-49D5-4EE2-A524-A4ACF813D678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C51-95B2-4617-AE1D-4C05E875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026B-49D5-4EE2-A524-A4ACF813D678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DC51-95B2-4617-AE1D-4C05E875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2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6BB026B-49D5-4EE2-A524-A4ACF813D678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C0BDC51-95B2-4617-AE1D-4C05E875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94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F1124-41C2-4665-B14A-6F8D98D81637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5A76B-EDDD-4B8B-91DD-A4220B8FC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8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80CB818-7379-467D-8E76-EF9D9074A26C}" type="datetime2">
              <a:rPr lang="en-US" smtClean="0"/>
              <a:t>Thursday, October 12,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0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OPERA bottom border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5" descr="top_headers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6"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0"/>
            <a:ext cx="8153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68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0" y="6583363"/>
            <a:ext cx="38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375BB2-2FA0-9146-8F65-63C8218D2FA5}" type="slidenum">
              <a:rPr lang="en-US" sz="1200" b="1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smtClean="0">
              <a:solidFill>
                <a:srgbClr val="000000"/>
              </a:solidFill>
            </a:endParaRPr>
          </a:p>
        </p:txBody>
      </p:sp>
      <p:pic>
        <p:nvPicPr>
          <p:cNvPr id="1031" name="Picture 8" descr="shield - approved by Emory 7-00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77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90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80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869C8AA-4D28-2F45-8ACE-20AF6890A48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10/12/2017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A6A1C78-133E-6A45-B95D-D44C5FC78E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26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nett.umich.edu/training/ctmc" TargetMode="External"/><Relationship Id="rId2" Type="http://schemas.openxmlformats.org/officeDocument/2006/relationships/hyperlink" Target="mailto:ninds-ctmc-info@umich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myncbi/" TargetMode="Externa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2613335" cy="13498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22" y="1214152"/>
            <a:ext cx="2315621" cy="23332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30" y="730474"/>
            <a:ext cx="3010855" cy="1332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4872"/>
            <a:ext cx="1901952" cy="190195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30" y="2380797"/>
            <a:ext cx="3070421" cy="13177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" y="48006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CLINICAL TRIAL METHODOLOGY COURSE 2017 WEBINAR SERIES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668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59" y="2556416"/>
            <a:ext cx="7620000" cy="30116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</a:t>
            </a:r>
            <a:r>
              <a:rPr lang="en-US" sz="2800" dirty="0"/>
              <a:t>study sections love and hate (Wright)</a:t>
            </a:r>
          </a:p>
          <a:p>
            <a:r>
              <a:rPr lang="en-US" sz="2800" dirty="0"/>
              <a:t>What happens during the study section (Wright)</a:t>
            </a:r>
          </a:p>
          <a:p>
            <a:r>
              <a:rPr lang="en-US" sz="2800" dirty="0" smtClean="0"/>
              <a:t>What are the review criteria (Wright)</a:t>
            </a:r>
          </a:p>
          <a:p>
            <a:r>
              <a:rPr lang="en-US" sz="2800" dirty="0" smtClean="0"/>
              <a:t>What is an ND?</a:t>
            </a:r>
          </a:p>
          <a:p>
            <a:pPr marL="114300" indent="0">
              <a:buNone/>
            </a:pPr>
            <a:endParaRPr lang="en-US" sz="2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5859" y="274638"/>
            <a:ext cx="7764037" cy="1143000"/>
          </a:xfrm>
        </p:spPr>
        <p:txBody>
          <a:bodyPr/>
          <a:lstStyle/>
          <a:p>
            <a:r>
              <a:rPr lang="en-US" sz="3600" b="1" dirty="0" smtClean="0"/>
              <a:t>WRIGHT Qs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8704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WHAT STUDY SECTIONS HATE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2892"/>
            <a:ext cx="7620000" cy="4800600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smtClean="0"/>
              <a:t>Sloppiness (grammar, spelling, organization)- ALL sections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Too dense, play on font size and space, small images</a:t>
            </a:r>
            <a:endParaRPr lang="en-US" dirty="0"/>
          </a:p>
          <a:p>
            <a:pPr>
              <a:lnSpc>
                <a:spcPct val="140000"/>
              </a:lnSpc>
            </a:pPr>
            <a:r>
              <a:rPr lang="en-US" dirty="0" smtClean="0"/>
              <a:t>Overly ambitions (especially for </a:t>
            </a:r>
            <a:r>
              <a:rPr lang="en-US" dirty="0" err="1" smtClean="0"/>
              <a:t>Jr</a:t>
            </a:r>
            <a:r>
              <a:rPr lang="en-US" dirty="0" smtClean="0"/>
              <a:t>, or training grants)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Dependent Aims!</a:t>
            </a:r>
            <a:endParaRPr lang="en-US" dirty="0"/>
          </a:p>
          <a:p>
            <a:pPr>
              <a:lnSpc>
                <a:spcPct val="140000"/>
              </a:lnSpc>
            </a:pPr>
            <a:r>
              <a:rPr lang="en-US" dirty="0" smtClean="0"/>
              <a:t>Lack of serious statistical support</a:t>
            </a:r>
            <a:endParaRPr lang="en-US" dirty="0"/>
          </a:p>
          <a:p>
            <a:pPr>
              <a:lnSpc>
                <a:spcPct val="140000"/>
              </a:lnSpc>
            </a:pPr>
            <a:r>
              <a:rPr lang="en-US" dirty="0" smtClean="0"/>
              <a:t>Poor justification for your approach (populations, testing instruments, outcome measures, alternative hypotheses)</a:t>
            </a:r>
            <a:endParaRPr lang="en-US" dirty="0"/>
          </a:p>
          <a:p>
            <a:pPr>
              <a:lnSpc>
                <a:spcPct val="140000"/>
              </a:lnSpc>
            </a:pPr>
            <a:r>
              <a:rPr lang="en-US" dirty="0" smtClean="0"/>
              <a:t>Outrageous budgets</a:t>
            </a:r>
            <a:endParaRPr lang="en-US" dirty="0"/>
          </a:p>
          <a:p>
            <a:pPr>
              <a:lnSpc>
                <a:spcPct val="140000"/>
              </a:lnSpc>
            </a:pPr>
            <a:r>
              <a:rPr lang="en-US" dirty="0" smtClean="0"/>
              <a:t>Lack of attention to human subjects </a:t>
            </a:r>
          </a:p>
          <a:p>
            <a:pPr>
              <a:lnSpc>
                <a:spcPct val="140000"/>
              </a:lnSpc>
            </a:pPr>
            <a:endParaRPr lang="en-US" dirty="0"/>
          </a:p>
          <a:p>
            <a:pPr>
              <a:lnSpc>
                <a:spcPct val="140000"/>
              </a:lnSpc>
            </a:pPr>
            <a:endParaRPr lang="en-US" dirty="0"/>
          </a:p>
          <a:p>
            <a:pPr marL="0" indent="0">
              <a:lnSpc>
                <a:spcPct val="14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8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WHAT STUDY SECTIONS LOVE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507"/>
            <a:ext cx="8229600" cy="509349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Clean, supported story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Solid connection from significance, foundation (prelim data), approach, outcomes, interpretation of results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Thoughtful discussion of limitation and how the outcome of the grant will guide discovery even if negative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Evidence that you can do the study - recruitment (type and number), expertise in group, ...especially showing have done before.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Clear path for next step especially if Go-No-Go grant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Lack of serious statistical support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Strong statistical plan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8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red-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0" y="809776"/>
            <a:ext cx="8765540" cy="60482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5859" y="229278"/>
            <a:ext cx="7764037" cy="1143000"/>
          </a:xfrm>
        </p:spPr>
        <p:txBody>
          <a:bodyPr/>
          <a:lstStyle/>
          <a:p>
            <a:r>
              <a:rPr lang="en-US" sz="3600" b="1" dirty="0" smtClean="0"/>
              <a:t>WHAT HAPPENS IN STUDY SECTION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3954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3fdd2d0-356a-0133-0a02-0e76e5725d9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8857"/>
            <a:ext cx="8653872" cy="4867803"/>
          </a:xfrm>
          <a:prstGeom prst="rect">
            <a:avLst/>
          </a:prstGeom>
        </p:spPr>
      </p:pic>
      <p:pic>
        <p:nvPicPr>
          <p:cNvPr id="6" name="Picture 5" descr="MV5BODQwOTc5MDM2N15BMl5BanBnXkFtZTcwODQxNTEzNA@@._V1_UY1200_CR85,0,630,1200_AL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-68044"/>
            <a:ext cx="3600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ory7Pic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37" y="2002082"/>
            <a:ext cx="8641722" cy="4751601"/>
          </a:xfrm>
          <a:prstGeom prst="rect">
            <a:avLst/>
          </a:prstGeom>
        </p:spPr>
      </p:pic>
      <p:pic>
        <p:nvPicPr>
          <p:cNvPr id="6" name="Picture 5" descr="insiderimag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2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923925" y="0"/>
            <a:ext cx="7797800" cy="652463"/>
          </a:xfrm>
        </p:spPr>
        <p:txBody>
          <a:bodyPr anchor="t"/>
          <a:lstStyle/>
          <a:p>
            <a:r>
              <a:rPr lang="en-US" sz="3200">
                <a:latin typeface="Calibri" charset="0"/>
              </a:rPr>
              <a:t>Scoring Descriptions</a:t>
            </a:r>
          </a:p>
        </p:txBody>
      </p:sp>
      <p:sp>
        <p:nvSpPr>
          <p:cNvPr id="15363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38F25-AC25-CB45-BBB4-0EABFB3853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0"/>
              <a:cs typeface="+mn-cs"/>
            </a:endParaRPr>
          </a:p>
        </p:txBody>
      </p:sp>
      <p:pic>
        <p:nvPicPr>
          <p:cNvPr id="2052" name="Picture 11" descr="alt=&quot;This diagram shows the level of impact, scores from 1 to 9, their associated descriptor, and a graphic that illustrates the balance between strengths and weaknesses for the scores. The impact ranges from high (scores of 1-3) to moderate (scores of 4-6) to low (scores of 7-9). The associated descriptors for each score are the following: 1, exceptional; 2, outstanding; 3, excellent; 4, very good; 5, good; 6, satisfactory; 7, fair; 8, marginal; and 9, poor. The graphic illustrates that higher scores have more associated strengths than weaknesses, and the lower  scores have more associated weaknesses than strengths; the relationship between the number of strengths and weaknesses for each application, as it corresponds to the scores, is not linear. Non-numeric score options are available; NR = Not Recommended for Further Consideration; DF = deferred; AB = abstention, CF = Conflict; NP = Not Present; ND = Not Discussed.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7" y="744538"/>
            <a:ext cx="82042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25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19747" y="5791200"/>
            <a:ext cx="7620000" cy="10160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Minor Weakness:  An easily addressable weakness that does not substantially lessen impact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Moderate Weakness:  A weakness that lessens impact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Major Weakness:  A weakness that severely limits impact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56009" y="559260"/>
          <a:ext cx="7620000" cy="5032380"/>
        </p:xfrm>
        <a:graphic>
          <a:graphicData uri="http://schemas.openxmlformats.org/drawingml/2006/table">
            <a:tbl>
              <a:tblPr/>
              <a:tblGrid>
                <a:gridCol w="931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2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Score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Descriptor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Additional Guidance on Strengths/Weaknesses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Exceptional 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Exceptionally strong with essentially no weaknesses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Outstanding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Extremely strong with negligible weaknesses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Excellent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Very strong with only some minor weaknesses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Very Good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Strong but with numerous minor weaknesses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Good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Strong but with at least one moderate weakness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Satisfactory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Some strengths but also some moderate weaknesses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Fair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Some strengths but with at least one major weakness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Marginal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 few strengths and a few major weaknesses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9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Poor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Very few strengths and numerous major weaknesses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18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764037" cy="1143000"/>
          </a:xfrm>
        </p:spPr>
        <p:txBody>
          <a:bodyPr/>
          <a:lstStyle/>
          <a:p>
            <a:r>
              <a:rPr lang="en-US" dirty="0" smtClean="0"/>
              <a:t>What Happens in Study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scores</a:t>
            </a:r>
          </a:p>
          <a:p>
            <a:r>
              <a:rPr lang="en-US" dirty="0" smtClean="0"/>
              <a:t>Primary Reviewer 1</a:t>
            </a:r>
          </a:p>
          <a:p>
            <a:pPr lvl="1"/>
            <a:r>
              <a:rPr lang="en-US" dirty="0" smtClean="0"/>
              <a:t>Provides and overview of your proposal </a:t>
            </a:r>
          </a:p>
          <a:p>
            <a:r>
              <a:rPr lang="en-US" dirty="0" smtClean="0"/>
              <a:t>Scientific foundation reviewer </a:t>
            </a:r>
          </a:p>
          <a:p>
            <a:pPr lvl="1"/>
            <a:r>
              <a:rPr lang="en-US" dirty="0" smtClean="0"/>
              <a:t>Presents the preclinical supporting data </a:t>
            </a:r>
          </a:p>
          <a:p>
            <a:r>
              <a:rPr lang="en-US" dirty="0" smtClean="0"/>
              <a:t>Assigned Reviewers 2-(10)</a:t>
            </a:r>
          </a:p>
          <a:p>
            <a:pPr lvl="1"/>
            <a:r>
              <a:rPr lang="en-US" dirty="0" smtClean="0"/>
              <a:t>Each get their shot at what’s wrong with the grant</a:t>
            </a:r>
          </a:p>
          <a:p>
            <a:r>
              <a:rPr lang="en-US" dirty="0" smtClean="0"/>
              <a:t>Floor opens to other non-assigned reviewers</a:t>
            </a:r>
          </a:p>
          <a:p>
            <a:pPr lvl="1"/>
            <a:r>
              <a:rPr lang="en-US" dirty="0" smtClean="0"/>
              <a:t>Questions back and forth to assigned reviewers</a:t>
            </a:r>
          </a:p>
          <a:p>
            <a:r>
              <a:rPr lang="en-US" dirty="0" smtClean="0"/>
              <a:t>Final points by assigned reviewers</a:t>
            </a:r>
          </a:p>
          <a:p>
            <a:r>
              <a:rPr lang="en-US" dirty="0" smtClean="0"/>
              <a:t>Final scores (tightening of the range sought)</a:t>
            </a:r>
          </a:p>
          <a:p>
            <a:r>
              <a:rPr lang="en-US" dirty="0" smtClean="0"/>
              <a:t>Budget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330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ResearchCriteria2016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60"/>
            <a:ext cx="9144000" cy="670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24000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a typeface="Adobe Kaiti Std R" panose="02020400000000000000" pitchFamily="18" charset="-128"/>
              </a:rPr>
              <a:t>To view and hear the content please join on a computer </a:t>
            </a:r>
            <a:br>
              <a:rPr lang="en-US" sz="2800" dirty="0">
                <a:ea typeface="Adobe Kaiti Std R" panose="02020400000000000000" pitchFamily="18" charset="-128"/>
              </a:rPr>
            </a:br>
            <a:r>
              <a:rPr lang="en-US" sz="2800" dirty="0">
                <a:ea typeface="Adobe Kaiti Std R" panose="02020400000000000000" pitchFamily="18" charset="-128"/>
              </a:rPr>
              <a:t>or device with speakers. </a:t>
            </a:r>
            <a:br>
              <a:rPr lang="en-US" sz="2800" dirty="0">
                <a:ea typeface="Adobe Kaiti Std R" panose="02020400000000000000" pitchFamily="18" charset="-128"/>
              </a:rPr>
            </a:br>
            <a:r>
              <a:rPr lang="en-US" sz="2800" dirty="0">
                <a:ea typeface="Adobe Kaiti Std R" panose="02020400000000000000" pitchFamily="18" charset="-128"/>
              </a:rPr>
              <a:t/>
            </a:r>
            <a:br>
              <a:rPr lang="en-US" sz="2800" dirty="0">
                <a:ea typeface="Adobe Kaiti Std R" panose="02020400000000000000" pitchFamily="18" charset="-128"/>
              </a:rPr>
            </a:br>
            <a:r>
              <a:rPr lang="en-US" sz="2800" dirty="0">
                <a:solidFill>
                  <a:srgbClr val="FFFF00"/>
                </a:solidFill>
                <a:ea typeface="Adobe Kaiti Std R" panose="02020400000000000000" pitchFamily="18" charset="-128"/>
              </a:rPr>
              <a:t>Use the Chat Box to enter questions for the speaker.</a:t>
            </a:r>
            <a:r>
              <a:rPr lang="en-US" sz="2800" dirty="0">
                <a:ea typeface="Adobe Kaiti Std R" panose="02020400000000000000" pitchFamily="18" charset="-128"/>
              </a:rPr>
              <a:t/>
            </a:r>
            <a:br>
              <a:rPr lang="en-US" sz="2800" dirty="0">
                <a:ea typeface="Adobe Kaiti Std R" panose="02020400000000000000" pitchFamily="18" charset="-128"/>
              </a:rPr>
            </a:br>
            <a:r>
              <a:rPr lang="en-US" sz="2800" dirty="0">
                <a:ea typeface="Adobe Kaiti Std R" panose="02020400000000000000" pitchFamily="18" charset="-128"/>
              </a:rPr>
              <a:t/>
            </a:r>
            <a:br>
              <a:rPr lang="en-US" sz="2800" dirty="0">
                <a:ea typeface="Adobe Kaiti Std R" panose="02020400000000000000" pitchFamily="18" charset="-128"/>
              </a:rPr>
            </a:br>
            <a:r>
              <a:rPr lang="en-US" sz="2800" dirty="0">
                <a:ea typeface="Adobe Kaiti Std R" panose="02020400000000000000" pitchFamily="18" charset="-128"/>
              </a:rPr>
              <a:t>Instructions  for how to obtain CMEs</a:t>
            </a:r>
            <a:br>
              <a:rPr lang="en-US" sz="2800" dirty="0">
                <a:ea typeface="Adobe Kaiti Std R" panose="02020400000000000000" pitchFamily="18" charset="-128"/>
              </a:rPr>
            </a:br>
            <a:r>
              <a:rPr lang="en-US" sz="2800" dirty="0">
                <a:ea typeface="Adobe Kaiti Std R" panose="02020400000000000000" pitchFamily="18" charset="-128"/>
              </a:rPr>
              <a:t>will be provided at the end of the webinar.</a:t>
            </a:r>
            <a:br>
              <a:rPr lang="en-US" sz="2800" dirty="0">
                <a:ea typeface="Adobe Kaiti Std R" panose="02020400000000000000" pitchFamily="18" charset="-128"/>
              </a:rPr>
            </a:br>
            <a:r>
              <a:rPr lang="en-US" sz="2800" dirty="0">
                <a:ea typeface="Adobe Kaiti Std R" panose="02020400000000000000" pitchFamily="18" charset="-128"/>
              </a:rPr>
              <a:t/>
            </a:r>
            <a:br>
              <a:rPr lang="en-US" sz="2800" dirty="0">
                <a:ea typeface="Adobe Kaiti Std R" panose="02020400000000000000" pitchFamily="18" charset="-128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042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Review Criteria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274036"/>
          </a:xfrm>
        </p:spPr>
        <p:txBody>
          <a:bodyPr>
            <a:normAutofit/>
          </a:bodyPr>
          <a:lstStyle/>
          <a:p>
            <a:r>
              <a:rPr lang="en-US" b="1" dirty="0" smtClean="0"/>
              <a:t>Overall IMPACT </a:t>
            </a:r>
            <a:r>
              <a:rPr lang="en-US" dirty="0" smtClean="0"/>
              <a:t>(Total Score – not average)</a:t>
            </a:r>
          </a:p>
          <a:p>
            <a:r>
              <a:rPr lang="en-US" b="1" dirty="0" smtClean="0"/>
              <a:t>Significance – </a:t>
            </a:r>
            <a:r>
              <a:rPr lang="en-US" dirty="0" smtClean="0"/>
              <a:t>(incremental advance </a:t>
            </a:r>
            <a:r>
              <a:rPr lang="en-US" dirty="0" err="1" smtClean="0"/>
              <a:t>vs</a:t>
            </a:r>
            <a:r>
              <a:rPr lang="en-US" dirty="0" smtClean="0"/>
              <a:t> change the field)</a:t>
            </a:r>
          </a:p>
          <a:p>
            <a:r>
              <a:rPr lang="en-US" b="1" dirty="0" smtClean="0"/>
              <a:t>Investigators – </a:t>
            </a:r>
            <a:r>
              <a:rPr lang="en-US" dirty="0" smtClean="0"/>
              <a:t>(experience, experts, stats)</a:t>
            </a:r>
          </a:p>
          <a:p>
            <a:r>
              <a:rPr lang="en-US" b="1" dirty="0" smtClean="0"/>
              <a:t>Innovation – </a:t>
            </a:r>
            <a:r>
              <a:rPr lang="en-US" dirty="0" smtClean="0"/>
              <a:t>(Too little, too much)</a:t>
            </a:r>
          </a:p>
          <a:p>
            <a:pPr lvl="0">
              <a:buClr>
                <a:srgbClr val="A9A57C"/>
              </a:buClr>
            </a:pPr>
            <a:r>
              <a:rPr lang="en-US" sz="2400" b="1" dirty="0" smtClean="0">
                <a:solidFill>
                  <a:srgbClr val="FF0000"/>
                </a:solidFill>
              </a:rPr>
              <a:t>Approach</a:t>
            </a:r>
            <a:r>
              <a:rPr lang="en-US" sz="2400" b="1" dirty="0" smtClean="0"/>
              <a:t> </a:t>
            </a:r>
            <a:r>
              <a:rPr lang="en-US" b="1" dirty="0"/>
              <a:t>– </a:t>
            </a:r>
            <a:r>
              <a:rPr lang="en-US" dirty="0" smtClean="0">
                <a:solidFill>
                  <a:srgbClr val="2F2B20"/>
                </a:solidFill>
              </a:rPr>
              <a:t>(90% of the review)</a:t>
            </a:r>
            <a:endParaRPr lang="en-US" dirty="0" smtClean="0"/>
          </a:p>
          <a:p>
            <a:r>
              <a:rPr lang="en-US" b="1" dirty="0" smtClean="0"/>
              <a:t>Environment </a:t>
            </a:r>
            <a:r>
              <a:rPr lang="en-US" dirty="0" smtClean="0"/>
              <a:t>– (mostly covered if at academic facility)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Human Subjects (target diversity and genders)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 (training grant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Budget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51149" y="5825379"/>
            <a:ext cx="7148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Overall Impact Score 1-9 x 10 = final score (e.g. 30); Final Percentile Rank – how many grants scored better than yours (e.g. 50%) in the study section – rank of your grant and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payline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based on percentile, not your grant score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70263" y="1091056"/>
            <a:ext cx="1662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Each scored 1-9</a:t>
            </a:r>
          </a:p>
        </p:txBody>
      </p:sp>
    </p:spTree>
    <p:extLst>
      <p:ext uri="{BB962C8B-B14F-4D97-AF65-F5344CB8AC3E}">
        <p14:creationId xmlns:p14="http://schemas.microsoft.com/office/powerpoint/2010/main" val="407796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OMG – NOT DISCUSSED (ND)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148"/>
            <a:ext cx="3579711" cy="396265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Does not mean the idea is doomed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Proposals had enough flaws to push score into non-competitive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Read reviews carefully and respond to EVERY comment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5337" y="1417638"/>
            <a:ext cx="6369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 PROPOSAL WAS NOT SCORED!!!!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f58bece565008387c95ee25036b84ad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627" y="2091560"/>
            <a:ext cx="4116289" cy="430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5859" y="274638"/>
            <a:ext cx="7764037" cy="1143000"/>
          </a:xfrm>
        </p:spPr>
        <p:txBody>
          <a:bodyPr/>
          <a:lstStyle/>
          <a:p>
            <a:r>
              <a:rPr lang="en-US" sz="3600" b="1" dirty="0" smtClean="0"/>
              <a:t>ITS OK, YOU CAN RE-APPLY</a:t>
            </a:r>
            <a:endParaRPr lang="en-US" sz="3600" b="1" dirty="0"/>
          </a:p>
        </p:txBody>
      </p:sp>
      <p:pic>
        <p:nvPicPr>
          <p:cNvPr id="4" name="Picture 3" descr="terrified-smil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41" y="1133982"/>
            <a:ext cx="5578904" cy="557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8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0"/>
            <a:ext cx="7908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23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36615" y="2530725"/>
          <a:ext cx="8369403" cy="427172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95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5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5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56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884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YEAR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AB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HR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RBI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BB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AVG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61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6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0.293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6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0.306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6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0.311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6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0.325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6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0.302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6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0.307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6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0.283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6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0.254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6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0.306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6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0.307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6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0.269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6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0.289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86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0.276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6" name="Picture 5" descr="DavidWrightMet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64067"/>
          </a:xfrm>
          <a:prstGeom prst="rect">
            <a:avLst/>
          </a:prstGeom>
        </p:spPr>
      </p:pic>
      <p:sp>
        <p:nvSpPr>
          <p:cNvPr id="2" name="Donut 1"/>
          <p:cNvSpPr/>
          <p:nvPr/>
        </p:nvSpPr>
        <p:spPr>
          <a:xfrm>
            <a:off x="7912236" y="2469335"/>
            <a:ext cx="1170817" cy="4584283"/>
          </a:xfrm>
          <a:prstGeom prst="donut">
            <a:avLst>
              <a:gd name="adj" fmla="val 4911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39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67535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Evaluation </a:t>
            </a:r>
            <a:r>
              <a:rPr lang="en-US" sz="2800" dirty="0">
                <a:solidFill>
                  <a:schemeClr val="tx1"/>
                </a:solidFill>
              </a:rPr>
              <a:t>form for CMEs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u="sng" dirty="0" smtClean="0">
                <a:solidFill>
                  <a:schemeClr val="tx1"/>
                </a:solidFill>
              </a:rPr>
              <a:t>bit.ly/r25eval 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Email </a:t>
            </a:r>
            <a:r>
              <a:rPr lang="en-US" sz="2800" u="sng" dirty="0">
                <a:solidFill>
                  <a:schemeClr val="tx1"/>
                </a:solidFill>
                <a:hlinkClick r:id="rId2"/>
              </a:rPr>
              <a:t>ninds-ctmc-info@umich.edu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with questions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 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CTMC </a:t>
            </a:r>
            <a:r>
              <a:rPr lang="en-US" sz="2800" dirty="0" smtClean="0">
                <a:solidFill>
                  <a:schemeClr val="tx1"/>
                </a:solidFill>
              </a:rPr>
              <a:t>webinars and </a:t>
            </a:r>
            <a:r>
              <a:rPr lang="en-US" sz="2800" dirty="0">
                <a:solidFill>
                  <a:schemeClr val="tx1"/>
                </a:solidFill>
              </a:rPr>
              <a:t>slides will be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archived on </a:t>
            </a:r>
            <a:r>
              <a:rPr lang="en-US" sz="2800" dirty="0">
                <a:solidFill>
                  <a:schemeClr val="tx1"/>
                </a:solidFill>
              </a:rPr>
              <a:t>the course website </a:t>
            </a:r>
            <a:r>
              <a:rPr lang="en-US" sz="2800" u="sng" dirty="0">
                <a:solidFill>
                  <a:schemeClr val="tx1"/>
                </a:solidFill>
                <a:hlinkClick r:id="rId3"/>
              </a:rPr>
              <a:t>https://nett.umich.edu/training/ctmc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AAN CME Disclosure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sz="3600" dirty="0" smtClean="0"/>
              <a:t>The presenter has no commercial or financial interests, relationships, activities, or other conflicts of interest to disclose.</a:t>
            </a:r>
          </a:p>
          <a:p>
            <a:pPr marL="0" indent="0" algn="ctr">
              <a:buFont typeface="Arial" charset="0"/>
              <a:buNone/>
            </a:pPr>
            <a:endParaRPr lang="en-US" altLang="en-US" sz="3600" dirty="0" smtClean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</a:pPr>
            <a:endParaRPr lang="en-US" altLang="en-US" sz="3600" dirty="0" smtClean="0"/>
          </a:p>
          <a:p>
            <a:pPr marL="0" indent="0">
              <a:buFont typeface="Arial" charset="0"/>
              <a:buNone/>
            </a:pPr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5102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Significance/Innovation/Preliminary data/Approach/Rigor/Recruitment feasibility/analyses,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4602163"/>
          </a:xfrm>
        </p:spPr>
        <p:txBody>
          <a:bodyPr>
            <a:normAutofit fontScale="77500" lnSpcReduction="20000"/>
          </a:bodyPr>
          <a:lstStyle/>
          <a:p>
            <a:r>
              <a:rPr lang="en-US" smtClean="0"/>
              <a:t>Significance (Scored </a:t>
            </a:r>
            <a:r>
              <a:rPr lang="en-US" dirty="0" smtClean="0"/>
              <a:t>criterion): </a:t>
            </a:r>
          </a:p>
          <a:p>
            <a:pPr lvl="1"/>
            <a:r>
              <a:rPr lang="en-US" dirty="0"/>
              <a:t>Define the problem and demonstrate </a:t>
            </a:r>
            <a:r>
              <a:rPr lang="en-US" dirty="0" smtClean="0"/>
              <a:t>impact of solving it. </a:t>
            </a:r>
            <a:endParaRPr lang="en-US" dirty="0"/>
          </a:p>
          <a:p>
            <a:pPr lvl="1"/>
            <a:r>
              <a:rPr lang="en-US" dirty="0" smtClean="0"/>
              <a:t>Common approaches  include listing  disease incidence, economic costs.  </a:t>
            </a:r>
          </a:p>
          <a:p>
            <a:pPr lvl="1"/>
            <a:r>
              <a:rPr lang="en-US" dirty="0" smtClean="0"/>
              <a:t>When dealing with a rare disorder explain how knowledge gained could impact more broadly</a:t>
            </a:r>
          </a:p>
          <a:p>
            <a:pPr lvl="1"/>
            <a:r>
              <a:rPr lang="en-US" dirty="0" smtClean="0"/>
              <a:t>Define  impact on treatment /diagnosis/ prognostication if the project is completed.</a:t>
            </a:r>
          </a:p>
          <a:p>
            <a:r>
              <a:rPr lang="en-US" dirty="0" smtClean="0"/>
              <a:t>Innovation (Scored Criterion):</a:t>
            </a:r>
          </a:p>
          <a:p>
            <a:pPr lvl="1"/>
            <a:r>
              <a:rPr lang="en-US" dirty="0" smtClean="0"/>
              <a:t>This can be technological, methodological or conceptual.  </a:t>
            </a:r>
          </a:p>
          <a:p>
            <a:pPr lvl="1"/>
            <a:r>
              <a:rPr lang="en-US" dirty="0" smtClean="0"/>
              <a:t>Most commonly development or early adoption, or first adoption of novel technology.</a:t>
            </a:r>
          </a:p>
          <a:p>
            <a:pPr lvl="1"/>
            <a:r>
              <a:rPr lang="en-US" dirty="0" smtClean="0"/>
              <a:t>Methods: novel trial design, novel outcome measure etc.</a:t>
            </a:r>
          </a:p>
          <a:p>
            <a:pPr lvl="1"/>
            <a:r>
              <a:rPr lang="en-US" dirty="0" smtClean="0"/>
              <a:t>Novel hypothesis that challenges existing paradigm 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500" dirty="0">
                <a:solidFill>
                  <a:prstClr val="black"/>
                </a:solidFill>
              </a:rPr>
              <a:t>Preliminary data (Scored under approach): </a:t>
            </a: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Opportunity to demonstrate that the applicant/team is capable of performing proposed plan.  </a:t>
            </a: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Addresses feasibility: recruitment, feasibility  of assay, technology, analytics  </a:t>
            </a: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Unpublished </a:t>
            </a:r>
            <a:r>
              <a:rPr lang="en-US" sz="2200" dirty="0" smtClean="0">
                <a:solidFill>
                  <a:prstClr val="black"/>
                </a:solidFill>
              </a:rPr>
              <a:t>Innovations</a:t>
            </a:r>
          </a:p>
          <a:p>
            <a:r>
              <a:rPr lang="en-US" sz="2600" dirty="0" smtClean="0">
                <a:solidFill>
                  <a:prstClr val="black"/>
                </a:solidFill>
              </a:rPr>
              <a:t>Approach (Scored: most common target of criticism; Weaknesses are found here).</a:t>
            </a:r>
          </a:p>
          <a:p>
            <a:pPr lvl="1"/>
            <a:r>
              <a:rPr lang="en-US" sz="2200" dirty="0" smtClean="0">
                <a:solidFill>
                  <a:prstClr val="black"/>
                </a:solidFill>
              </a:rPr>
              <a:t>How will you accomplish your aims?</a:t>
            </a:r>
          </a:p>
          <a:p>
            <a:pPr lvl="1"/>
            <a:r>
              <a:rPr lang="en-US" sz="2200" dirty="0" smtClean="0">
                <a:solidFill>
                  <a:prstClr val="black"/>
                </a:solidFill>
              </a:rPr>
              <a:t>Clear, precise delineation of Inclusion criteria, exclusion criteria, subject enrollment mechanism, intervention.</a:t>
            </a:r>
          </a:p>
          <a:p>
            <a:pPr lvl="1"/>
            <a:endParaRPr lang="en-US" sz="2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313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Primary outcome Must be clearly stated, easy to understand. Provide published or preliminary evidence that it is feasible, reproducible, sensitive and specific measure of the variable of interest (rigor).</a:t>
            </a:r>
          </a:p>
          <a:p>
            <a:r>
              <a:rPr lang="en-US" dirty="0" smtClean="0"/>
              <a:t>Secondary </a:t>
            </a:r>
            <a:r>
              <a:rPr lang="en-US" dirty="0" err="1" smtClean="0"/>
              <a:t>outcomes:Justify</a:t>
            </a:r>
            <a:r>
              <a:rPr lang="en-US" dirty="0" smtClean="0"/>
              <a:t> each.</a:t>
            </a:r>
          </a:p>
          <a:p>
            <a:r>
              <a:rPr lang="en-US" dirty="0" smtClean="0"/>
              <a:t>Refer to statistical analysis plan (rigor), with justification  of expected effect size, and  sample size. </a:t>
            </a:r>
          </a:p>
          <a:p>
            <a:r>
              <a:rPr lang="en-US" dirty="0" smtClean="0"/>
              <a:t>Recruitment (common problem) Provide all evidence to support your claim that you can recruit sufficient number of subjects. Be realistic, common error is to be overly optimistic. </a:t>
            </a:r>
          </a:p>
          <a:p>
            <a:r>
              <a:rPr lang="en-US" dirty="0" smtClean="0"/>
              <a:t>Address briefly inclusion of women, children, minorities.  Also safety plan. Longer description in human subjects.</a:t>
            </a:r>
          </a:p>
        </p:txBody>
      </p:sp>
    </p:spTree>
    <p:extLst>
      <p:ext uri="{BB962C8B-B14F-4D97-AF65-F5344CB8AC3E}">
        <p14:creationId xmlns:p14="http://schemas.microsoft.com/office/powerpoint/2010/main" val="25800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&amp; investigator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Environment: Demonstrate that adequate institutional/ network  resources exist to support proposed research.</a:t>
            </a:r>
          </a:p>
          <a:p>
            <a:pPr lvl="1"/>
            <a:r>
              <a:rPr lang="en-US" dirty="0" smtClean="0"/>
              <a:t>If single institution grant then list department/ school/university resources (equipment /infrastructure/ people).</a:t>
            </a:r>
          </a:p>
          <a:p>
            <a:pPr lvl="1"/>
            <a:r>
              <a:rPr lang="en-US" dirty="0" smtClean="0"/>
              <a:t>If through a network then list network resources and individual site resources</a:t>
            </a:r>
          </a:p>
          <a:p>
            <a:r>
              <a:rPr lang="en-US" dirty="0" smtClean="0"/>
              <a:t>Investigator: New </a:t>
            </a:r>
            <a:r>
              <a:rPr lang="en-US" dirty="0" err="1" smtClean="0"/>
              <a:t>Bisoketch</a:t>
            </a:r>
            <a:r>
              <a:rPr lang="en-US" dirty="0" smtClean="0"/>
              <a:t> form lets you tell your story. List your strengths and weaknesses. Explain  how you will address your weakness(</a:t>
            </a:r>
            <a:r>
              <a:rPr lang="en-US" dirty="0" err="1" smtClean="0"/>
              <a:t>es</a:t>
            </a:r>
            <a:r>
              <a:rPr lang="en-US" dirty="0" smtClean="0"/>
              <a:t>) (usually by using collaborators). List your areas of </a:t>
            </a:r>
            <a:r>
              <a:rPr lang="en-US" dirty="0" err="1" smtClean="0"/>
              <a:t>experitse</a:t>
            </a:r>
            <a:r>
              <a:rPr lang="en-US" dirty="0" smtClean="0"/>
              <a:t> and publications. </a:t>
            </a:r>
          </a:p>
          <a:p>
            <a:r>
              <a:rPr lang="en-US" dirty="0" smtClean="0"/>
              <a:t>Online tool to create </a:t>
            </a:r>
            <a:r>
              <a:rPr lang="en-US" dirty="0" err="1" smtClean="0"/>
              <a:t>Biosketch</a:t>
            </a:r>
            <a:r>
              <a:rPr lang="en-US" dirty="0" smtClean="0"/>
              <a:t>:  </a:t>
            </a:r>
            <a:r>
              <a:rPr lang="en-US" dirty="0">
                <a:hlinkClick r:id="rId2"/>
              </a:rPr>
              <a:t>My NCBI</a:t>
            </a:r>
            <a:r>
              <a:rPr lang="en-US" dirty="0"/>
              <a:t> » </a:t>
            </a:r>
            <a:r>
              <a:rPr lang="en-US" dirty="0" err="1"/>
              <a:t>SciENcv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81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preparation (Admin)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Timing</a:t>
            </a:r>
            <a:r>
              <a:rPr lang="en-US" dirty="0"/>
              <a:t>, institutional support, administrative </a:t>
            </a:r>
            <a:r>
              <a:rPr lang="en-US" dirty="0" smtClean="0"/>
              <a:t>needs.</a:t>
            </a:r>
          </a:p>
          <a:p>
            <a:pPr lvl="1"/>
            <a:r>
              <a:rPr lang="en-US" dirty="0" smtClean="0"/>
              <a:t>Multicenter grants require administrative planning, sub contract negotiation, site budgets, support letters. Plan 6-12 months ahead.</a:t>
            </a:r>
          </a:p>
          <a:p>
            <a:pPr lvl="1"/>
            <a:r>
              <a:rPr lang="en-US" dirty="0" smtClean="0"/>
              <a:t>Prepare Budget early, revise often as you think of new items. Ask for budgets from other sites early.</a:t>
            </a:r>
          </a:p>
          <a:p>
            <a:pPr lvl="1"/>
            <a:r>
              <a:rPr lang="en-US" dirty="0" smtClean="0"/>
              <a:t>Justify each and every item/ person </a:t>
            </a:r>
            <a:r>
              <a:rPr lang="en-US" dirty="0" err="1" smtClean="0"/>
              <a:t>esp</a:t>
            </a:r>
            <a:r>
              <a:rPr lang="en-US" dirty="0" smtClean="0"/>
              <a:t> if non modular. </a:t>
            </a:r>
          </a:p>
          <a:p>
            <a:pPr lvl="1"/>
            <a:r>
              <a:rPr lang="en-US" dirty="0" smtClean="0"/>
              <a:t>If &gt;500 K per year get NIH permission.  </a:t>
            </a:r>
          </a:p>
          <a:p>
            <a:pPr lvl="1"/>
            <a:r>
              <a:rPr lang="en-US" dirty="0" smtClean="0"/>
              <a:t>Make sure to meet with your Institutional officials to ensure that you have support letters as needed.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3076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Review </a:t>
            </a:r>
            <a:r>
              <a:rPr lang="en-US" dirty="0"/>
              <a:t>Group: </a:t>
            </a:r>
            <a:r>
              <a:rPr lang="en-US" dirty="0" smtClean="0"/>
              <a:t>Example: NSD-K</a:t>
            </a:r>
          </a:p>
          <a:p>
            <a:r>
              <a:rPr lang="en-US" dirty="0"/>
              <a:t>SRG Action: Impact </a:t>
            </a:r>
            <a:r>
              <a:rPr lang="en-US" dirty="0" smtClean="0"/>
              <a:t>Score: Range 10-90 or ** </a:t>
            </a:r>
            <a:endParaRPr lang="en-US" dirty="0"/>
          </a:p>
          <a:p>
            <a:r>
              <a:rPr lang="en-US" dirty="0" smtClean="0"/>
              <a:t>Summary of discussion (If scored) This is what was said at the meeting about your application. This discussion determined the final score. Longer when committee is divided. </a:t>
            </a:r>
          </a:p>
          <a:p>
            <a:pPr marL="0" indent="0">
              <a:buNone/>
            </a:pPr>
            <a:r>
              <a:rPr lang="en-US" dirty="0" smtClean="0"/>
              <a:t>Individual critiques ( Minimum of 3 ):</a:t>
            </a:r>
          </a:p>
          <a:p>
            <a:pPr marL="0" indent="0">
              <a:buNone/>
            </a:pPr>
            <a:r>
              <a:rPr lang="en-US" sz="5100" dirty="0" smtClean="0"/>
              <a:t>Scored criteria</a:t>
            </a:r>
            <a:endParaRPr lang="en-US" sz="5100" dirty="0"/>
          </a:p>
          <a:p>
            <a:r>
              <a:rPr lang="en-US" sz="5100" dirty="0"/>
              <a:t>Significance</a:t>
            </a:r>
            <a:r>
              <a:rPr lang="en-US" sz="5100" dirty="0" smtClean="0"/>
              <a:t>:</a:t>
            </a:r>
            <a:endParaRPr lang="en-US" sz="5100" dirty="0"/>
          </a:p>
          <a:p>
            <a:r>
              <a:rPr lang="en-US" sz="5100" dirty="0"/>
              <a:t>Investigator(s): </a:t>
            </a:r>
            <a:endParaRPr lang="en-US" sz="5100" dirty="0" smtClean="0"/>
          </a:p>
          <a:p>
            <a:r>
              <a:rPr lang="en-US" sz="5100" dirty="0" smtClean="0"/>
              <a:t>Innovation:</a:t>
            </a:r>
            <a:endParaRPr lang="en-US" sz="5100" dirty="0"/>
          </a:p>
          <a:p>
            <a:r>
              <a:rPr lang="en-US" sz="5100" dirty="0"/>
              <a:t>Approach: </a:t>
            </a:r>
            <a:endParaRPr lang="en-US" sz="5100" dirty="0" smtClean="0"/>
          </a:p>
          <a:p>
            <a:r>
              <a:rPr lang="en-US" sz="5100" dirty="0" smtClean="0"/>
              <a:t>Environment: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Discussed </a:t>
            </a:r>
            <a:r>
              <a:rPr lang="en-US" dirty="0"/>
              <a:t>after scores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Protections </a:t>
            </a:r>
            <a:r>
              <a:rPr lang="en-US" dirty="0"/>
              <a:t>for Human </a:t>
            </a:r>
            <a:r>
              <a:rPr lang="en-US" dirty="0" smtClean="0"/>
              <a:t>Subjects, Data </a:t>
            </a:r>
            <a:r>
              <a:rPr lang="en-US" dirty="0"/>
              <a:t>and Safety Monitoring Plan </a:t>
            </a:r>
            <a:r>
              <a:rPr lang="en-US" dirty="0" smtClean="0"/>
              <a:t>, Inclusion </a:t>
            </a:r>
            <a:r>
              <a:rPr lang="en-US" dirty="0"/>
              <a:t>of Women, Minorities and </a:t>
            </a:r>
            <a:r>
              <a:rPr lang="en-US" dirty="0" smtClean="0"/>
              <a:t>Children, Vertebrate Animals, Biohazards, Applications </a:t>
            </a:r>
            <a:r>
              <a:rPr lang="en-US" dirty="0"/>
              <a:t>from Foreign </a:t>
            </a:r>
            <a:r>
              <a:rPr lang="en-US" dirty="0" smtClean="0"/>
              <a:t>Organizations, Select Agents, Resource </a:t>
            </a:r>
            <a:r>
              <a:rPr lang="en-US" dirty="0"/>
              <a:t>Sharing </a:t>
            </a:r>
            <a:r>
              <a:rPr lang="en-US" dirty="0" smtClean="0"/>
              <a:t>Plans. Authentication </a:t>
            </a:r>
            <a:r>
              <a:rPr lang="en-US" dirty="0"/>
              <a:t>of Key Biological and/or Chemical Resources. </a:t>
            </a:r>
            <a:r>
              <a:rPr lang="en-US" b="1" dirty="0"/>
              <a:t>Budget and Period of </a:t>
            </a:r>
            <a:r>
              <a:rPr lang="en-US" b="1" dirty="0" smtClean="0"/>
              <a:t>Support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55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dash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dash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124</TotalTime>
  <Words>1354</Words>
  <Application>Microsoft Office PowerPoint</Application>
  <PresentationFormat>On-screen Show (4:3)</PresentationFormat>
  <Paragraphs>266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ＭＳ Ｐゴシック</vt:lpstr>
      <vt:lpstr>Adobe Kaiti Std R</vt:lpstr>
      <vt:lpstr>Arial</vt:lpstr>
      <vt:lpstr>Calibri</vt:lpstr>
      <vt:lpstr>Californian FB</vt:lpstr>
      <vt:lpstr>Cambria</vt:lpstr>
      <vt:lpstr>Corbel</vt:lpstr>
      <vt:lpstr>Times New Roman</vt:lpstr>
      <vt:lpstr>Depth</vt:lpstr>
      <vt:lpstr>Office Theme</vt:lpstr>
      <vt:lpstr>Adjacency</vt:lpstr>
      <vt:lpstr>Default Design</vt:lpstr>
      <vt:lpstr>1_Office Theme</vt:lpstr>
      <vt:lpstr>PowerPoint Presentation</vt:lpstr>
      <vt:lpstr>PowerPoint Presentation</vt:lpstr>
      <vt:lpstr>AAN CME Disclosure</vt:lpstr>
      <vt:lpstr>Significance/Innovation/Preliminary data/Approach/Rigor/Recruitment feasibility/analyses, </vt:lpstr>
      <vt:lpstr>Approach</vt:lpstr>
      <vt:lpstr>Approach</vt:lpstr>
      <vt:lpstr>Environment &amp; investigator</vt:lpstr>
      <vt:lpstr>Grant preparation (Admin)</vt:lpstr>
      <vt:lpstr>Summary statement</vt:lpstr>
      <vt:lpstr>WRIGHT Qs</vt:lpstr>
      <vt:lpstr>WHAT STUDY SECTIONS HATE</vt:lpstr>
      <vt:lpstr>WHAT STUDY SECTIONS LOVE</vt:lpstr>
      <vt:lpstr>WHAT HAPPENS IN STUDY SECTION</vt:lpstr>
      <vt:lpstr>PowerPoint Presentation</vt:lpstr>
      <vt:lpstr>PowerPoint Presentation</vt:lpstr>
      <vt:lpstr>Scoring Descriptions</vt:lpstr>
      <vt:lpstr>PowerPoint Presentation</vt:lpstr>
      <vt:lpstr>What Happens in Study Section</vt:lpstr>
      <vt:lpstr>PowerPoint Presentation</vt:lpstr>
      <vt:lpstr>Review Criteria</vt:lpstr>
      <vt:lpstr>OMG – NOT DISCUSSED (ND)</vt:lpstr>
      <vt:lpstr>ITS OK, YOU CAN RE-APPLY</vt:lpstr>
      <vt:lpstr>PowerPoint Presentation</vt:lpstr>
      <vt:lpstr>PowerPoint Presentation</vt:lpstr>
      <vt:lpstr>PowerPoint Presentation</vt:lpstr>
    </vt:vector>
  </TitlesOfParts>
  <Company>University of Michigan Hospital and Health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must complete an evaluation form for CMEs. Go to bit.lyr25eval   For more information go to the CTMC website https://nett.umich.edu/training/ctmc   Thank you for your questions. Please email ninds-ctmc-info@umich.edu if we don’t get to all by 1pm   CTMC webin­ars and slides will be archived on the course website https://nett.umich.edu/training/ctmc</dc:title>
  <dc:creator>Mawocha, Samkeliso</dc:creator>
  <cp:lastModifiedBy>Black, Joy</cp:lastModifiedBy>
  <cp:revision>29</cp:revision>
  <dcterms:created xsi:type="dcterms:W3CDTF">2016-05-06T16:51:19Z</dcterms:created>
  <dcterms:modified xsi:type="dcterms:W3CDTF">2017-10-12T18:10:34Z</dcterms:modified>
</cp:coreProperties>
</file>