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60"/>
  </p:notesMasterIdLst>
  <p:handoutMasterIdLst>
    <p:handoutMasterId r:id="rId61"/>
  </p:handoutMasterIdLst>
  <p:sldIdLst>
    <p:sldId id="938" r:id="rId2"/>
    <p:sldId id="930" r:id="rId3"/>
    <p:sldId id="953" r:id="rId4"/>
    <p:sldId id="916" r:id="rId5"/>
    <p:sldId id="893" r:id="rId6"/>
    <p:sldId id="775" r:id="rId7"/>
    <p:sldId id="779" r:id="rId8"/>
    <p:sldId id="777" r:id="rId9"/>
    <p:sldId id="925" r:id="rId10"/>
    <p:sldId id="927" r:id="rId11"/>
    <p:sldId id="785" r:id="rId12"/>
    <p:sldId id="921" r:id="rId13"/>
    <p:sldId id="954" r:id="rId14"/>
    <p:sldId id="922" r:id="rId15"/>
    <p:sldId id="1006" r:id="rId16"/>
    <p:sldId id="957" r:id="rId17"/>
    <p:sldId id="963" r:id="rId18"/>
    <p:sldId id="956" r:id="rId19"/>
    <p:sldId id="894" r:id="rId20"/>
    <p:sldId id="955" r:id="rId21"/>
    <p:sldId id="776" r:id="rId22"/>
    <p:sldId id="789" r:id="rId23"/>
    <p:sldId id="964" r:id="rId24"/>
    <p:sldId id="972" r:id="rId25"/>
    <p:sldId id="792" r:id="rId26"/>
    <p:sldId id="944" r:id="rId27"/>
    <p:sldId id="946" r:id="rId28"/>
    <p:sldId id="958" r:id="rId29"/>
    <p:sldId id="945" r:id="rId30"/>
    <p:sldId id="965" r:id="rId31"/>
    <p:sldId id="947" r:id="rId32"/>
    <p:sldId id="959" r:id="rId33"/>
    <p:sldId id="936" r:id="rId34"/>
    <p:sldId id="932" r:id="rId35"/>
    <p:sldId id="933" r:id="rId36"/>
    <p:sldId id="1005" r:id="rId37"/>
    <p:sldId id="976" r:id="rId38"/>
    <p:sldId id="962" r:id="rId39"/>
    <p:sldId id="968" r:id="rId40"/>
    <p:sldId id="985" r:id="rId41"/>
    <p:sldId id="969" r:id="rId42"/>
    <p:sldId id="982" r:id="rId43"/>
    <p:sldId id="983" r:id="rId44"/>
    <p:sldId id="1007" r:id="rId45"/>
    <p:sldId id="994" r:id="rId46"/>
    <p:sldId id="980" r:id="rId47"/>
    <p:sldId id="971" r:id="rId48"/>
    <p:sldId id="951" r:id="rId49"/>
    <p:sldId id="952" r:id="rId50"/>
    <p:sldId id="939" r:id="rId51"/>
    <p:sldId id="995" r:id="rId52"/>
    <p:sldId id="996" r:id="rId53"/>
    <p:sldId id="997" r:id="rId54"/>
    <p:sldId id="998" r:id="rId55"/>
    <p:sldId id="1004" r:id="rId56"/>
    <p:sldId id="999" r:id="rId57"/>
    <p:sldId id="1000" r:id="rId58"/>
    <p:sldId id="1001" r:id="rId5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CAE"/>
    <a:srgbClr val="A1281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501" autoAdjust="0"/>
    <p:restoredTop sz="96092" autoAdjust="0"/>
  </p:normalViewPr>
  <p:slideViewPr>
    <p:cSldViewPr>
      <p:cViewPr>
        <p:scale>
          <a:sx n="66" d="100"/>
          <a:sy n="66" d="100"/>
        </p:scale>
        <p:origin x="-121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0CE50B0D-4EED-4048-B71B-82CE4823C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97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7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7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4F5DD2FC-E8FF-4DB5-9C0F-E1B229BD4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81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F8FF5-FC49-4F19-8129-BCC028EEC2D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804F43-7384-4238-A4A3-D1853A5C97E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C37169-F791-4775-9240-5A7E506591C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38D26E-EBB7-410D-939B-D2C5297A19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2292E-50B4-4BE3-8D6C-55A71E9FF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AB8C6-BA54-467B-940E-9DEB61A96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6B38-716E-4414-A400-AAE846A111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7167-8B07-42D5-B792-32C9981054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6BD4-2947-4137-84AD-7DAFC3B22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F45A-672A-428A-8CDC-AFD98ACA68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C66FF-0ABF-4BCD-B72F-4F1877C0AE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A942-385E-4C7D-9AAD-22062B94D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5F0A-FB71-40CE-8F07-D69CB371C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8D64-CB75-4880-A8C7-F9EF5F03B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B422-7241-4633-8F21-59563F3120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32BF-D073-40F0-81B0-1CBB84361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FCE2-E6D0-470E-914E-A329C5015D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FA10479-0C3C-4422-8FD0-46337A1AFB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78" r:id="rId2"/>
    <p:sldLayoutId id="2147484077" r:id="rId3"/>
    <p:sldLayoutId id="2147484076" r:id="rId4"/>
    <p:sldLayoutId id="2147484075" r:id="rId5"/>
    <p:sldLayoutId id="2147484074" r:id="rId6"/>
    <p:sldLayoutId id="2147484073" r:id="rId7"/>
    <p:sldLayoutId id="2147484072" r:id="rId8"/>
    <p:sldLayoutId id="2147484071" r:id="rId9"/>
    <p:sldLayoutId id="2147484070" r:id="rId10"/>
    <p:sldLayoutId id="2147484069" r:id="rId11"/>
    <p:sldLayoutId id="2147484068" r:id="rId12"/>
    <p:sldLayoutId id="214748406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249238" y="1828800"/>
            <a:ext cx="8458200" cy="25146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800" b="1" dirty="0">
                <a:latin typeface="Calibri" pitchFamily="34" charset="0"/>
                <a:cs typeface="Calibri" pitchFamily="34" charset="0"/>
              </a:rPr>
              <a:t>Stroke Hyperglycemia Insulin Network Effort (SHINE)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Trial</a:t>
            </a:r>
          </a:p>
          <a:p>
            <a:pPr algn="ctr" eaLnBrk="1" hangingPunct="1">
              <a:defRPr/>
            </a:pPr>
            <a:endParaRPr lang="en-US" sz="4000" b="1" dirty="0">
              <a:latin typeface="+mn-lt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sz="4000" dirty="0" smtClean="0">
                <a:latin typeface="+mn-lt"/>
              </a:rPr>
              <a:t>Treatment Protocols</a:t>
            </a:r>
            <a:endParaRPr lang="en-US" sz="4000" b="1" dirty="0" smtClean="0">
              <a:latin typeface="+mn-lt"/>
              <a:cs typeface="Calibri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52400" y="4648200"/>
            <a:ext cx="8839200" cy="2009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ctr"/>
            <a:r>
              <a:rPr lang="en-US" sz="3200" dirty="0">
                <a:solidFill>
                  <a:srgbClr val="7F7F7F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 Askiel Bruno, MD, MS</a:t>
            </a:r>
          </a:p>
          <a:p>
            <a:pPr algn="ctr"/>
            <a:r>
              <a:rPr lang="en-US" sz="3200" dirty="0">
                <a:solidFill>
                  <a:srgbClr val="7F7F7F"/>
                </a:solidFill>
                <a:latin typeface="Calibri" pitchFamily="34" charset="0"/>
                <a:ea typeface="ＭＳ Ｐゴシック"/>
                <a:cs typeface="Calibri" pitchFamily="34" charset="0"/>
              </a:rPr>
              <a:t>Protocol PI</a:t>
            </a:r>
          </a:p>
        </p:txBody>
      </p:sp>
      <p:pic>
        <p:nvPicPr>
          <p:cNvPr id="17411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5765800"/>
            <a:ext cx="20574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4000" dirty="0" smtClean="0"/>
              <a:t>Control Group – Level Changes</a:t>
            </a:r>
            <a:endParaRPr lang="en-US" sz="3600" dirty="0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8575"/>
            <a:ext cx="8458200" cy="5113338"/>
          </a:xfrm>
        </p:spPr>
        <p:txBody>
          <a:bodyPr/>
          <a:lstStyle/>
          <a:p>
            <a:r>
              <a:rPr lang="en-US" dirty="0" smtClean="0"/>
              <a:t>Level changes allow increase in insulin coverage for subjects who need higher dosing</a:t>
            </a:r>
          </a:p>
          <a:p>
            <a:endParaRPr lang="en-US" sz="2400" dirty="0" smtClean="0"/>
          </a:p>
          <a:p>
            <a:r>
              <a:rPr lang="en-US" dirty="0" smtClean="0"/>
              <a:t>All patients on Level 1 for first 24 hrs</a:t>
            </a:r>
          </a:p>
          <a:p>
            <a:r>
              <a:rPr lang="en-US" dirty="0" smtClean="0"/>
              <a:t>Level changes assessed every 24 hrs</a:t>
            </a:r>
          </a:p>
          <a:p>
            <a:endParaRPr lang="en-US" sz="2400" dirty="0" smtClean="0"/>
          </a:p>
          <a:p>
            <a:r>
              <a:rPr lang="en-US" dirty="0" smtClean="0"/>
              <a:t>Level 2</a:t>
            </a:r>
          </a:p>
          <a:p>
            <a:pPr lvl="1"/>
            <a:r>
              <a:rPr lang="en-US" dirty="0" smtClean="0"/>
              <a:t>Advance to Level 2 at 24 hrs if latest two glucose results are </a:t>
            </a:r>
            <a:r>
              <a:rPr lang="en-US" u="sng" dirty="0" smtClean="0"/>
              <a:t>&gt;</a:t>
            </a:r>
            <a:r>
              <a:rPr lang="en-US" dirty="0" smtClean="0"/>
              <a:t> 180mg/dL</a:t>
            </a:r>
          </a:p>
          <a:p>
            <a:pPr lvl="1"/>
            <a:r>
              <a:rPr lang="en-US" dirty="0" smtClean="0"/>
              <a:t>Also, possible to advance to level 2 at 48 hrs</a:t>
            </a:r>
          </a:p>
          <a:p>
            <a:endParaRPr lang="en-US" sz="2400" dirty="0" smtClean="0"/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965825"/>
            <a:ext cx="1676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Sliding Scale - Level Changes</a:t>
            </a:r>
          </a:p>
        </p:txBody>
      </p:sp>
      <p:pic>
        <p:nvPicPr>
          <p:cNvPr id="348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69975"/>
            <a:ext cx="7681913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Control Group – Level 2</a:t>
            </a:r>
          </a:p>
        </p:txBody>
      </p:sp>
      <p:pic>
        <p:nvPicPr>
          <p:cNvPr id="317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13" y="1168400"/>
            <a:ext cx="8723312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429000" y="1219200"/>
            <a:ext cx="1600200" cy="30988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1219200"/>
            <a:ext cx="2409825" cy="30988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9200" y="1219200"/>
            <a:ext cx="1524000" cy="1039813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2286000"/>
            <a:ext cx="1524000" cy="20574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5000" y="1219200"/>
            <a:ext cx="1524000" cy="10668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5000" y="2286000"/>
            <a:ext cx="1524000" cy="22098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1600200"/>
            <a:ext cx="1600200" cy="28956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8288" y="1219200"/>
            <a:ext cx="1636712" cy="3810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581400" y="2895600"/>
            <a:ext cx="1295400" cy="49530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Control Group - Level 3</a:t>
            </a:r>
            <a:endParaRPr lang="en-US" b="1" dirty="0" smtClean="0"/>
          </a:p>
        </p:txBody>
      </p:sp>
      <p:sp>
        <p:nvSpPr>
          <p:cNvPr id="32770" name="Content Placeholder 5"/>
          <p:cNvSpPr>
            <a:spLocks noGrp="1"/>
          </p:cNvSpPr>
          <p:nvPr>
            <p:ph idx="1"/>
          </p:nvPr>
        </p:nvSpPr>
        <p:spPr>
          <a:xfrm>
            <a:off x="228600" y="1225550"/>
            <a:ext cx="8382000" cy="5105400"/>
          </a:xfrm>
        </p:spPr>
        <p:txBody>
          <a:bodyPr/>
          <a:lstStyle/>
          <a:p>
            <a:pPr lvl="1"/>
            <a:r>
              <a:rPr lang="en-US" dirty="0" smtClean="0"/>
              <a:t>Advance to Level 3 at 48 hrs if latest two glucose results are </a:t>
            </a:r>
            <a:r>
              <a:rPr lang="en-US" u="sng" dirty="0" smtClean="0"/>
              <a:t>&gt;</a:t>
            </a:r>
            <a:r>
              <a:rPr lang="en-US" dirty="0" smtClean="0"/>
              <a:t> 180mg/dL</a:t>
            </a:r>
            <a:endParaRPr lang="en-US" u="sng" dirty="0" smtClean="0"/>
          </a:p>
          <a:p>
            <a:pPr lvl="1"/>
            <a:r>
              <a:rPr lang="en-US" dirty="0" smtClean="0"/>
              <a:t>Level 3 includes a one-time dose of basal insulin SQ (glargine/Lantus) at 48 hrs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Calculating basal insulin dose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Add all insulin requirement in previous 24 hrs (all 4 doses)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40% of that total is the dose of basal insulin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Basal insulin given SQ now (at 48 hrs)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Continue SQ sliding scale insulin- Level 3</a:t>
            </a:r>
          </a:p>
          <a:p>
            <a:endParaRPr lang="en-US" b="1" dirty="0" smtClean="0"/>
          </a:p>
        </p:txBody>
      </p:sp>
      <p:pic>
        <p:nvPicPr>
          <p:cNvPr id="3277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Control Group – Level 3</a:t>
            </a:r>
          </a:p>
        </p:txBody>
      </p:sp>
      <p:pic>
        <p:nvPicPr>
          <p:cNvPr id="337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13" y="1168400"/>
            <a:ext cx="8723312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429000" y="1219200"/>
            <a:ext cx="1600200" cy="30988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1219200"/>
            <a:ext cx="2362200" cy="1039813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29200" y="1219200"/>
            <a:ext cx="1524000" cy="1039813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05000" y="1219200"/>
            <a:ext cx="1524000" cy="10668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05000" y="2286000"/>
            <a:ext cx="1524000" cy="22098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" y="1600200"/>
            <a:ext cx="1600200" cy="28956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8288" y="1219200"/>
            <a:ext cx="1636712" cy="381000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29200" y="2259013"/>
            <a:ext cx="1524000" cy="2062162"/>
          </a:xfrm>
          <a:prstGeom prst="rect">
            <a:avLst/>
          </a:prstGeom>
          <a:solidFill>
            <a:schemeClr val="bg1">
              <a:lumMod val="8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2286000"/>
            <a:ext cx="2362200" cy="20574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5181600" y="2895600"/>
            <a:ext cx="1295400" cy="49530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5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543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Calibri" pitchFamily="34" charset="0"/>
                <a:cs typeface="Calibri" pitchFamily="34" charset="0"/>
              </a:rPr>
              <a:t>When subjects resume eating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06173" y="1871340"/>
            <a:ext cx="6021915" cy="2776859"/>
            <a:chOff x="1406173" y="1719734"/>
            <a:chExt cx="6021915" cy="2776859"/>
          </a:xfrm>
        </p:grpSpPr>
        <p:pic>
          <p:nvPicPr>
            <p:cNvPr id="661506" name="Picture 3" descr="sala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34506" y="1719734"/>
              <a:ext cx="2047522" cy="172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1507" name="Picture 4" descr="spin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06173" y="2644775"/>
              <a:ext cx="232833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1508" name="Picture 5" descr="pesti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82027" y="2644774"/>
              <a:ext cx="1646061" cy="18518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1510" name="Picture 7" descr="baklav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14800" y="3446934"/>
              <a:ext cx="1390088" cy="950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20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Control Group - Meals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685799" y="1295400"/>
            <a:ext cx="8113713" cy="5257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2400"/>
              </a:spcBef>
            </a:pPr>
            <a:r>
              <a:rPr lang="en-US" dirty="0"/>
              <a:t>NPO until cleared to swallow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60 </a:t>
            </a:r>
            <a:r>
              <a:rPr lang="en-US" dirty="0"/>
              <a:t>grams carbohydrates per meal when start meals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/>
              <a:t>Dysphagia diet/bolus tube feeds must also be 60 grams carbohydrate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en-US" dirty="0" smtClean="0"/>
              <a:t>Protocol-approved snacks between meals available upon request</a:t>
            </a: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endParaRPr lang="en-US" dirty="0" smtClean="0"/>
          </a:p>
        </p:txBody>
      </p:sp>
      <p:pic>
        <p:nvPicPr>
          <p:cNvPr id="3584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Protocol approved snacks</a:t>
            </a:r>
          </a:p>
        </p:txBody>
      </p:sp>
      <p:pic>
        <p:nvPicPr>
          <p:cNvPr id="368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TextBox 4"/>
          <p:cNvSpPr txBox="1">
            <a:spLocks noChangeArrowheads="1"/>
          </p:cNvSpPr>
          <p:nvPr/>
        </p:nvSpPr>
        <p:spPr bwMode="auto">
          <a:xfrm>
            <a:off x="525463" y="762000"/>
            <a:ext cx="416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 dirty="0">
                <a:latin typeface="Calibri" pitchFamily="34" charset="0"/>
              </a:rPr>
              <a:t>Up to 2 between meals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463" y="1219200"/>
            <a:ext cx="4572000" cy="53546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j-lt"/>
              </a:rPr>
              <a:t>5 celery sticks + Tablespoon peanut butter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5 baby carrots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5 cherry tomatoes + 1 Tablespoon ranch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1 hard-boiled egg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½ cup raw broccoli + 1 Tablespoon ranch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1 cup cucumber slices + 1 Tablespoon ranch dressing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¼ cup of fresh blueberries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1 cup of salad greens, 1/2 cup of diced cucumber, and with vinegar and oil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2 saltine crackers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1 piece of string cheese stick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½ cup of egg salad, tuna salad or chicken salad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3 oz of deli ham, chicken or turkey slices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1 serving of cubed or sliced cheese (1 oz)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½ cup cottage cheese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½ cup tofu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1 slice deli ham, chicken or turkey + 1 slice cheese</a:t>
            </a:r>
          </a:p>
        </p:txBody>
      </p:sp>
      <p:sp>
        <p:nvSpPr>
          <p:cNvPr id="36869" name="TextBox 11"/>
          <p:cNvSpPr txBox="1">
            <a:spLocks noChangeArrowheads="1"/>
          </p:cNvSpPr>
          <p:nvPr/>
        </p:nvSpPr>
        <p:spPr bwMode="auto">
          <a:xfrm>
            <a:off x="5500688" y="762000"/>
            <a:ext cx="3643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 dirty="0">
                <a:latin typeface="Calibri" pitchFamily="34" charset="0"/>
              </a:rPr>
              <a:t>Unlimited</a:t>
            </a:r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5424488" y="1219200"/>
            <a:ext cx="371951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Bouillon and broth </a:t>
            </a:r>
          </a:p>
          <a:p>
            <a:r>
              <a:rPr lang="en-US" sz="1800" dirty="0">
                <a:latin typeface="Calibri" pitchFamily="34" charset="0"/>
              </a:rPr>
              <a:t>Club soda, unsweetened</a:t>
            </a:r>
          </a:p>
          <a:p>
            <a:r>
              <a:rPr lang="en-US" sz="1800" dirty="0">
                <a:latin typeface="Calibri" pitchFamily="34" charset="0"/>
              </a:rPr>
              <a:t>Diet soft drinks </a:t>
            </a:r>
          </a:p>
          <a:p>
            <a:r>
              <a:rPr lang="en-US" sz="1800" dirty="0">
                <a:latin typeface="Calibri" pitchFamily="34" charset="0"/>
              </a:rPr>
              <a:t>Flavoring extracts </a:t>
            </a:r>
          </a:p>
          <a:p>
            <a:r>
              <a:rPr lang="en-US" sz="1800" dirty="0">
                <a:latin typeface="Calibri" pitchFamily="34" charset="0"/>
              </a:rPr>
              <a:t>Horseradish </a:t>
            </a:r>
          </a:p>
          <a:p>
            <a:r>
              <a:rPr lang="en-US" sz="1800" dirty="0">
                <a:latin typeface="Calibri" pitchFamily="34" charset="0"/>
              </a:rPr>
              <a:t>Mineral water </a:t>
            </a:r>
          </a:p>
          <a:p>
            <a:r>
              <a:rPr lang="en-US" sz="1800" dirty="0">
                <a:latin typeface="Calibri" pitchFamily="34" charset="0"/>
              </a:rPr>
              <a:t>Mustard </a:t>
            </a:r>
          </a:p>
          <a:p>
            <a:r>
              <a:rPr lang="en-US" sz="1800" dirty="0">
                <a:latin typeface="Calibri" pitchFamily="34" charset="0"/>
              </a:rPr>
              <a:t>Pickles </a:t>
            </a:r>
          </a:p>
          <a:p>
            <a:r>
              <a:rPr lang="en-US" sz="1800" dirty="0">
                <a:latin typeface="Calibri" pitchFamily="34" charset="0"/>
              </a:rPr>
              <a:t>Soy sauce </a:t>
            </a:r>
          </a:p>
          <a:p>
            <a:r>
              <a:rPr lang="en-US" sz="1800" dirty="0">
                <a:latin typeface="Calibri" pitchFamily="34" charset="0"/>
              </a:rPr>
              <a:t>Spices </a:t>
            </a:r>
          </a:p>
          <a:p>
            <a:r>
              <a:rPr lang="en-US" sz="1800" dirty="0">
                <a:latin typeface="Calibri" pitchFamily="34" charset="0"/>
              </a:rPr>
              <a:t>Sugar-free drink mixes </a:t>
            </a:r>
          </a:p>
          <a:p>
            <a:r>
              <a:rPr lang="en-US" sz="1800" dirty="0">
                <a:latin typeface="Calibri" pitchFamily="34" charset="0"/>
              </a:rPr>
              <a:t>Sugar-free gum </a:t>
            </a:r>
          </a:p>
          <a:p>
            <a:r>
              <a:rPr lang="en-US" sz="1800" dirty="0">
                <a:latin typeface="Calibri" pitchFamily="34" charset="0"/>
              </a:rPr>
              <a:t>Sugar-free Jell-O </a:t>
            </a:r>
          </a:p>
          <a:p>
            <a:r>
              <a:rPr lang="en-US" sz="1800" dirty="0">
                <a:latin typeface="Calibri" pitchFamily="34" charset="0"/>
              </a:rPr>
              <a:t>Tabasco or hot sauce</a:t>
            </a:r>
          </a:p>
          <a:p>
            <a:r>
              <a:rPr lang="en-US" sz="1800" dirty="0">
                <a:latin typeface="Calibri" pitchFamily="34" charset="0"/>
              </a:rPr>
              <a:t>Unsweetened lemon or lime juice </a:t>
            </a:r>
          </a:p>
          <a:p>
            <a:r>
              <a:rPr lang="en-US" sz="1800" dirty="0">
                <a:latin typeface="Calibri" pitchFamily="34" charset="0"/>
              </a:rPr>
              <a:t>Unsweetened tea</a:t>
            </a:r>
          </a:p>
          <a:p>
            <a:r>
              <a:rPr lang="en-US" sz="1800" dirty="0">
                <a:latin typeface="Calibri" pitchFamily="34" charset="0"/>
              </a:rPr>
              <a:t>Vinegar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Considering timing of meals/checks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61963" y="4191000"/>
            <a:ext cx="8229600" cy="2514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u="sng" dirty="0" smtClean="0"/>
              <a:t>Note</a:t>
            </a:r>
            <a:r>
              <a:rPr lang="en-US" b="1" dirty="0" smtClean="0"/>
              <a:t>: The glucose check precedes the meal </a:t>
            </a:r>
          </a:p>
          <a:p>
            <a:pPr lvl="1"/>
            <a:r>
              <a:rPr lang="en-US" dirty="0" smtClean="0"/>
              <a:t>6 AM check should precede breakfast (any time from 6AM to 9AM)</a:t>
            </a:r>
          </a:p>
          <a:p>
            <a:pPr lvl="1"/>
            <a:r>
              <a:rPr lang="en-US" dirty="0" smtClean="0"/>
              <a:t>Noon check should precede lunch</a:t>
            </a:r>
          </a:p>
          <a:p>
            <a:pPr lvl="1"/>
            <a:r>
              <a:rPr lang="en-US" dirty="0" smtClean="0"/>
              <a:t>6PM check should precede dinner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71" y="1447800"/>
            <a:ext cx="8595976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 on Control Protocol?</a:t>
            </a:r>
            <a:endParaRPr lang="en-US" sz="2800" dirty="0" smtClean="0"/>
          </a:p>
        </p:txBody>
      </p:sp>
      <p:pic>
        <p:nvPicPr>
          <p:cNvPr id="389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912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1066800"/>
          </a:xfrm>
        </p:spPr>
        <p:txBody>
          <a:bodyPr/>
          <a:lstStyle/>
          <a:p>
            <a:r>
              <a:rPr lang="en-US" sz="4000" dirty="0" smtClean="0"/>
              <a:t>Agenda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01000" cy="511175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General protocol for control group/ intervention group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3600" dirty="0" smtClean="0"/>
              <a:t>Discussion of meals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3600" dirty="0"/>
              <a:t>H</a:t>
            </a:r>
            <a:r>
              <a:rPr lang="en-US" sz="3600" dirty="0" smtClean="0"/>
              <a:t>ypoglycemia protocol</a:t>
            </a:r>
          </a:p>
          <a:p>
            <a:pPr marL="0" indent="0">
              <a:buFont typeface="Arial" charset="0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3600" dirty="0" smtClean="0"/>
              <a:t>Pauses of study protocol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Intervention Group</a:t>
            </a:r>
            <a:endParaRPr lang="en-US" sz="2800" dirty="0" smtClean="0"/>
          </a:p>
        </p:txBody>
      </p:sp>
      <p:pic>
        <p:nvPicPr>
          <p:cNvPr id="399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912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Intervention Group- General Concepts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47545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BG target: </a:t>
            </a:r>
            <a:r>
              <a:rPr lang="en-US" dirty="0" smtClean="0"/>
              <a:t>80-130 mg/dL</a:t>
            </a:r>
          </a:p>
          <a:p>
            <a:pPr marL="1146175" indent="-1146175" eaLnBrk="1" fontAlgn="auto" hangingPunct="1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en-US" b="1" dirty="0" smtClean="0"/>
              <a:t>Glucose checks:</a:t>
            </a:r>
            <a:r>
              <a:rPr lang="en-US" dirty="0" smtClean="0"/>
              <a:t> Timing </a:t>
            </a:r>
            <a:r>
              <a:rPr lang="en-US" dirty="0"/>
              <a:t>-</a:t>
            </a:r>
            <a:r>
              <a:rPr lang="en-US" dirty="0" smtClean="0"/>
              <a:t>q1-q2 hrs recommended by  GlucoStabilizer®</a:t>
            </a:r>
            <a:r>
              <a:rPr lang="en-US" dirty="0">
                <a:solidFill>
                  <a:prstClr val="black"/>
                </a:solidFill>
              </a:rPr>
              <a:t> (+/- 15 min) </a:t>
            </a:r>
            <a:endParaRPr lang="en-US" dirty="0" smtClean="0"/>
          </a:p>
          <a:p>
            <a:pPr marL="0" indent="0" eaLnBrk="1" fontAlgn="auto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Drip: </a:t>
            </a:r>
            <a:r>
              <a:rPr lang="en-US" dirty="0" smtClean="0"/>
              <a:t>IV insulin per GlucoStabilizer®</a:t>
            </a:r>
          </a:p>
          <a:p>
            <a:pPr marL="1146175" indent="-1146175" eaLnBrk="1" fontAlgn="auto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="1" dirty="0" smtClean="0"/>
              <a:t>SQ injections: </a:t>
            </a:r>
            <a:r>
              <a:rPr lang="en-US" dirty="0" smtClean="0"/>
              <a:t>SQ meal insulin (or saline if NPO)</a:t>
            </a:r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Intervention Group – Initiating Treatment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en-US" dirty="0" smtClean="0"/>
              <a:t>Capillary BG (FSBG) </a:t>
            </a:r>
          </a:p>
          <a:p>
            <a:pPr lvl="1" eaLnBrk="1" hangingPunct="1">
              <a:spcBef>
                <a:spcPts val="400"/>
              </a:spcBef>
            </a:pPr>
            <a:r>
              <a:rPr lang="en-US" dirty="0" smtClean="0"/>
              <a:t>Check at enrolling hospital ASAP</a:t>
            </a:r>
          </a:p>
          <a:p>
            <a:pPr lvl="1" eaLnBrk="1" hangingPunct="1">
              <a:spcBef>
                <a:spcPts val="400"/>
              </a:spcBef>
            </a:pPr>
            <a:r>
              <a:rPr lang="en-US" dirty="0" smtClean="0"/>
              <a:t>Re-check post randomization when study treatments are ready and initiate based on this glucose level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dirty="0" smtClean="0"/>
              <a:t>Start IV insulin infusion per GlucoStabilizer® recommendation 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dirty="0" smtClean="0"/>
              <a:t>Entry in GlucoStabilizer®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293688" y="838200"/>
            <a:ext cx="8229600" cy="7921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/>
              <a:t>As per previous lap top training…</a:t>
            </a:r>
          </a:p>
        </p:txBody>
      </p:sp>
      <p:pic>
        <p:nvPicPr>
          <p:cNvPr id="43011" name="Picture 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0650" y="1447800"/>
            <a:ext cx="475615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12" name="Group 5"/>
          <p:cNvGrpSpPr>
            <a:grpSpLocks/>
          </p:cNvGrpSpPr>
          <p:nvPr/>
        </p:nvGrpSpPr>
        <p:grpSpPr bwMode="auto">
          <a:xfrm>
            <a:off x="228600" y="1905000"/>
            <a:ext cx="3546475" cy="3432175"/>
            <a:chOff x="4495801" y="1915276"/>
            <a:chExt cx="1959527" cy="1391803"/>
          </a:xfrm>
        </p:grpSpPr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5801" y="1915276"/>
              <a:ext cx="1447800" cy="756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5" name="Picture 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80012" y="2519738"/>
              <a:ext cx="1475316" cy="787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1725" y="5945188"/>
            <a:ext cx="169227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/>
          <a:lstStyle/>
          <a:p>
            <a:r>
              <a:rPr lang="en-US" dirty="0" smtClean="0"/>
              <a:t>Entry in GlucoStabilizer ®</a:t>
            </a:r>
          </a:p>
        </p:txBody>
      </p:sp>
      <p:pic>
        <p:nvPicPr>
          <p:cNvPr id="4403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912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828675"/>
            <a:ext cx="59436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3" y="77788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Intervention Group– Continuing Treatment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3058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Usually q1 hr checks for first 6-8 hrs</a:t>
            </a:r>
          </a:p>
          <a:p>
            <a:pPr eaLnBrk="1" hangingPunct="1">
              <a:defRPr/>
            </a:pPr>
            <a:r>
              <a:rPr lang="en-US" dirty="0" smtClean="0"/>
              <a:t>May change to q2 hrs if BG stabilized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Dose IV insulin per GlucoStabilizer® each time</a:t>
            </a: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SQ injections in intervention group</a:t>
            </a:r>
          </a:p>
          <a:p>
            <a:pPr lvl="1" eaLnBrk="1" hangingPunct="1">
              <a:defRPr/>
            </a:pPr>
            <a:r>
              <a:rPr lang="en-US" dirty="0" smtClean="0"/>
              <a:t>meal insulin SQ if receiving meals</a:t>
            </a:r>
            <a:endParaRPr lang="en-US" dirty="0"/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 smtClean="0"/>
              <a:t>	OR</a:t>
            </a:r>
          </a:p>
          <a:p>
            <a:pPr lvl="1" eaLnBrk="1" hangingPunct="1">
              <a:defRPr/>
            </a:pPr>
            <a:r>
              <a:rPr lang="en-US" dirty="0" smtClean="0"/>
              <a:t>saline SQ if not receiving meals (09:00 and 21:00)</a:t>
            </a:r>
          </a:p>
        </p:txBody>
      </p:sp>
      <p:pic>
        <p:nvPicPr>
          <p:cNvPr id="450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Intervention Group – Meals</a:t>
            </a:r>
            <a:br>
              <a:rPr lang="en-US" sz="4000" dirty="0" smtClean="0"/>
            </a:br>
            <a:r>
              <a:rPr lang="en-US" sz="4000" dirty="0" smtClean="0"/>
              <a:t>PO or bolus tube feeds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sz="2800" dirty="0" smtClean="0"/>
              <a:t>NPO until cleared to swallow</a:t>
            </a: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/>
              <a:t>60 grams carbohydrates per meal when start meals</a:t>
            </a: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/>
              <a:t>Dysphagia diet/bolus tube feeds must also be 60 grams carbohydrate</a:t>
            </a: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/>
              <a:t>Protocol-approved snacks between meals upon request</a:t>
            </a:r>
          </a:p>
          <a:p>
            <a:pPr eaLnBrk="1" hangingPunct="1">
              <a:spcBef>
                <a:spcPts val="2400"/>
              </a:spcBef>
            </a:pPr>
            <a:r>
              <a:rPr lang="en-US" sz="2800" dirty="0" smtClean="0"/>
              <a:t>SQ meal insulin (rapid acting analog) based on meal consumption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/>
            <a:endParaRPr lang="en-US" sz="2400" dirty="0" smtClean="0"/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Intervention Group</a:t>
            </a:r>
            <a:br>
              <a:rPr lang="en-US" sz="4000" dirty="0" smtClean="0"/>
            </a:br>
            <a:r>
              <a:rPr lang="en-US" sz="4000" dirty="0" smtClean="0"/>
              <a:t>Estimating Meal Consumption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181600"/>
          </a:xfrm>
        </p:spPr>
        <p:txBody>
          <a:bodyPr/>
          <a:lstStyle/>
          <a:p>
            <a:r>
              <a:rPr lang="en-US" dirty="0" smtClean="0"/>
              <a:t>Nurse assesses meal tray ~20 minutes after start of meal</a:t>
            </a:r>
            <a:endParaRPr lang="en-US" sz="2000" dirty="0" smtClean="0"/>
          </a:p>
          <a:p>
            <a:r>
              <a:rPr lang="en-US" dirty="0" smtClean="0"/>
              <a:t>Estimating PO meal consumption</a:t>
            </a:r>
          </a:p>
          <a:p>
            <a:pPr lvl="1"/>
            <a:r>
              <a:rPr lang="en-US" dirty="0" smtClean="0"/>
              <a:t>All or nearly all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Enter 60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None or nearly none</a:t>
            </a:r>
            <a:r>
              <a:rPr lang="en-US" dirty="0" smtClean="0"/>
              <a:t> </a:t>
            </a:r>
            <a:r>
              <a:rPr lang="en-US" b="1" u="sng" dirty="0" smtClean="0"/>
              <a:t>No entry</a:t>
            </a:r>
            <a:r>
              <a:rPr lang="en-US" b="1" dirty="0" smtClean="0"/>
              <a:t> </a:t>
            </a:r>
            <a:r>
              <a:rPr lang="en-US" dirty="0" smtClean="0"/>
              <a:t>in GlucoStabilizer®</a:t>
            </a:r>
          </a:p>
          <a:p>
            <a:pPr lvl="1"/>
            <a:r>
              <a:rPr lang="en-US" dirty="0" smtClean="0"/>
              <a:t>Partial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Enter 30</a:t>
            </a:r>
          </a:p>
          <a:p>
            <a:r>
              <a:rPr lang="en-US" dirty="0" smtClean="0"/>
              <a:t>Do NOT enter any numbers other than 30 or 60 or will get wrong dose</a:t>
            </a:r>
          </a:p>
          <a:p>
            <a:r>
              <a:rPr lang="en-US" dirty="0" smtClean="0"/>
              <a:t>Dose immediately based on computer rec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046788"/>
            <a:ext cx="15240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990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Intervention Group</a:t>
            </a:r>
            <a:br>
              <a:rPr lang="en-US" sz="4000" dirty="0" smtClean="0"/>
            </a:br>
            <a:r>
              <a:rPr lang="en-US" sz="4000" b="1" dirty="0" smtClean="0"/>
              <a:t>Estimating Bolus Tube Feeds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Nurse assesses bolus tube feed ~20 minutes after start</a:t>
            </a:r>
          </a:p>
          <a:p>
            <a:pPr>
              <a:defRPr/>
            </a:pPr>
            <a:r>
              <a:rPr lang="en-US" dirty="0" smtClean="0"/>
              <a:t>Estimating bolus tube feeds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All or nearly all (50-60 grams)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Enter 60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sym typeface="Wingdings"/>
              </a:rPr>
              <a:t>None or nearly none (0-9 grams)</a:t>
            </a:r>
            <a:r>
              <a:rPr lang="en-US" dirty="0" smtClean="0"/>
              <a:t> </a:t>
            </a:r>
            <a:r>
              <a:rPr lang="en-US" b="1" u="sng" dirty="0" smtClean="0"/>
              <a:t>No entry</a:t>
            </a:r>
            <a:r>
              <a:rPr lang="en-US" b="1" dirty="0" smtClean="0"/>
              <a:t> </a:t>
            </a:r>
            <a:r>
              <a:rPr lang="en-US" dirty="0" smtClean="0"/>
              <a:t>in GlucoStabilizer®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Partial (10-49) grams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Enter 30</a:t>
            </a:r>
          </a:p>
          <a:p>
            <a:pPr>
              <a:defRPr/>
            </a:pPr>
            <a:r>
              <a:rPr lang="en-US" dirty="0" smtClean="0"/>
              <a:t>Do NOT enter any numbers other than 30 or 60 or will get wrong dose</a:t>
            </a:r>
          </a:p>
          <a:p>
            <a:pPr>
              <a:defRPr/>
            </a:pPr>
            <a:r>
              <a:rPr lang="en-US" dirty="0"/>
              <a:t>Dose immediately based on computer </a:t>
            </a:r>
            <a:r>
              <a:rPr lang="en-US" dirty="0" smtClean="0"/>
              <a:t>               recommendation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046788"/>
            <a:ext cx="15240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latin typeface="Calibri" pitchFamily="34" charset="0"/>
              </a:rPr>
              <a:t>Intervention group</a:t>
            </a:r>
            <a:br>
              <a:rPr lang="en-US" sz="4400" dirty="0">
                <a:latin typeface="Calibri" pitchFamily="34" charset="0"/>
              </a:rPr>
            </a:br>
            <a:r>
              <a:rPr lang="en-US" sz="4000" dirty="0">
                <a:latin typeface="Calibri" pitchFamily="34" charset="0"/>
              </a:rPr>
              <a:t>Entering</a:t>
            </a:r>
            <a:r>
              <a:rPr lang="en-US" sz="4400" dirty="0">
                <a:latin typeface="Calibri" pitchFamily="34" charset="0"/>
              </a:rPr>
              <a:t> </a:t>
            </a:r>
            <a:r>
              <a:rPr lang="en-US" sz="4000" dirty="0">
                <a:latin typeface="Calibri" pitchFamily="34" charset="0"/>
              </a:rPr>
              <a:t>Meals in GlucoStabilizer®</a:t>
            </a:r>
          </a:p>
        </p:txBody>
      </p:sp>
      <p:pic>
        <p:nvPicPr>
          <p:cNvPr id="4915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95388"/>
            <a:ext cx="5257800" cy="457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419600"/>
            <a:ext cx="383222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Left Arrow 8"/>
          <p:cNvSpPr>
            <a:spLocks/>
          </p:cNvSpPr>
          <p:nvPr/>
        </p:nvSpPr>
        <p:spPr bwMode="auto">
          <a:xfrm rot="2281336">
            <a:off x="2436813" y="2301875"/>
            <a:ext cx="619125" cy="206375"/>
          </a:xfrm>
          <a:prstGeom prst="leftArrow">
            <a:avLst>
              <a:gd name="adj1" fmla="val 50000"/>
              <a:gd name="adj2" fmla="val 49833"/>
            </a:avLst>
          </a:prstGeom>
          <a:solidFill>
            <a:srgbClr val="FFFF00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48600" cy="914400"/>
          </a:xfrm>
        </p:spPr>
        <p:txBody>
          <a:bodyPr/>
          <a:lstStyle/>
          <a:p>
            <a:r>
              <a:rPr lang="en-US" sz="4000" dirty="0" smtClean="0"/>
              <a:t>SHINE Synopsis </a:t>
            </a:r>
            <a:endParaRPr lang="en-US" sz="3600" dirty="0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382000" cy="5486400"/>
          </a:xfrm>
        </p:spPr>
        <p:txBody>
          <a:bodyPr/>
          <a:lstStyle/>
          <a:p>
            <a:r>
              <a:rPr lang="en-US" sz="2800" dirty="0" smtClean="0"/>
              <a:t>Acute ischemic stroke &lt;12 hrs of symptom onset and within &lt;3 hrs arrival</a:t>
            </a:r>
          </a:p>
          <a:p>
            <a:r>
              <a:rPr lang="en-US" sz="2800" dirty="0" smtClean="0"/>
              <a:t>Baseline blood glucose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&gt;</a:t>
            </a:r>
            <a:r>
              <a:rPr lang="en-US" sz="2400" dirty="0" smtClean="0"/>
              <a:t>110 mg/dL if known type 2 diabetes</a:t>
            </a:r>
          </a:p>
          <a:p>
            <a:pPr lvl="1"/>
            <a:r>
              <a:rPr lang="en-US" sz="2400" dirty="0" smtClean="0">
                <a:cs typeface="Times New Roman" pitchFamily="18" charset="0"/>
              </a:rPr>
              <a:t>≥</a:t>
            </a:r>
            <a:r>
              <a:rPr lang="en-US" sz="2400" dirty="0" smtClean="0"/>
              <a:t> 150 mg/dL if not a known diabetes</a:t>
            </a:r>
          </a:p>
          <a:p>
            <a:r>
              <a:rPr lang="en-US" sz="2800" dirty="0" smtClean="0"/>
              <a:t>Baseline NIHSS 3-22</a:t>
            </a:r>
          </a:p>
          <a:p>
            <a:r>
              <a:rPr lang="en-US" sz="2800" dirty="0" smtClean="0"/>
              <a:t>Randomized, initially single blind – final outcome double blind </a:t>
            </a:r>
          </a:p>
          <a:p>
            <a:pPr lvl="1"/>
            <a:r>
              <a:rPr lang="en-US" sz="2400" dirty="0" smtClean="0"/>
              <a:t>Control group: IV saline and SQ insulin (80-179 mg/dL) </a:t>
            </a:r>
          </a:p>
          <a:p>
            <a:pPr lvl="1"/>
            <a:r>
              <a:rPr lang="en-US" sz="2400" dirty="0" smtClean="0"/>
              <a:t>Intervention group: IV insulin drip and SQ insulin or saline (80-130 mg/dL)</a:t>
            </a:r>
          </a:p>
          <a:p>
            <a:r>
              <a:rPr lang="en-US" sz="2800" dirty="0" smtClean="0"/>
              <a:t>Final outcome - 3 month mRS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Meal Insulin Dosing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228600" y="4922838"/>
            <a:ext cx="8839200" cy="1325562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sz="2800" b="1" dirty="0" smtClean="0"/>
              <a:t>Note: </a:t>
            </a:r>
            <a:r>
              <a:rPr lang="en-US" sz="2800" dirty="0" smtClean="0"/>
              <a:t>NO entry and NO meal insulin if meal not consumed,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sz="2800" dirty="0" smtClean="0"/>
              <a:t>2 unit of insulin if 30 entered, and 4 units of insulin if 60 entered.</a:t>
            </a: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1" y="914400"/>
            <a:ext cx="4648200" cy="393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1295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Intervention Group</a:t>
            </a:r>
            <a:br>
              <a:rPr lang="en-US" sz="4000" dirty="0" smtClean="0"/>
            </a:br>
            <a:r>
              <a:rPr lang="en-US" sz="4000" dirty="0" smtClean="0"/>
              <a:t>NPO or Continuous Tube Feeds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Continuous tube feeds – ~180 total grams carbohydrates daily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SQ injections for NPO or continuous tube feeds</a:t>
            </a:r>
          </a:p>
          <a:p>
            <a:pPr lvl="1" eaLnBrk="1" hangingPunct="1">
              <a:defRPr/>
            </a:pPr>
            <a:r>
              <a:rPr lang="en-US" dirty="0" smtClean="0"/>
              <a:t>0.05mL Normal Saline (in insulin syringe)</a:t>
            </a:r>
          </a:p>
          <a:p>
            <a:pPr lvl="1" eaLnBrk="1" hangingPunct="1">
              <a:defRPr/>
            </a:pPr>
            <a:r>
              <a:rPr lang="en-US" dirty="0" smtClean="0"/>
              <a:t>Give right after glucose checks at 09:00 and 21:00</a:t>
            </a:r>
          </a:p>
          <a:p>
            <a:pPr lvl="1" eaLnBrk="1" hangingPunct="1">
              <a:defRPr/>
            </a:pPr>
            <a:r>
              <a:rPr lang="en-US" dirty="0" smtClean="0"/>
              <a:t>Document in medical record; no entry in GlucoStabilizer®</a:t>
            </a: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 on Intervention Protocol?</a:t>
            </a:r>
            <a:endParaRPr lang="en-US" sz="2800" dirty="0" smtClean="0"/>
          </a:p>
        </p:txBody>
      </p:sp>
      <p:pic>
        <p:nvPicPr>
          <p:cNvPr id="5222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912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Hypoglycemia Protocols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4000" dirty="0" smtClean="0">
                <a:ea typeface="ＭＳ Ｐゴシック"/>
                <a:cs typeface="ＭＳ Ｐゴシック"/>
              </a:rPr>
              <a:t>Hypoglycemia Prevention &amp; Management</a:t>
            </a:r>
            <a:endParaRPr lang="en-US" sz="3600" dirty="0" smtClean="0">
              <a:ea typeface="ＭＳ Ｐゴシック"/>
              <a:cs typeface="ＭＳ Ｐゴシック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82750"/>
            <a:ext cx="8077200" cy="4648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Hypoglycemia prevention protocol initiated when BG&lt;80 mg/dL</a:t>
            </a:r>
          </a:p>
          <a:p>
            <a:pPr marL="0" indent="0">
              <a:buFont typeface="Arial" charset="0"/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Definitions</a:t>
            </a:r>
          </a:p>
          <a:p>
            <a:pPr lvl="1">
              <a:defRPr/>
            </a:pPr>
            <a:r>
              <a:rPr lang="en-US" sz="2400" dirty="0" smtClean="0">
                <a:ea typeface="ＭＳ Ｐゴシック" pitchFamily="34" charset="-128"/>
              </a:rPr>
              <a:t>Any hypoglycemia is BG &lt;70 mg/dL (AE)</a:t>
            </a:r>
          </a:p>
          <a:p>
            <a:pPr lvl="1">
              <a:defRPr/>
            </a:pPr>
            <a:r>
              <a:rPr lang="en-US" sz="2400" u="sng" dirty="0" smtClean="0">
                <a:ea typeface="ＭＳ Ｐゴシック" pitchFamily="34" charset="-128"/>
              </a:rPr>
              <a:t>Severe</a:t>
            </a:r>
            <a:r>
              <a:rPr lang="en-US" sz="2400" dirty="0" smtClean="0">
                <a:ea typeface="ＭＳ Ｐゴシック" pitchFamily="34" charset="-128"/>
              </a:rPr>
              <a:t> hypoglycemia is BG &lt;40 mg/dL (SAE)</a:t>
            </a:r>
          </a:p>
        </p:txBody>
      </p:sp>
      <p:pic>
        <p:nvPicPr>
          <p:cNvPr id="5427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4000" dirty="0" smtClean="0">
                <a:ea typeface="ＭＳ Ｐゴシック"/>
                <a:cs typeface="ＭＳ Ｐゴシック"/>
              </a:rPr>
              <a:t>Hypoglycemia Prevention &amp; Management</a:t>
            </a:r>
            <a:br>
              <a:rPr lang="en-US" sz="4000" dirty="0" smtClean="0">
                <a:ea typeface="ＭＳ Ｐゴシック"/>
                <a:cs typeface="ＭＳ Ｐゴシック"/>
              </a:rPr>
            </a:br>
            <a:r>
              <a:rPr lang="en-US" sz="4000" dirty="0" smtClean="0">
                <a:ea typeface="ＭＳ Ｐゴシック"/>
                <a:cs typeface="ＭＳ Ｐゴシック"/>
              </a:rPr>
              <a:t>General Concepts</a:t>
            </a:r>
            <a:endParaRPr lang="en-US" sz="3400" dirty="0" smtClean="0">
              <a:ea typeface="ＭＳ Ｐゴシック"/>
              <a:cs typeface="ＭＳ Ｐゴシック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16100"/>
            <a:ext cx="8610600" cy="4508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ＭＳ Ｐゴシック"/>
              </a:rPr>
              <a:t>STOP all SQ and IV study treatments if &lt;80 mg/dL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ＭＳ Ｐゴシック"/>
              </a:rPr>
              <a:t>Give D50 slow IV push (per protocol for each group)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ＭＳ Ｐゴシック"/>
              </a:rPr>
              <a:t>Recheck glucose q 15 minutes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ＭＳ Ｐゴシック"/>
              </a:rPr>
              <a:t>Follow neuro exam and symptoms if &lt;70 mg/dL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ＭＳ Ｐゴシック"/>
              </a:rPr>
              <a:t>Send for serum glucose if &lt;70 mg/dL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ＭＳ Ｐゴシック"/>
              </a:rPr>
              <a:t>Once BG </a:t>
            </a:r>
            <a:r>
              <a:rPr lang="en-US" sz="3000" dirty="0" smtClean="0">
                <a:ea typeface="ＭＳ Ｐゴシック"/>
                <a:cs typeface="Times New Roman" pitchFamily="18" charset="0"/>
              </a:rPr>
              <a:t>≥80 mg/dL resume treatment protocols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ea typeface="ＭＳ Ｐゴシック"/>
                <a:cs typeface="Times New Roman" pitchFamily="18" charset="0"/>
              </a:rPr>
              <a:t>≥3 BG of &lt;70 mg/dL within 24 hours – required call to independent safety monitor</a:t>
            </a:r>
          </a:p>
          <a:p>
            <a:pPr>
              <a:lnSpc>
                <a:spcPct val="90000"/>
              </a:lnSpc>
            </a:pPr>
            <a:endParaRPr lang="en-US" sz="3000" dirty="0">
              <a:ea typeface="ＭＳ Ｐゴシック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3000" dirty="0">
              <a:ea typeface="ＭＳ Ｐゴシック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3000" dirty="0" smtClean="0">
              <a:ea typeface="ＭＳ Ｐゴシック"/>
              <a:cs typeface="ＭＳ Ｐゴシック"/>
            </a:endParaRPr>
          </a:p>
        </p:txBody>
      </p:sp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Hypoglycemia- Special Situations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 group – if &lt;80 at any time during meal, don’t give meal insulin </a:t>
            </a:r>
          </a:p>
          <a:p>
            <a:endParaRPr lang="en-US" dirty="0"/>
          </a:p>
          <a:p>
            <a:r>
              <a:rPr lang="en-US" dirty="0" smtClean="0"/>
              <a:t>Control group – if 3 episodes of hypoglycemia within 24 hours don’t advance to level 2 or level 3 even if last 2 checks &gt;=180 (unless instructed by safety monitor)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30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1143000"/>
          </a:xfrm>
        </p:spPr>
        <p:txBody>
          <a:bodyPr/>
          <a:lstStyle/>
          <a:p>
            <a:r>
              <a:rPr lang="en-US" sz="4000" dirty="0" smtClean="0">
                <a:ea typeface="ＭＳ Ｐゴシック"/>
                <a:cs typeface="ＭＳ Ｐゴシック"/>
              </a:rPr>
              <a:t>Hypoglycemia Prevention &amp; Management</a:t>
            </a:r>
            <a:br>
              <a:rPr lang="en-US" sz="4000" dirty="0" smtClean="0">
                <a:ea typeface="ＭＳ Ｐゴシック"/>
                <a:cs typeface="ＭＳ Ｐゴシック"/>
              </a:rPr>
            </a:br>
            <a:r>
              <a:rPr lang="en-US" sz="3400" dirty="0" smtClean="0">
                <a:ea typeface="ＭＳ Ｐゴシック"/>
                <a:cs typeface="ＭＳ Ｐゴシック"/>
              </a:rPr>
              <a:t>Glucose &lt;70 mg/dL – Additional Steps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382000" cy="4730750"/>
          </a:xfrm>
        </p:spPr>
        <p:txBody>
          <a:bodyPr/>
          <a:lstStyle/>
          <a:p>
            <a:r>
              <a:rPr lang="en-US" sz="2800" dirty="0" smtClean="0"/>
              <a:t>Send a STAT laboratory </a:t>
            </a:r>
            <a:r>
              <a:rPr lang="en-US" sz="2800" u="sng" dirty="0" smtClean="0"/>
              <a:t>serum</a:t>
            </a:r>
            <a:r>
              <a:rPr lang="en-US" sz="2800" dirty="0" smtClean="0"/>
              <a:t> glucose </a:t>
            </a:r>
          </a:p>
          <a:p>
            <a:r>
              <a:rPr lang="en-US" sz="2800" dirty="0" smtClean="0"/>
              <a:t>Hypoglycemia Symptomatic Questionnaire (q15 min)</a:t>
            </a:r>
          </a:p>
          <a:p>
            <a:pPr lvl="1"/>
            <a:r>
              <a:rPr lang="en-US" dirty="0" smtClean="0"/>
              <a:t>Once BG ≥ 70mg/dL or symptoms resolve, whichever comes first, one final assessment required</a:t>
            </a:r>
          </a:p>
          <a:p>
            <a:r>
              <a:rPr lang="en-US" sz="2800" dirty="0" smtClean="0"/>
              <a:t>Neuro checks (q15 min) when &lt;70mg/dL</a:t>
            </a:r>
          </a:p>
          <a:p>
            <a:r>
              <a:rPr lang="en-US" sz="2800" dirty="0" smtClean="0"/>
              <a:t>Once BG ≥80 mg/dL, resume treatment protocol</a:t>
            </a:r>
          </a:p>
          <a:p>
            <a:pPr>
              <a:lnSpc>
                <a:spcPct val="90000"/>
              </a:lnSpc>
            </a:pPr>
            <a:endParaRPr lang="en-US" sz="3000" dirty="0" smtClean="0">
              <a:ea typeface="ＭＳ Ｐゴシック"/>
              <a:cs typeface="ＭＳ Ｐゴシック"/>
            </a:endParaRPr>
          </a:p>
        </p:txBody>
      </p:sp>
      <p:pic>
        <p:nvPicPr>
          <p:cNvPr id="563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/>
          <a:lstStyle/>
          <a:p>
            <a:r>
              <a:rPr lang="en-US" dirty="0" smtClean="0"/>
              <a:t>Demonstration of Hypoglycemia Prevention &amp; Management Protocols</a:t>
            </a:r>
          </a:p>
        </p:txBody>
      </p:sp>
      <p:pic>
        <p:nvPicPr>
          <p:cNvPr id="655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905000"/>
          </a:xfrm>
        </p:spPr>
        <p:txBody>
          <a:bodyPr/>
          <a:lstStyle/>
          <a:p>
            <a:r>
              <a:rPr lang="en-US" dirty="0" smtClean="0"/>
              <a:t>Questions on Hypoglycemia Protocols?</a:t>
            </a:r>
          </a:p>
        </p:txBody>
      </p:sp>
      <p:pic>
        <p:nvPicPr>
          <p:cNvPr id="665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4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Treatment Groups - General Concepts</a:t>
            </a:r>
            <a:endParaRPr lang="en-US" dirty="0" smtClean="0"/>
          </a:p>
        </p:txBody>
      </p:sp>
      <p:sp>
        <p:nvSpPr>
          <p:cNvPr id="21506" name="Content Placeholder 5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678363"/>
          </a:xfrm>
        </p:spPr>
        <p:txBody>
          <a:bodyPr/>
          <a:lstStyle/>
          <a:p>
            <a:r>
              <a:rPr lang="en-US" dirty="0" smtClean="0"/>
              <a:t>Two groups: both glucose control, both insulin</a:t>
            </a:r>
          </a:p>
          <a:p>
            <a:r>
              <a:rPr lang="en-US" dirty="0" smtClean="0"/>
              <a:t>All patients get IV drip &amp; SQ injections</a:t>
            </a:r>
          </a:p>
          <a:p>
            <a:r>
              <a:rPr lang="en-US" dirty="0" smtClean="0"/>
              <a:t>Frequent glucose checks</a:t>
            </a:r>
          </a:p>
          <a:p>
            <a:r>
              <a:rPr lang="en-US" dirty="0" smtClean="0"/>
              <a:t>60 gram carbohydrate diet</a:t>
            </a:r>
          </a:p>
          <a:p>
            <a:r>
              <a:rPr lang="en-US" dirty="0" smtClean="0"/>
              <a:t>Document in medical record and study laptop</a:t>
            </a:r>
          </a:p>
          <a:p>
            <a:r>
              <a:rPr lang="en-US" dirty="0" smtClean="0"/>
              <a:t>NIHSS &amp; AE assessments q 24 hrs</a:t>
            </a:r>
          </a:p>
          <a:p>
            <a:r>
              <a:rPr lang="en-US" dirty="0" smtClean="0"/>
              <a:t>72 hr treatment (starts at time of randomization)</a:t>
            </a:r>
          </a:p>
          <a:p>
            <a:r>
              <a:rPr lang="en-US" dirty="0" smtClean="0"/>
              <a:t>Early d/c per clinical team OK</a:t>
            </a:r>
          </a:p>
          <a:p>
            <a:endParaRPr lang="en-US" dirty="0" smtClean="0"/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905000"/>
          </a:xfrm>
        </p:spPr>
        <p:txBody>
          <a:bodyPr/>
          <a:lstStyle/>
          <a:p>
            <a:r>
              <a:rPr lang="en-US" dirty="0" smtClean="0"/>
              <a:t>Pausing the Treatment Protocol</a:t>
            </a:r>
          </a:p>
        </p:txBody>
      </p:sp>
      <p:pic>
        <p:nvPicPr>
          <p:cNvPr id="675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Pauses – Both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Pausing protocols allow nurses to turn off study treatment for short periods when interruptions are required.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Both groups should stop IV drip and SQ study treatments</a:t>
            </a:r>
          </a:p>
          <a:p>
            <a:endParaRPr lang="en-US" dirty="0" smtClean="0"/>
          </a:p>
        </p:txBody>
      </p:sp>
      <p:pic>
        <p:nvPicPr>
          <p:cNvPr id="686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7277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915400" cy="1143000"/>
          </a:xfrm>
        </p:spPr>
        <p:txBody>
          <a:bodyPr/>
          <a:lstStyle/>
          <a:p>
            <a:r>
              <a:rPr lang="en-US" sz="4000" dirty="0" smtClean="0"/>
              <a:t>Pauses – Control Group</a:t>
            </a:r>
            <a:endParaRPr lang="en-US" sz="3400" dirty="0" smtClean="0">
              <a:ea typeface="ＭＳ Ｐゴシック"/>
              <a:cs typeface="ＭＳ Ｐゴシック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610600" cy="5791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Stop drip and document in study laptop and medical record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Upon return to the unit, restart study protocol based on whether glucose check has been missed:</a:t>
            </a:r>
          </a:p>
          <a:p>
            <a:pPr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No missed check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Resume drip 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Check glucose at next scheduled time/ dose as appropriate</a:t>
            </a:r>
          </a:p>
          <a:p>
            <a:pPr lvl="1" eaLnBrk="1" hangingPunct="1">
              <a:spcBef>
                <a:spcPct val="0"/>
              </a:spcBef>
            </a:pPr>
            <a:endParaRPr lang="en-US" sz="2400" dirty="0" smtClean="0"/>
          </a:p>
          <a:p>
            <a:pPr eaLnBrk="1" hangingPunct="1">
              <a:spcBef>
                <a:spcPct val="0"/>
              </a:spcBef>
            </a:pPr>
            <a:r>
              <a:rPr lang="en-US" sz="2400" dirty="0" smtClean="0"/>
              <a:t>If a schedule check was MISSED during a pause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Check BG immediately, resume drip per protocol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If insulin dose missed, give injection now based on current glucose level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/>
              <a:t>If next insulin dose is scheduled &lt; 3 hours                                          from a make up dose, skip the next dose</a:t>
            </a:r>
            <a:endParaRPr lang="en-US" sz="2000" dirty="0" smtClean="0"/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/>
              <a:t>Return to scheduled glucose checks</a:t>
            </a: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endParaRPr lang="en-US" sz="2400" dirty="0" smtClean="0"/>
          </a:p>
        </p:txBody>
      </p:sp>
      <p:pic>
        <p:nvPicPr>
          <p:cNvPr id="696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64363" y="5697538"/>
            <a:ext cx="2179637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Pauses - Intervention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/>
          <a:lstStyle/>
          <a:p>
            <a:r>
              <a:rPr lang="en-US" dirty="0" smtClean="0"/>
              <a:t>Stop drip </a:t>
            </a:r>
          </a:p>
          <a:p>
            <a:r>
              <a:rPr lang="en-US" dirty="0" smtClean="0"/>
              <a:t>Document in study laptop and medical record</a:t>
            </a:r>
          </a:p>
          <a:p>
            <a:pPr lvl="1"/>
            <a:r>
              <a:rPr lang="en-US" dirty="0" smtClean="0"/>
              <a:t>Select Stop/Hold in GlucoStabilizer®.  </a:t>
            </a:r>
          </a:p>
          <a:p>
            <a:pPr lvl="1"/>
            <a:r>
              <a:rPr lang="en-US" dirty="0" smtClean="0"/>
              <a:t>Chart the rate change in the med record (rate = 0).</a:t>
            </a:r>
          </a:p>
          <a:p>
            <a:pPr lvl="1">
              <a:buFont typeface="Arial" charset="0"/>
              <a:buNone/>
            </a:pPr>
            <a:endParaRPr lang="en-US" sz="2000" dirty="0" smtClean="0"/>
          </a:p>
          <a:p>
            <a:r>
              <a:rPr lang="en-US" dirty="0" smtClean="0"/>
              <a:t>Upon return to the unit, check BG immediately.</a:t>
            </a:r>
          </a:p>
          <a:p>
            <a:pPr lvl="1"/>
            <a:r>
              <a:rPr lang="en-US" dirty="0" smtClean="0"/>
              <a:t>If &lt;3 hours since stop drip, Select ‘Resume drip’</a:t>
            </a:r>
            <a:r>
              <a:rPr lang="en-US" sz="2000" dirty="0" smtClean="0"/>
              <a:t> (most recent drip run)</a:t>
            </a:r>
          </a:p>
          <a:p>
            <a:pPr lvl="1"/>
            <a:r>
              <a:rPr lang="en-US" dirty="0" smtClean="0"/>
              <a:t>If ≥ 3 hours, Select Start a new drip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727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0575"/>
          </a:xfrm>
        </p:spPr>
        <p:txBody>
          <a:bodyPr/>
          <a:lstStyle/>
          <a:p>
            <a:r>
              <a:rPr lang="en-US" dirty="0" smtClean="0"/>
              <a:t>Demonstration of Pauses</a:t>
            </a:r>
          </a:p>
        </p:txBody>
      </p:sp>
      <p:pic>
        <p:nvPicPr>
          <p:cNvPr id="655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48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Loss of IV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594"/>
            <a:ext cx="7696200" cy="486160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Replace IV as quickly as possible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Control group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Document drip stopped in medical record and </a:t>
            </a:r>
            <a:r>
              <a:rPr lang="en-US" dirty="0" smtClean="0"/>
              <a:t>Control </a:t>
            </a:r>
            <a:r>
              <a:rPr lang="en-US" dirty="0"/>
              <a:t>Treatment Screen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Continue glucose checks and SQ insulin dosing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Intervention group – call SHINE PI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Document drip stopped in medical record and GlucoStabilizer®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Continue SQ meal insulin or saline dosing per protocol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Document in </a:t>
            </a:r>
            <a:r>
              <a:rPr lang="en-US" dirty="0" err="1" smtClean="0"/>
              <a:t>GlucoStabilizer</a:t>
            </a:r>
            <a:r>
              <a:rPr lang="en-US" dirty="0" smtClean="0"/>
              <a:t>® by selecting resume, cover carbs, and stop/hold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60198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12760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905000"/>
          </a:xfrm>
        </p:spPr>
        <p:txBody>
          <a:bodyPr/>
          <a:lstStyle/>
          <a:p>
            <a:r>
              <a:rPr lang="en-US" dirty="0" smtClean="0"/>
              <a:t>Questions on Pauses?</a:t>
            </a:r>
          </a:p>
        </p:txBody>
      </p:sp>
      <p:pic>
        <p:nvPicPr>
          <p:cNvPr id="7782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dirty="0" smtClean="0"/>
              <a:t>Interruption of continuous tube feeds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Protocol in place for safety in intervention group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Control group protocol to maintain blind</a:t>
            </a:r>
            <a:endParaRPr lang="en-US" dirty="0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4"/>
          <p:cNvSpPr>
            <a:spLocks noGrp="1"/>
          </p:cNvSpPr>
          <p:nvPr>
            <p:ph type="title"/>
          </p:nvPr>
        </p:nvSpPr>
        <p:spPr>
          <a:xfrm>
            <a:off x="14288" y="152400"/>
            <a:ext cx="9129712" cy="1143000"/>
          </a:xfrm>
        </p:spPr>
        <p:txBody>
          <a:bodyPr/>
          <a:lstStyle/>
          <a:p>
            <a:r>
              <a:rPr lang="en-US" dirty="0" smtClean="0"/>
              <a:t>Interruptions in continuous tube feeds Intervention group</a:t>
            </a:r>
          </a:p>
        </p:txBody>
      </p:sp>
      <p:sp>
        <p:nvSpPr>
          <p:cNvPr id="80898" name="Content Placeholder 6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876800"/>
          </a:xfrm>
        </p:spPr>
        <p:txBody>
          <a:bodyPr/>
          <a:lstStyle/>
          <a:p>
            <a:r>
              <a:rPr lang="en-US" sz="3100" dirty="0" smtClean="0"/>
              <a:t>Stop IV insulin - select stop/hold in GlucoStabilizer®</a:t>
            </a:r>
          </a:p>
          <a:p>
            <a:r>
              <a:rPr lang="en-US" sz="3100" dirty="0" smtClean="0"/>
              <a:t>If tube feeds restarted in &lt;1 hr, select ‘Resume’, check BG and re-start IV insulin (insulin need is the same)</a:t>
            </a:r>
          </a:p>
          <a:p>
            <a:r>
              <a:rPr lang="en-US" sz="3100" dirty="0" smtClean="0">
                <a:solidFill>
                  <a:prstClr val="black"/>
                </a:solidFill>
              </a:rPr>
              <a:t>If </a:t>
            </a:r>
            <a:r>
              <a:rPr lang="en-US" sz="3100" dirty="0">
                <a:solidFill>
                  <a:prstClr val="black"/>
                </a:solidFill>
              </a:rPr>
              <a:t>tube feeds not </a:t>
            </a:r>
            <a:r>
              <a:rPr lang="en-US" sz="3100" dirty="0" smtClean="0">
                <a:solidFill>
                  <a:prstClr val="black"/>
                </a:solidFill>
              </a:rPr>
              <a:t>restarted at </a:t>
            </a:r>
            <a:r>
              <a:rPr lang="en-US" sz="3100" dirty="0" smtClean="0"/>
              <a:t>1 hr, check BG, select ‘Start a New Drip’, and start IV insulin per rec (insulin need has changed)</a:t>
            </a:r>
          </a:p>
          <a:p>
            <a:r>
              <a:rPr lang="en-US" sz="3100" dirty="0" smtClean="0"/>
              <a:t>Continue protocol SQ saline if NPO, meal insulin if meals started</a:t>
            </a:r>
          </a:p>
        </p:txBody>
      </p:sp>
      <p:pic>
        <p:nvPicPr>
          <p:cNvPr id="808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8513" y="582295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4"/>
          <p:cNvSpPr>
            <a:spLocks noGrp="1"/>
          </p:cNvSpPr>
          <p:nvPr>
            <p:ph type="title"/>
          </p:nvPr>
        </p:nvSpPr>
        <p:spPr>
          <a:xfrm>
            <a:off x="14288" y="152400"/>
            <a:ext cx="9129712" cy="1143000"/>
          </a:xfrm>
        </p:spPr>
        <p:txBody>
          <a:bodyPr/>
          <a:lstStyle/>
          <a:p>
            <a:r>
              <a:rPr lang="en-US" dirty="0" smtClean="0"/>
              <a:t>Interruptions in continuous tube feeds Control group</a:t>
            </a:r>
          </a:p>
        </p:txBody>
      </p:sp>
      <p:sp>
        <p:nvSpPr>
          <p:cNvPr id="79874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Stop IV saline and document in study laptop</a:t>
            </a:r>
          </a:p>
          <a:p>
            <a:r>
              <a:rPr lang="en-US" dirty="0" smtClean="0"/>
              <a:t>If tube feeds restarted in &lt;1 hr, check BG and re-start IV saline</a:t>
            </a:r>
          </a:p>
          <a:p>
            <a:r>
              <a:rPr lang="en-US" dirty="0" smtClean="0"/>
              <a:t>If tube feeds not restarted by next scheduled BG check, check BG and re-start IV saline then</a:t>
            </a:r>
          </a:p>
          <a:p>
            <a:r>
              <a:rPr lang="en-US" dirty="0" smtClean="0"/>
              <a:t>SQ insulin dosing does not change</a:t>
            </a:r>
          </a:p>
        </p:txBody>
      </p:sp>
      <p:pic>
        <p:nvPicPr>
          <p:cNvPr id="7987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8513" y="582295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Control Group</a:t>
            </a:r>
          </a:p>
        </p:txBody>
      </p:sp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36576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292261" y="1905000"/>
            <a:ext cx="85725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4800" b="1" dirty="0">
                <a:latin typeface="Calibri" pitchFamily="34" charset="0"/>
                <a:cs typeface="Calibri" pitchFamily="34" charset="0"/>
              </a:rPr>
              <a:t>Stroke Hyperglycemia Insulin Network Effort (SHINE) </a:t>
            </a:r>
            <a:r>
              <a:rPr lang="en-US" sz="4800" b="1" dirty="0" smtClean="0">
                <a:latin typeface="Calibri" pitchFamily="34" charset="0"/>
                <a:cs typeface="Calibri" pitchFamily="34" charset="0"/>
              </a:rPr>
              <a:t>Trial</a:t>
            </a:r>
          </a:p>
          <a:p>
            <a:pPr algn="ctr" eaLnBrk="1" hangingPunct="1"/>
            <a:r>
              <a:rPr lang="en-US" sz="4000" dirty="0"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>
                <a:latin typeface="Calibri" pitchFamily="34" charset="0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cs typeface="Calibri" pitchFamily="34" charset="0"/>
              </a:rPr>
              <a:t>Post Protocol and Outcomes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143000" y="4572000"/>
            <a:ext cx="65532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 Karen C. Johnston, MD, 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MSc</a:t>
            </a:r>
            <a:endParaRPr lang="en-US" sz="3200" dirty="0">
              <a:solidFill>
                <a:schemeClr val="bg1">
                  <a:lumMod val="6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cs typeface="Calibri" pitchFamily="34" charset="0"/>
              </a:rPr>
              <a:t>Administrative PI</a:t>
            </a:r>
          </a:p>
        </p:txBody>
      </p:sp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65800"/>
            <a:ext cx="20574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51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Reasons to Discontinue Treatment Protocol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50755"/>
            <a:ext cx="8305800" cy="4670425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Common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72 hours complete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Clinical team ready for discharge</a:t>
            </a:r>
          </a:p>
          <a:p>
            <a:r>
              <a:rPr lang="en-US" dirty="0" smtClean="0">
                <a:ea typeface="ＭＳ Ｐゴシック" pitchFamily="34" charset="-128"/>
              </a:rPr>
              <a:t>Uncommon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Safety monitor requires discontinuations</a:t>
            </a:r>
            <a:endParaRPr lang="en-US" sz="2400" dirty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Stroke mimic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Death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65825"/>
            <a:ext cx="1676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8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Discontinuing the Treatment Protocol</a:t>
            </a:r>
            <a:endParaRPr lang="en-US" sz="3600" dirty="0" smtClean="0">
              <a:ea typeface="ＭＳ Ｐゴシック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95400"/>
            <a:ext cx="81534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ea typeface="ＭＳ Ｐゴシック" pitchFamily="34" charset="-128"/>
              </a:rPr>
              <a:t>Stop all study treatment 6 hrs prior to discharge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for patients going home</a:t>
            </a:r>
          </a:p>
          <a:p>
            <a:r>
              <a:rPr lang="en-US" sz="2800" dirty="0" smtClean="0">
                <a:ea typeface="ＭＳ Ｐゴシック" pitchFamily="34" charset="-128"/>
              </a:rPr>
              <a:t>GlucoStabilizer® Drip Weaning Report (24 hr insulin total) available for review (intervention group)</a:t>
            </a:r>
          </a:p>
          <a:p>
            <a:r>
              <a:rPr lang="en-US" sz="2800" dirty="0" smtClean="0">
                <a:ea typeface="ＭＳ Ｐゴシック" pitchFamily="34" charset="-128"/>
              </a:rPr>
              <a:t>Post-treatment glucose management per clinical team (can’t use study protocol/computer)</a:t>
            </a:r>
          </a:p>
          <a:p>
            <a:r>
              <a:rPr lang="en-US" sz="2800" dirty="0" smtClean="0">
                <a:ea typeface="ＭＳ Ｐゴシック" pitchFamily="34" charset="-128"/>
              </a:rPr>
              <a:t>Prepare a plan prior to readiness call (e.g. hospital protocol, endocrine consult)</a:t>
            </a:r>
          </a:p>
          <a:p>
            <a:r>
              <a:rPr lang="en-US" sz="2800" dirty="0" smtClean="0">
                <a:ea typeface="ＭＳ Ｐゴシック" pitchFamily="34" charset="-128"/>
              </a:rPr>
              <a:t>Discuss transition with medical monitor when required stop for safety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65825"/>
            <a:ext cx="1676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2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820"/>
            <a:ext cx="7924800" cy="1295400"/>
          </a:xfrm>
        </p:spPr>
        <p:txBody>
          <a:bodyPr/>
          <a:lstStyle/>
          <a:p>
            <a:r>
              <a:rPr lang="en-US" sz="4000" dirty="0" smtClean="0">
                <a:ea typeface="ＭＳ Ｐゴシック" pitchFamily="34" charset="-128"/>
              </a:rPr>
              <a:t>Transition to Standard Care</a:t>
            </a:r>
            <a:endParaRPr lang="en-US" sz="3600" dirty="0" smtClean="0">
              <a:ea typeface="ＭＳ Ｐゴシック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Per ADA guidelines, scheduled subcutaneous insulin that delivers basal, nutritional and correction components as needed</a:t>
            </a:r>
          </a:p>
          <a:p>
            <a:r>
              <a:rPr lang="en-US" dirty="0" smtClean="0">
                <a:ea typeface="ＭＳ Ｐゴシック" pitchFamily="34" charset="-128"/>
              </a:rPr>
              <a:t>Consider that oral agents are not recommended in hospitalized patients, but may be initiated or resumed in anticipation of discharge per ADA guidelines. </a:t>
            </a:r>
          </a:p>
          <a:p>
            <a:r>
              <a:rPr lang="en-US" dirty="0" smtClean="0">
                <a:ea typeface="ＭＳ Ｐゴシック" pitchFamily="34" charset="-128"/>
              </a:rPr>
              <a:t>Consider individualized discharge planning per ADA guidelines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65825"/>
            <a:ext cx="1676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00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Report Form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/>
          <a:lstStyle/>
          <a:p>
            <a:r>
              <a:rPr lang="en-US" dirty="0" smtClean="0"/>
              <a:t>Warning if &lt;3 days (control)</a:t>
            </a:r>
          </a:p>
          <a:p>
            <a:r>
              <a:rPr lang="en-US" dirty="0" smtClean="0"/>
              <a:t>Reason for early d/c treatment</a:t>
            </a:r>
          </a:p>
          <a:p>
            <a:r>
              <a:rPr lang="en-US" dirty="0" smtClean="0"/>
              <a:t>Glucose control treatments (standard care)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967412"/>
            <a:ext cx="1676400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7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Summary - Clinical Outcomes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447800"/>
            <a:ext cx="7543800" cy="51054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Primary Study Outcome – 3 month mRS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Primary Safety Outcome – frequency of severe hypoglycemia (&lt;40 mg/dL) in intervention group versus control group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Additional Outcomes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6 week phone call – mRS by phone, SAEs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3 month -  BI, NIHSS, QOL</a:t>
            </a:r>
          </a:p>
        </p:txBody>
      </p:sp>
      <p:pic>
        <p:nvPicPr>
          <p:cNvPr id="2150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5562600"/>
            <a:ext cx="2438400" cy="12954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9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MS PGothic" pitchFamily="34" charset="-128"/>
              </a:rPr>
              <a:t>Follow up visits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Outcomes MUST be done by a blinded assessor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6 week visit – by phone (15 mins) +/- 14 days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mRS and SAEs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latin typeface="+mj-lt"/>
              <a:ea typeface="ＭＳ Ｐゴシック" pitchFamily="34" charset="-128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3 month visit– in person (30-45 mins) +/- 14 days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mRS</a:t>
            </a:r>
            <a:r>
              <a:rPr lang="en-US" dirty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– primary outcome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+mj-lt"/>
                <a:ea typeface="ＭＳ Ｐゴシック" pitchFamily="34" charset="-128"/>
              </a:rPr>
              <a:t>Other clinical/functional/QOL outcomes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ＭＳ Ｐゴシック" pitchFamily="34" charset="-128"/>
              </a:rPr>
              <a:t>SAEs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317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912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2667000"/>
            <a:ext cx="27209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3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Control Group- General Concepts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b="1" dirty="0" smtClean="0"/>
              <a:t>BG target</a:t>
            </a:r>
            <a:r>
              <a:rPr lang="en-US" dirty="0" smtClean="0"/>
              <a:t>: 80-179 mg/dL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b="1" dirty="0" smtClean="0"/>
              <a:t>Glucose checks: </a:t>
            </a:r>
            <a:r>
              <a:rPr lang="en-US" dirty="0" smtClean="0"/>
              <a:t>q1-q3 hours (+/- 15 min)</a:t>
            </a:r>
          </a:p>
          <a:p>
            <a:pPr eaLnBrk="1" hangingPunct="1">
              <a:spcBef>
                <a:spcPts val="0"/>
              </a:spcBef>
              <a:defRPr/>
            </a:pPr>
            <a:endParaRPr lang="en-US" sz="2000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b="1" dirty="0" smtClean="0"/>
              <a:t>Drip</a:t>
            </a:r>
            <a:r>
              <a:rPr lang="en-US" dirty="0" smtClean="0"/>
              <a:t>: IV saline drip – 0, 4 or 5 cc/hr</a:t>
            </a:r>
          </a:p>
          <a:p>
            <a:pPr marL="0" indent="0" eaLnBrk="1" hangingPunct="1">
              <a:spcBef>
                <a:spcPts val="0"/>
              </a:spcBef>
              <a:buFont typeface="Arial" charset="0"/>
              <a:buNone/>
              <a:defRPr/>
            </a:pPr>
            <a:endParaRPr lang="en-US" sz="2000" dirty="0" smtClean="0"/>
          </a:p>
          <a:p>
            <a:pPr marL="347472" eaLnBrk="1" hangingPunct="1">
              <a:spcBef>
                <a:spcPts val="0"/>
              </a:spcBef>
              <a:defRPr/>
            </a:pPr>
            <a:r>
              <a:rPr lang="en-US" b="1" dirty="0" smtClean="0"/>
              <a:t>SQ injections: </a:t>
            </a:r>
            <a:r>
              <a:rPr lang="en-US" dirty="0" smtClean="0"/>
              <a:t>SQ insulin (human regular per sliding scale) and basal </a:t>
            </a:r>
            <a:r>
              <a:rPr lang="en-US" dirty="0"/>
              <a:t>insulin </a:t>
            </a:r>
            <a:r>
              <a:rPr lang="en-US" dirty="0" smtClean="0"/>
              <a:t>(only </a:t>
            </a:r>
            <a:r>
              <a:rPr lang="en-US" dirty="0"/>
              <a:t>at 48 hrs if </a:t>
            </a:r>
            <a:r>
              <a:rPr lang="en-US" dirty="0" smtClean="0"/>
              <a:t>indicated)</a:t>
            </a:r>
            <a:endParaRPr lang="en-US" dirty="0"/>
          </a:p>
          <a:p>
            <a:pPr marL="347472" eaLnBrk="1" hangingPunct="1">
              <a:spcBef>
                <a:spcPts val="0"/>
              </a:spcBef>
              <a:defRPr/>
            </a:pPr>
            <a:endParaRPr lang="en-US" dirty="0" smtClean="0"/>
          </a:p>
        </p:txBody>
      </p:sp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Control Treatment Screen</a:t>
            </a:r>
          </a:p>
        </p:txBody>
      </p:sp>
      <p:pic>
        <p:nvPicPr>
          <p:cNvPr id="245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803900"/>
            <a:ext cx="1981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613" y="1092200"/>
            <a:ext cx="8723312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905000" y="2362200"/>
            <a:ext cx="1524000" cy="25146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68688" y="2362200"/>
            <a:ext cx="1524000" cy="22860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2362200" y="1447800"/>
            <a:ext cx="5715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1613" y="2362200"/>
            <a:ext cx="1703387" cy="25146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3886200" y="1447800"/>
            <a:ext cx="5715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457200" y="1447800"/>
            <a:ext cx="5334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20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Control Group- Initiating Treatment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04900"/>
            <a:ext cx="8305800" cy="5143500"/>
          </a:xfrm>
        </p:spPr>
        <p:txBody>
          <a:bodyPr/>
          <a:lstStyle/>
          <a:p>
            <a:pPr eaLnBrk="1" hangingPunct="1">
              <a:spcBef>
                <a:spcPts val="400"/>
              </a:spcBef>
              <a:defRPr/>
            </a:pPr>
            <a:r>
              <a:rPr lang="en-US" dirty="0" smtClean="0"/>
              <a:t>Capillary BG  (FSBG)</a:t>
            </a:r>
          </a:p>
          <a:p>
            <a:pPr lvl="1" eaLnBrk="1" hangingPunct="1">
              <a:spcBef>
                <a:spcPts val="400"/>
              </a:spcBef>
              <a:defRPr/>
            </a:pPr>
            <a:r>
              <a:rPr lang="en-US" dirty="0" smtClean="0"/>
              <a:t>Check at enrolling hospital ASAP</a:t>
            </a:r>
          </a:p>
          <a:p>
            <a:pPr lvl="1" eaLnBrk="1" hangingPunct="1">
              <a:spcBef>
                <a:spcPts val="400"/>
              </a:spcBef>
              <a:defRPr/>
            </a:pPr>
            <a:r>
              <a:rPr lang="en-US" dirty="0" smtClean="0"/>
              <a:t>Re-check post randomization when study treatments are ready and initiate based on this glucose level</a:t>
            </a:r>
          </a:p>
          <a:p>
            <a:pPr marL="457200" lvl="1" indent="0" eaLnBrk="1" hangingPunct="1">
              <a:spcBef>
                <a:spcPts val="400"/>
              </a:spcBef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spcBef>
                <a:spcPts val="400"/>
              </a:spcBef>
              <a:defRPr/>
            </a:pPr>
            <a:r>
              <a:rPr lang="en-US" dirty="0" smtClean="0"/>
              <a:t>Start IV saline infusion per control treatment screen</a:t>
            </a:r>
          </a:p>
          <a:p>
            <a:pPr marL="0" indent="0" eaLnBrk="1" hangingPunct="1">
              <a:spcBef>
                <a:spcPts val="400"/>
              </a:spcBef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spcBef>
                <a:spcPts val="400"/>
              </a:spcBef>
              <a:defRPr/>
            </a:pPr>
            <a:r>
              <a:rPr lang="en-US" sz="3100" dirty="0" smtClean="0"/>
              <a:t>Only give SQ insulin at designated dosing times</a:t>
            </a:r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965825"/>
            <a:ext cx="1676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Control Group- Continuing Treatment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678363"/>
          </a:xfrm>
        </p:spPr>
        <p:txBody>
          <a:bodyPr/>
          <a:lstStyle/>
          <a:p>
            <a:r>
              <a:rPr lang="en-US" sz="2800" dirty="0" smtClean="0"/>
              <a:t>Glucose checks q1 hr for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4 hrs then q3 </a:t>
            </a:r>
            <a:r>
              <a:rPr lang="en-US" sz="2800" dirty="0" err="1" smtClean="0"/>
              <a:t>hr</a:t>
            </a:r>
            <a:r>
              <a:rPr lang="en-US" sz="2800" dirty="0" smtClean="0"/>
              <a:t> </a:t>
            </a:r>
            <a:r>
              <a:rPr lang="en-US" sz="2800" dirty="0" err="1" smtClean="0"/>
              <a:t>sched</a:t>
            </a:r>
            <a:endParaRPr lang="en-US" sz="2800" dirty="0" smtClean="0"/>
          </a:p>
          <a:p>
            <a:pPr lvl="1"/>
            <a:r>
              <a:rPr lang="en-US" sz="2000" dirty="0"/>
              <a:t>If hourly check is within 30 mins of </a:t>
            </a:r>
            <a:r>
              <a:rPr lang="en-US" sz="2000" dirty="0" smtClean="0"/>
              <a:t>next dosing </a:t>
            </a:r>
            <a:r>
              <a:rPr lang="en-US" sz="2000" dirty="0"/>
              <a:t>time, give </a:t>
            </a:r>
            <a:r>
              <a:rPr lang="en-US" sz="2000" dirty="0" smtClean="0"/>
              <a:t>dose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hourly check within 1 hr of non-dosing scheduled check, </a:t>
            </a:r>
            <a:r>
              <a:rPr lang="en-US" sz="2000" dirty="0" smtClean="0"/>
              <a:t>skip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hourly check is within 1 hr of </a:t>
            </a:r>
            <a:r>
              <a:rPr lang="en-US" sz="2000" dirty="0" smtClean="0"/>
              <a:t>next scheduled  dose, </a:t>
            </a:r>
            <a:r>
              <a:rPr lang="en-US" sz="2000" dirty="0"/>
              <a:t>give dose</a:t>
            </a:r>
          </a:p>
          <a:p>
            <a:pPr lvl="1"/>
            <a:r>
              <a:rPr lang="en-US" sz="2000" dirty="0"/>
              <a:t>Call PI on </a:t>
            </a:r>
            <a:r>
              <a:rPr lang="en-US" sz="2000" dirty="0" smtClean="0"/>
              <a:t>call with these transitions!!!!</a:t>
            </a:r>
            <a:endParaRPr lang="en-US" sz="2400" dirty="0"/>
          </a:p>
          <a:p>
            <a:r>
              <a:rPr lang="en-US" sz="2800" dirty="0" smtClean="0"/>
              <a:t>Adjust IV saline if needed with each glucose check</a:t>
            </a:r>
            <a:endParaRPr lang="en-US" sz="900" dirty="0" smtClean="0"/>
          </a:p>
          <a:p>
            <a:r>
              <a:rPr lang="en-US" sz="2800" dirty="0" smtClean="0"/>
              <a:t>Though checking q3 hrs, dosing is q6 hrs as below:</a:t>
            </a:r>
          </a:p>
          <a:p>
            <a:endParaRPr lang="en-US" dirty="0" smtClean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1555" y="4114800"/>
            <a:ext cx="8001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72226</TotalTime>
  <Words>2126</Words>
  <Application>Microsoft Office PowerPoint</Application>
  <PresentationFormat>On-screen Show (4:3)</PresentationFormat>
  <Paragraphs>312</Paragraphs>
  <Slides>58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1_Office Theme</vt:lpstr>
      <vt:lpstr>PowerPoint Presentation</vt:lpstr>
      <vt:lpstr>Agenda</vt:lpstr>
      <vt:lpstr>SHINE Synopsis </vt:lpstr>
      <vt:lpstr>Treatment Groups - General Concepts</vt:lpstr>
      <vt:lpstr>Control Group</vt:lpstr>
      <vt:lpstr>Control Group- General Concepts</vt:lpstr>
      <vt:lpstr>Control Treatment Screen</vt:lpstr>
      <vt:lpstr>Control Group- Initiating Treatment</vt:lpstr>
      <vt:lpstr>Control Group- Continuing Treatment</vt:lpstr>
      <vt:lpstr>Control Group – Level Changes</vt:lpstr>
      <vt:lpstr>Sliding Scale - Level Changes</vt:lpstr>
      <vt:lpstr>Control Group – Level 2</vt:lpstr>
      <vt:lpstr>Control Group - Level 3</vt:lpstr>
      <vt:lpstr>Control Group – Level 3</vt:lpstr>
      <vt:lpstr>PowerPoint Presentation</vt:lpstr>
      <vt:lpstr>Control Group - Meals</vt:lpstr>
      <vt:lpstr>Protocol approved snacks</vt:lpstr>
      <vt:lpstr>Considering timing of meals/checks</vt:lpstr>
      <vt:lpstr>Questions on Control Protocol?</vt:lpstr>
      <vt:lpstr>Intervention Group</vt:lpstr>
      <vt:lpstr>Intervention Group- General Concepts</vt:lpstr>
      <vt:lpstr>Intervention Group – Initiating Treatment</vt:lpstr>
      <vt:lpstr>Entry in GlucoStabilizer®</vt:lpstr>
      <vt:lpstr>Entry in GlucoStabilizer ®</vt:lpstr>
      <vt:lpstr>Intervention Group– Continuing Treatment</vt:lpstr>
      <vt:lpstr>Intervention Group – Meals PO or bolus tube feeds</vt:lpstr>
      <vt:lpstr>Intervention Group Estimating Meal Consumption</vt:lpstr>
      <vt:lpstr>Intervention Group Estimating Bolus Tube Feeds</vt:lpstr>
      <vt:lpstr>PowerPoint Presentation</vt:lpstr>
      <vt:lpstr>Meal Insulin Dosing</vt:lpstr>
      <vt:lpstr>Intervention Group NPO or Continuous Tube Feeds</vt:lpstr>
      <vt:lpstr>Questions on Intervention Protocol?</vt:lpstr>
      <vt:lpstr>Hypoglycemia Protocols</vt:lpstr>
      <vt:lpstr>Hypoglycemia Prevention &amp; Management</vt:lpstr>
      <vt:lpstr>Hypoglycemia Prevention &amp; Management General Concepts</vt:lpstr>
      <vt:lpstr>Hypoglycemia- Special Situations</vt:lpstr>
      <vt:lpstr>Hypoglycemia Prevention &amp; Management Glucose &lt;70 mg/dL – Additional Steps</vt:lpstr>
      <vt:lpstr>Demonstration of Hypoglycemia Prevention &amp; Management Protocols</vt:lpstr>
      <vt:lpstr>Questions on Hypoglycemia Protocols?</vt:lpstr>
      <vt:lpstr>Pausing the Treatment Protocol</vt:lpstr>
      <vt:lpstr>Pauses – Both Groups</vt:lpstr>
      <vt:lpstr>Pauses – Control Group</vt:lpstr>
      <vt:lpstr>Pauses - Intervention Group</vt:lpstr>
      <vt:lpstr>Demonstration of Pauses</vt:lpstr>
      <vt:lpstr>Loss of IV access</vt:lpstr>
      <vt:lpstr>Questions on Pauses?</vt:lpstr>
      <vt:lpstr>Interruption of continuous tube feeds</vt:lpstr>
      <vt:lpstr>Interruptions in continuous tube feeds Intervention group</vt:lpstr>
      <vt:lpstr>Interruptions in continuous tube feeds Control group</vt:lpstr>
      <vt:lpstr>PowerPoint Presentation</vt:lpstr>
      <vt:lpstr>PowerPoint Presentation</vt:lpstr>
      <vt:lpstr>Reasons to Discontinue Treatment Protocol</vt:lpstr>
      <vt:lpstr>Discontinuing the Treatment Protocol</vt:lpstr>
      <vt:lpstr>Transition to Standard Care</vt:lpstr>
      <vt:lpstr>Case Report Form</vt:lpstr>
      <vt:lpstr>Summary - Clinical Outcomes</vt:lpstr>
      <vt:lpstr>Follow up visits </vt:lpstr>
      <vt:lpstr>PowerPoint Presentation</vt:lpstr>
    </vt:vector>
  </TitlesOfParts>
  <Company>UVa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Predictive Risk Modeling in Stroke</dc:title>
  <dc:creator>Medical Center User</dc:creator>
  <cp:lastModifiedBy>Joy Pinkerton</cp:lastModifiedBy>
  <cp:revision>581</cp:revision>
  <cp:lastPrinted>2012-08-21T21:42:40Z</cp:lastPrinted>
  <dcterms:created xsi:type="dcterms:W3CDTF">2002-05-30T19:06:30Z</dcterms:created>
  <dcterms:modified xsi:type="dcterms:W3CDTF">2015-08-04T00:26:58Z</dcterms:modified>
</cp:coreProperties>
</file>